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9"/>
  </p:notesMasterIdLst>
  <p:sldIdLst>
    <p:sldId id="413" r:id="rId2"/>
    <p:sldId id="414" r:id="rId3"/>
    <p:sldId id="279" r:id="rId4"/>
    <p:sldId id="280" r:id="rId5"/>
    <p:sldId id="281" r:id="rId6"/>
    <p:sldId id="284" r:id="rId7"/>
    <p:sldId id="285" r:id="rId8"/>
    <p:sldId id="286" r:id="rId9"/>
    <p:sldId id="287" r:id="rId10"/>
    <p:sldId id="288" r:id="rId11"/>
    <p:sldId id="289" r:id="rId12"/>
    <p:sldId id="290" r:id="rId13"/>
    <p:sldId id="291" r:id="rId14"/>
    <p:sldId id="293" r:id="rId15"/>
    <p:sldId id="294" r:id="rId16"/>
    <p:sldId id="295" r:id="rId17"/>
    <p:sldId id="416" r:id="rId18"/>
    <p:sldId id="296" r:id="rId19"/>
    <p:sldId id="297" r:id="rId20"/>
    <p:sldId id="298" r:id="rId21"/>
    <p:sldId id="299" r:id="rId22"/>
    <p:sldId id="367" r:id="rId23"/>
    <p:sldId id="368" r:id="rId24"/>
    <p:sldId id="369" r:id="rId25"/>
    <p:sldId id="370" r:id="rId26"/>
    <p:sldId id="371" r:id="rId27"/>
    <p:sldId id="372" r:id="rId28"/>
    <p:sldId id="373" r:id="rId29"/>
    <p:sldId id="374" r:id="rId30"/>
    <p:sldId id="375" r:id="rId31"/>
    <p:sldId id="376" r:id="rId32"/>
    <p:sldId id="377" r:id="rId33"/>
    <p:sldId id="378" r:id="rId34"/>
    <p:sldId id="379" r:id="rId35"/>
    <p:sldId id="380" r:id="rId36"/>
    <p:sldId id="381" r:id="rId37"/>
    <p:sldId id="382" r:id="rId38"/>
    <p:sldId id="383" r:id="rId39"/>
    <p:sldId id="384" r:id="rId40"/>
    <p:sldId id="386" r:id="rId41"/>
    <p:sldId id="387" r:id="rId42"/>
    <p:sldId id="415" r:id="rId43"/>
    <p:sldId id="417" r:id="rId44"/>
    <p:sldId id="390" r:id="rId45"/>
    <p:sldId id="391" r:id="rId46"/>
    <p:sldId id="392" r:id="rId47"/>
    <p:sldId id="393" r:id="rId48"/>
    <p:sldId id="394" r:id="rId49"/>
    <p:sldId id="395" r:id="rId50"/>
    <p:sldId id="396" r:id="rId51"/>
    <p:sldId id="397" r:id="rId52"/>
    <p:sldId id="398" r:id="rId53"/>
    <p:sldId id="399" r:id="rId54"/>
    <p:sldId id="400" r:id="rId55"/>
    <p:sldId id="401" r:id="rId56"/>
    <p:sldId id="402" r:id="rId57"/>
    <p:sldId id="403" r:id="rId58"/>
    <p:sldId id="404" r:id="rId59"/>
    <p:sldId id="405" r:id="rId60"/>
    <p:sldId id="406" r:id="rId61"/>
    <p:sldId id="407" r:id="rId62"/>
    <p:sldId id="408" r:id="rId63"/>
    <p:sldId id="409" r:id="rId64"/>
    <p:sldId id="410" r:id="rId65"/>
    <p:sldId id="411" r:id="rId66"/>
    <p:sldId id="412" r:id="rId67"/>
    <p:sldId id="418" r:id="rId6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D300"/>
    <a:srgbClr val="004A74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Gaya Medium 2 - Akse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Gaya Medium 2 - Akse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A111915-BE36-4E01-A7E5-04B1672EAD32}" styleName="Gaya Terang 2 - Aksen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294" autoAdjust="0"/>
    <p:restoredTop sz="94660"/>
  </p:normalViewPr>
  <p:slideViewPr>
    <p:cSldViewPr snapToGrid="0">
      <p:cViewPr varScale="1">
        <p:scale>
          <a:sx n="71" d="100"/>
          <a:sy n="71" d="100"/>
        </p:scale>
        <p:origin x="40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BAD6C90-6ABF-4772-9F1F-077E6370C165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29F4E18C-72A9-49F2-8BAE-33345CDE6CDF}">
      <dgm:prSet phldrT="[Text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solidFill>
          <a:srgbClr val="92D050"/>
        </a:solidFill>
      </dgm:spPr>
      <dgm:t>
        <a:bodyPr/>
        <a:lstStyle/>
        <a:p>
          <a:r>
            <a:rPr lang="id-ID" sz="1600" b="1" dirty="0" smtClean="0">
              <a:solidFill>
                <a:schemeClr val="tx2"/>
              </a:solidFill>
            </a:rPr>
            <a:t>KELOMPOK PESERTA JAMINAN KESEHATAN</a:t>
          </a:r>
          <a:endParaRPr lang="id-ID" sz="1600" b="1" dirty="0">
            <a:solidFill>
              <a:schemeClr val="tx2"/>
            </a:solidFill>
          </a:endParaRPr>
        </a:p>
      </dgm:t>
    </dgm:pt>
    <dgm:pt modelId="{C780ADFB-9EE9-404F-A352-FF3C94D4594F}" type="parTrans" cxnId="{3F2F6A4E-3680-47C2-B2F3-12B8E8F0B3D8}">
      <dgm:prSet/>
      <dgm:spPr/>
      <dgm:t>
        <a:bodyPr/>
        <a:lstStyle/>
        <a:p>
          <a:endParaRPr lang="id-ID" sz="1000"/>
        </a:p>
      </dgm:t>
    </dgm:pt>
    <dgm:pt modelId="{92BBA17F-C6D1-4961-8625-A69A69787B4E}" type="sibTrans" cxnId="{3F2F6A4E-3680-47C2-B2F3-12B8E8F0B3D8}">
      <dgm:prSet/>
      <dgm:spPr/>
      <dgm:t>
        <a:bodyPr/>
        <a:lstStyle/>
        <a:p>
          <a:endParaRPr lang="id-ID" sz="1000"/>
        </a:p>
      </dgm:t>
    </dgm:pt>
    <dgm:pt modelId="{2FC1D1CE-B663-4826-B110-736A6C5C0AD3}">
      <dgm:prSet phldrT="[Text]"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>
        <a:solidFill>
          <a:srgbClr val="FFFF00"/>
        </a:solidFill>
      </dgm:spPr>
      <dgm:t>
        <a:bodyPr/>
        <a:lstStyle/>
        <a:p>
          <a:r>
            <a:rPr lang="id-ID" sz="1100" b="1" dirty="0" smtClean="0">
              <a:solidFill>
                <a:srgbClr val="C00000"/>
              </a:solidFill>
            </a:rPr>
            <a:t>PENERIMA BANTUAN IURAN (PBI) JK</a:t>
          </a:r>
          <a:endParaRPr lang="id-ID" sz="1100" b="1" dirty="0">
            <a:solidFill>
              <a:srgbClr val="C00000"/>
            </a:solidFill>
          </a:endParaRPr>
        </a:p>
      </dgm:t>
    </dgm:pt>
    <dgm:pt modelId="{29FD4706-7F10-4DB9-9828-574F2B2C6B80}" type="parTrans" cxnId="{B0FC50B6-36FE-4759-9BC7-0D717B5A1289}">
      <dgm:prSet custT="1"/>
      <dgm:spPr/>
      <dgm:t>
        <a:bodyPr/>
        <a:lstStyle/>
        <a:p>
          <a:endParaRPr lang="id-ID" sz="1000"/>
        </a:p>
      </dgm:t>
    </dgm:pt>
    <dgm:pt modelId="{F608928F-B309-48CA-834F-CD39BCA4F1EA}" type="sibTrans" cxnId="{B0FC50B6-36FE-4759-9BC7-0D717B5A1289}">
      <dgm:prSet/>
      <dgm:spPr/>
      <dgm:t>
        <a:bodyPr/>
        <a:lstStyle/>
        <a:p>
          <a:endParaRPr lang="id-ID" sz="1000"/>
        </a:p>
      </dgm:t>
    </dgm:pt>
    <dgm:pt modelId="{F7DE6866-592F-4C1E-98AF-530E9C81B6EE}">
      <dgm:prSet phldrT="[Text]"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id-ID" sz="1200" b="1" dirty="0" smtClean="0">
              <a:solidFill>
                <a:schemeClr val="tx1"/>
              </a:solidFill>
            </a:rPr>
            <a:t>BUKAN PBI JK</a:t>
          </a:r>
          <a:endParaRPr lang="id-ID" sz="1200" b="1" dirty="0">
            <a:solidFill>
              <a:schemeClr val="tx1"/>
            </a:solidFill>
          </a:endParaRPr>
        </a:p>
      </dgm:t>
    </dgm:pt>
    <dgm:pt modelId="{73F9AFE2-CB85-4F8E-9B07-FADB027EAACF}" type="parTrans" cxnId="{CFDC87AE-598B-4444-AF1C-6958230450A7}">
      <dgm:prSet custT="1"/>
      <dgm:spPr/>
      <dgm:t>
        <a:bodyPr/>
        <a:lstStyle/>
        <a:p>
          <a:endParaRPr lang="id-ID" sz="1000"/>
        </a:p>
      </dgm:t>
    </dgm:pt>
    <dgm:pt modelId="{E73EEA43-AB01-40A2-818D-082A59F8B99B}" type="sibTrans" cxnId="{CFDC87AE-598B-4444-AF1C-6958230450A7}">
      <dgm:prSet/>
      <dgm:spPr/>
      <dgm:t>
        <a:bodyPr/>
        <a:lstStyle/>
        <a:p>
          <a:endParaRPr lang="id-ID" sz="1000"/>
        </a:p>
      </dgm:t>
    </dgm:pt>
    <dgm:pt modelId="{6F979301-93D0-4460-808C-8903A4DB057B}">
      <dgm:prSet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id-ID" sz="1200" dirty="0" smtClean="0">
              <a:solidFill>
                <a:schemeClr val="tx1"/>
              </a:solidFill>
            </a:rPr>
            <a:t>Pekerja Penerima Upah (PPU)</a:t>
          </a:r>
          <a:endParaRPr lang="id-ID" sz="1200" dirty="0">
            <a:solidFill>
              <a:schemeClr val="tx1"/>
            </a:solidFill>
          </a:endParaRPr>
        </a:p>
      </dgm:t>
    </dgm:pt>
    <dgm:pt modelId="{D3F20A4A-6A67-471B-9F7A-90147C513EAC}" type="parTrans" cxnId="{B5FB273C-382C-48F0-906D-7EFD3D72AD76}">
      <dgm:prSet custT="1"/>
      <dgm:spPr/>
      <dgm:t>
        <a:bodyPr/>
        <a:lstStyle/>
        <a:p>
          <a:endParaRPr lang="id-ID" sz="1000"/>
        </a:p>
      </dgm:t>
    </dgm:pt>
    <dgm:pt modelId="{64EDEC53-E604-450F-AAE2-20D2A9064AFC}" type="sibTrans" cxnId="{B5FB273C-382C-48F0-906D-7EFD3D72AD76}">
      <dgm:prSet/>
      <dgm:spPr/>
      <dgm:t>
        <a:bodyPr/>
        <a:lstStyle/>
        <a:p>
          <a:endParaRPr lang="id-ID" sz="1000"/>
        </a:p>
      </dgm:t>
    </dgm:pt>
    <dgm:pt modelId="{D4DC8524-F8AA-402C-9BE3-387410A312EC}">
      <dgm:prSet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id-ID" sz="1200" dirty="0" smtClean="0">
              <a:solidFill>
                <a:schemeClr val="tx1"/>
              </a:solidFill>
            </a:rPr>
            <a:t>Pekerja Bukan Penerima upah (PBPU)</a:t>
          </a:r>
          <a:endParaRPr lang="id-ID" sz="1200" dirty="0">
            <a:solidFill>
              <a:schemeClr val="tx1"/>
            </a:solidFill>
          </a:endParaRPr>
        </a:p>
      </dgm:t>
    </dgm:pt>
    <dgm:pt modelId="{90BB5160-8D66-4B6A-9570-F801DF552701}" type="parTrans" cxnId="{F6995067-8127-4E8C-A6E0-C6FF280BF7AA}">
      <dgm:prSet custT="1"/>
      <dgm:spPr/>
      <dgm:t>
        <a:bodyPr/>
        <a:lstStyle/>
        <a:p>
          <a:endParaRPr lang="id-ID" sz="1000"/>
        </a:p>
      </dgm:t>
    </dgm:pt>
    <dgm:pt modelId="{1B0C0F64-1431-436B-9A81-29163DA8401B}" type="sibTrans" cxnId="{F6995067-8127-4E8C-A6E0-C6FF280BF7AA}">
      <dgm:prSet/>
      <dgm:spPr/>
      <dgm:t>
        <a:bodyPr/>
        <a:lstStyle/>
        <a:p>
          <a:endParaRPr lang="id-ID" sz="1000"/>
        </a:p>
      </dgm:t>
    </dgm:pt>
    <dgm:pt modelId="{E4280FA0-4DCC-41F4-9D4A-76F7712CD92F}">
      <dgm:prSet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id-ID" sz="1200" dirty="0" smtClean="0">
              <a:solidFill>
                <a:schemeClr val="tx1"/>
              </a:solidFill>
            </a:rPr>
            <a:t>Bukan Pekerja (BP)</a:t>
          </a:r>
          <a:endParaRPr lang="id-ID" sz="1200" dirty="0">
            <a:solidFill>
              <a:schemeClr val="tx1"/>
            </a:solidFill>
          </a:endParaRPr>
        </a:p>
      </dgm:t>
    </dgm:pt>
    <dgm:pt modelId="{D5DD3BE9-6DD0-4A79-B6DE-906C9847A19A}" type="parTrans" cxnId="{5181ED9F-3CC1-43DA-AECB-5AB4CE2FE5FF}">
      <dgm:prSet custT="1"/>
      <dgm:spPr/>
      <dgm:t>
        <a:bodyPr/>
        <a:lstStyle/>
        <a:p>
          <a:endParaRPr lang="id-ID" sz="1000"/>
        </a:p>
      </dgm:t>
    </dgm:pt>
    <dgm:pt modelId="{ACA081E4-6EB0-47C7-AE13-981B33412231}" type="sibTrans" cxnId="{5181ED9F-3CC1-43DA-AECB-5AB4CE2FE5FF}">
      <dgm:prSet/>
      <dgm:spPr/>
      <dgm:t>
        <a:bodyPr/>
        <a:lstStyle/>
        <a:p>
          <a:endParaRPr lang="id-ID" sz="1000"/>
        </a:p>
      </dgm:t>
    </dgm:pt>
    <dgm:pt modelId="{4C942CC9-C075-4E92-B7E0-4B7B125B7DA1}">
      <dgm:prSet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pPr marL="355600" indent="-180975" algn="l"/>
          <a:r>
            <a:rPr lang="id-ID" sz="12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a. PNS (Pusat &amp; Daerah)</a:t>
          </a:r>
        </a:p>
        <a:p>
          <a:pPr marL="355600" indent="-180975" algn="l"/>
          <a:r>
            <a:rPr lang="id-ID" sz="12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b. Anggota TNI</a:t>
          </a:r>
        </a:p>
        <a:p>
          <a:pPr marL="355600" indent="-180975" algn="l"/>
          <a:r>
            <a:rPr lang="id-ID" sz="12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c. </a:t>
          </a:r>
          <a:r>
            <a:rPr lang="id-ID" sz="1200" b="1" u="none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Anggota Polri</a:t>
          </a:r>
        </a:p>
        <a:p>
          <a:pPr marL="355600" indent="-180975" algn="l"/>
          <a:r>
            <a:rPr lang="id-ID" sz="12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d. Pejabat Negara</a:t>
          </a:r>
        </a:p>
        <a:p>
          <a:pPr marL="355600" indent="-180975" algn="l"/>
          <a:r>
            <a:rPr lang="id-ID" sz="12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e. Pegawai Pemerintah Non PNS</a:t>
          </a:r>
        </a:p>
        <a:p>
          <a:pPr marL="355600" indent="-180975" algn="l"/>
          <a:r>
            <a:rPr lang="id-ID" sz="12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f. Pegawai Swasta</a:t>
          </a:r>
        </a:p>
        <a:p>
          <a:pPr marL="355600" indent="-180975" algn="l"/>
          <a:r>
            <a:rPr lang="id-ID" sz="12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g. Pekerja yang tidak termasuk huruf a sd f yang menerima upah </a:t>
          </a:r>
        </a:p>
      </dgm:t>
    </dgm:pt>
    <dgm:pt modelId="{4D86A4B3-CF77-45AF-93B5-9B03FB69C4B3}" type="parTrans" cxnId="{D9D5D7E2-B03E-4EFF-865F-E39FFFE3B6D4}">
      <dgm:prSet custT="1"/>
      <dgm:spPr/>
      <dgm:t>
        <a:bodyPr/>
        <a:lstStyle/>
        <a:p>
          <a:endParaRPr lang="id-ID" sz="1000"/>
        </a:p>
      </dgm:t>
    </dgm:pt>
    <dgm:pt modelId="{EFA21287-10DE-42CE-B1F0-F8950C0780D3}" type="sibTrans" cxnId="{D9D5D7E2-B03E-4EFF-865F-E39FFFE3B6D4}">
      <dgm:prSet/>
      <dgm:spPr/>
      <dgm:t>
        <a:bodyPr/>
        <a:lstStyle/>
        <a:p>
          <a:endParaRPr lang="id-ID" sz="1000"/>
        </a:p>
      </dgm:t>
    </dgm:pt>
    <dgm:pt modelId="{52B3FCEE-277F-4F2A-A2C9-CF6A01C050FB}">
      <dgm:prSet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pPr marL="266700" indent="-88900" algn="l"/>
          <a:r>
            <a:rPr lang="id-ID" sz="1200" b="0" dirty="0" smtClean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a. Investor</a:t>
          </a:r>
        </a:p>
        <a:p>
          <a:pPr marL="266700" indent="-88900" algn="l"/>
          <a:r>
            <a:rPr lang="id-ID" sz="1200" b="0" dirty="0" smtClean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b. Pemberi Kerja</a:t>
          </a:r>
        </a:p>
        <a:p>
          <a:pPr marL="266700" indent="-88900" algn="l"/>
          <a:r>
            <a:rPr lang="id-ID" sz="1200" b="0" dirty="0" smtClean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c. Penerima Pensiun</a:t>
          </a:r>
        </a:p>
        <a:p>
          <a:pPr marL="266700" indent="-88900" algn="l"/>
          <a:r>
            <a:rPr lang="id-ID" sz="1200" b="0" dirty="0" smtClean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d. Veteran</a:t>
          </a:r>
        </a:p>
        <a:p>
          <a:pPr marL="266700" indent="-88900" algn="l"/>
          <a:r>
            <a:rPr lang="id-ID" sz="1200" b="0" dirty="0" smtClean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e. Perintis Kemerdekaan </a:t>
          </a:r>
        </a:p>
        <a:p>
          <a:pPr marL="266700" indent="-88900" algn="l"/>
          <a:r>
            <a:rPr lang="id-ID" sz="1200" b="0" dirty="0" smtClean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f. bukan Pekerja yang tidak termasuk huruf a sampai dengan huruf e yang mampu membayar iuran</a:t>
          </a:r>
        </a:p>
        <a:p>
          <a:pPr algn="l"/>
          <a:endParaRPr lang="id-ID" sz="1200" dirty="0" smtClean="0">
            <a:solidFill>
              <a:schemeClr val="tx1"/>
            </a:solidFill>
            <a:effectLst/>
          </a:endParaRPr>
        </a:p>
      </dgm:t>
    </dgm:pt>
    <dgm:pt modelId="{AE4A0F03-C812-4C68-B45B-CA8CE606CB4C}" type="parTrans" cxnId="{7FF8FBD2-6B47-42FB-93E3-FA0CA0C15931}">
      <dgm:prSet custT="1"/>
      <dgm:spPr/>
      <dgm:t>
        <a:bodyPr/>
        <a:lstStyle/>
        <a:p>
          <a:endParaRPr lang="id-ID" sz="1000"/>
        </a:p>
      </dgm:t>
    </dgm:pt>
    <dgm:pt modelId="{0E0DA834-48BF-4308-9184-CCFA54231BBC}" type="sibTrans" cxnId="{7FF8FBD2-6B47-42FB-93E3-FA0CA0C15931}">
      <dgm:prSet/>
      <dgm:spPr/>
      <dgm:t>
        <a:bodyPr/>
        <a:lstStyle/>
        <a:p>
          <a:endParaRPr lang="id-ID" sz="1000"/>
        </a:p>
      </dgm:t>
    </dgm:pt>
    <dgm:pt modelId="{F3034559-35AC-4B60-9892-1C1ED829A7D0}">
      <dgm:prSet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id-ID" sz="1200" dirty="0" smtClean="0">
              <a:solidFill>
                <a:schemeClr val="tx1"/>
              </a:solidFill>
            </a:rPr>
            <a:t>Pekerja Mandiri</a:t>
          </a:r>
        </a:p>
      </dgm:t>
    </dgm:pt>
    <dgm:pt modelId="{BC9EAC6E-3778-4BF7-B2D8-6B69C3236F70}" type="parTrans" cxnId="{7233C059-44DA-47AE-913D-A2601A6FB603}">
      <dgm:prSet custT="1"/>
      <dgm:spPr/>
      <dgm:t>
        <a:bodyPr/>
        <a:lstStyle/>
        <a:p>
          <a:endParaRPr lang="id-ID" sz="1000"/>
        </a:p>
      </dgm:t>
    </dgm:pt>
    <dgm:pt modelId="{D145F180-9ADA-4D0C-81DA-D607F882AFE7}" type="sibTrans" cxnId="{7233C059-44DA-47AE-913D-A2601A6FB603}">
      <dgm:prSet/>
      <dgm:spPr/>
      <dgm:t>
        <a:bodyPr/>
        <a:lstStyle/>
        <a:p>
          <a:endParaRPr lang="id-ID" sz="1000"/>
        </a:p>
      </dgm:t>
    </dgm:pt>
    <dgm:pt modelId="{246B5B06-CDDA-4906-A849-56423BA88522}">
      <dgm:prSet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id-ID" sz="1200" dirty="0" smtClean="0">
              <a:solidFill>
                <a:schemeClr val="tx1"/>
              </a:solidFill>
            </a:rPr>
            <a:t>Sektor Informal</a:t>
          </a:r>
        </a:p>
      </dgm:t>
    </dgm:pt>
    <dgm:pt modelId="{DFB17A06-6FC1-4B3E-92F0-AF9485D8F02C}" type="parTrans" cxnId="{73A1E88E-8E61-4717-887E-CF7B6C4982BF}">
      <dgm:prSet custT="1"/>
      <dgm:spPr/>
      <dgm:t>
        <a:bodyPr/>
        <a:lstStyle/>
        <a:p>
          <a:endParaRPr lang="id-ID" sz="1000"/>
        </a:p>
      </dgm:t>
    </dgm:pt>
    <dgm:pt modelId="{34CF39BF-0F27-4C4E-966E-7CA17EB5581C}" type="sibTrans" cxnId="{73A1E88E-8E61-4717-887E-CF7B6C4982BF}">
      <dgm:prSet/>
      <dgm:spPr/>
      <dgm:t>
        <a:bodyPr/>
        <a:lstStyle/>
        <a:p>
          <a:endParaRPr lang="id-ID" sz="1000"/>
        </a:p>
      </dgm:t>
    </dgm:pt>
    <dgm:pt modelId="{BE256E6D-AF0A-4529-A7C7-7344AE8CBB9B}" type="pres">
      <dgm:prSet presAssocID="{1BAD6C90-6ABF-4772-9F1F-077E6370C165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7DFB7F5A-2890-42D5-9439-547008265224}" type="pres">
      <dgm:prSet presAssocID="{29F4E18C-72A9-49F2-8BAE-33345CDE6CDF}" presName="root1" presStyleCnt="0"/>
      <dgm:spPr/>
    </dgm:pt>
    <dgm:pt modelId="{C5CF8C9B-49AE-4C18-8F64-E44CF6233374}" type="pres">
      <dgm:prSet presAssocID="{29F4E18C-72A9-49F2-8BAE-33345CDE6CDF}" presName="LevelOneTextNode" presStyleLbl="node0" presStyleIdx="0" presStyleCnt="1" custScaleX="168907" custScaleY="232392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50F0B0BD-842A-4798-82BE-E8B4B3E2ACAD}" type="pres">
      <dgm:prSet presAssocID="{29F4E18C-72A9-49F2-8BAE-33345CDE6CDF}" presName="level2hierChild" presStyleCnt="0"/>
      <dgm:spPr/>
    </dgm:pt>
    <dgm:pt modelId="{13DA0D83-8F1F-466B-9CF7-E222B6FDAB7D}" type="pres">
      <dgm:prSet presAssocID="{29FD4706-7F10-4DB9-9828-574F2B2C6B80}" presName="conn2-1" presStyleLbl="parChTrans1D2" presStyleIdx="0" presStyleCnt="2"/>
      <dgm:spPr/>
      <dgm:t>
        <a:bodyPr/>
        <a:lstStyle/>
        <a:p>
          <a:endParaRPr lang="id-ID"/>
        </a:p>
      </dgm:t>
    </dgm:pt>
    <dgm:pt modelId="{A8979D4C-25D1-47BD-BB99-A0CFCAE1410D}" type="pres">
      <dgm:prSet presAssocID="{29FD4706-7F10-4DB9-9828-574F2B2C6B80}" presName="connTx" presStyleLbl="parChTrans1D2" presStyleIdx="0" presStyleCnt="2"/>
      <dgm:spPr/>
      <dgm:t>
        <a:bodyPr/>
        <a:lstStyle/>
        <a:p>
          <a:endParaRPr lang="id-ID"/>
        </a:p>
      </dgm:t>
    </dgm:pt>
    <dgm:pt modelId="{EF63F07D-DA29-47F4-80C6-AE21383A4FAD}" type="pres">
      <dgm:prSet presAssocID="{2FC1D1CE-B663-4826-B110-736A6C5C0AD3}" presName="root2" presStyleCnt="0"/>
      <dgm:spPr/>
    </dgm:pt>
    <dgm:pt modelId="{66A3F777-4BCA-4FA9-80AC-8BACB66F6EE4}" type="pres">
      <dgm:prSet presAssocID="{2FC1D1CE-B663-4826-B110-736A6C5C0AD3}" presName="LevelTwoTextNode" presStyleLbl="node2" presStyleIdx="0" presStyleCnt="2" custScaleY="160305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D979D0A7-DE5F-49BC-8778-E82017A58D66}" type="pres">
      <dgm:prSet presAssocID="{2FC1D1CE-B663-4826-B110-736A6C5C0AD3}" presName="level3hierChild" presStyleCnt="0"/>
      <dgm:spPr/>
    </dgm:pt>
    <dgm:pt modelId="{3ABF2DE5-9A06-42ED-9579-8139474BD35D}" type="pres">
      <dgm:prSet presAssocID="{73F9AFE2-CB85-4F8E-9B07-FADB027EAACF}" presName="conn2-1" presStyleLbl="parChTrans1D2" presStyleIdx="1" presStyleCnt="2"/>
      <dgm:spPr/>
      <dgm:t>
        <a:bodyPr/>
        <a:lstStyle/>
        <a:p>
          <a:endParaRPr lang="id-ID"/>
        </a:p>
      </dgm:t>
    </dgm:pt>
    <dgm:pt modelId="{EB1E073E-941B-409A-B0A1-BAF9F65CAEB2}" type="pres">
      <dgm:prSet presAssocID="{73F9AFE2-CB85-4F8E-9B07-FADB027EAACF}" presName="connTx" presStyleLbl="parChTrans1D2" presStyleIdx="1" presStyleCnt="2"/>
      <dgm:spPr/>
      <dgm:t>
        <a:bodyPr/>
        <a:lstStyle/>
        <a:p>
          <a:endParaRPr lang="id-ID"/>
        </a:p>
      </dgm:t>
    </dgm:pt>
    <dgm:pt modelId="{49AF5E52-2E41-4AEF-84FA-B4B76129BF85}" type="pres">
      <dgm:prSet presAssocID="{F7DE6866-592F-4C1E-98AF-530E9C81B6EE}" presName="root2" presStyleCnt="0"/>
      <dgm:spPr/>
    </dgm:pt>
    <dgm:pt modelId="{0C746FB4-51E6-44CA-8841-2CB188FC5C10}" type="pres">
      <dgm:prSet presAssocID="{F7DE6866-592F-4C1E-98AF-530E9C81B6EE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22F29B1C-2173-4DA8-8130-99E68C056FD5}" type="pres">
      <dgm:prSet presAssocID="{F7DE6866-592F-4C1E-98AF-530E9C81B6EE}" presName="level3hierChild" presStyleCnt="0"/>
      <dgm:spPr/>
    </dgm:pt>
    <dgm:pt modelId="{BFE0C868-ABB7-45DE-A7B6-85A82BC38F12}" type="pres">
      <dgm:prSet presAssocID="{D3F20A4A-6A67-471B-9F7A-90147C513EAC}" presName="conn2-1" presStyleLbl="parChTrans1D3" presStyleIdx="0" presStyleCnt="3"/>
      <dgm:spPr/>
      <dgm:t>
        <a:bodyPr/>
        <a:lstStyle/>
        <a:p>
          <a:endParaRPr lang="id-ID"/>
        </a:p>
      </dgm:t>
    </dgm:pt>
    <dgm:pt modelId="{96666338-A005-4DAC-8996-82AEE8B5155B}" type="pres">
      <dgm:prSet presAssocID="{D3F20A4A-6A67-471B-9F7A-90147C513EAC}" presName="connTx" presStyleLbl="parChTrans1D3" presStyleIdx="0" presStyleCnt="3"/>
      <dgm:spPr/>
      <dgm:t>
        <a:bodyPr/>
        <a:lstStyle/>
        <a:p>
          <a:endParaRPr lang="id-ID"/>
        </a:p>
      </dgm:t>
    </dgm:pt>
    <dgm:pt modelId="{3003D30D-CB17-4C48-A114-384895833153}" type="pres">
      <dgm:prSet presAssocID="{6F979301-93D0-4460-808C-8903A4DB057B}" presName="root2" presStyleCnt="0"/>
      <dgm:spPr/>
    </dgm:pt>
    <dgm:pt modelId="{37DBCA1B-0CA9-4EAB-9B37-6D316E7CDF3E}" type="pres">
      <dgm:prSet presAssocID="{6F979301-93D0-4460-808C-8903A4DB057B}" presName="LevelTwoTextNode" presStyleLbl="node3" presStyleIdx="0" presStyleCnt="3" custScaleY="158035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CF4E690B-2125-4F41-9A51-86B731177D7F}" type="pres">
      <dgm:prSet presAssocID="{6F979301-93D0-4460-808C-8903A4DB057B}" presName="level3hierChild" presStyleCnt="0"/>
      <dgm:spPr/>
    </dgm:pt>
    <dgm:pt modelId="{CC823727-B84C-4604-B6D1-E0923A759F77}" type="pres">
      <dgm:prSet presAssocID="{4D86A4B3-CF77-45AF-93B5-9B03FB69C4B3}" presName="conn2-1" presStyleLbl="parChTrans1D4" presStyleIdx="0" presStyleCnt="4"/>
      <dgm:spPr/>
      <dgm:t>
        <a:bodyPr/>
        <a:lstStyle/>
        <a:p>
          <a:endParaRPr lang="id-ID"/>
        </a:p>
      </dgm:t>
    </dgm:pt>
    <dgm:pt modelId="{CA996E96-BB58-418C-8C0E-69239839AE81}" type="pres">
      <dgm:prSet presAssocID="{4D86A4B3-CF77-45AF-93B5-9B03FB69C4B3}" presName="connTx" presStyleLbl="parChTrans1D4" presStyleIdx="0" presStyleCnt="4"/>
      <dgm:spPr/>
      <dgm:t>
        <a:bodyPr/>
        <a:lstStyle/>
        <a:p>
          <a:endParaRPr lang="id-ID"/>
        </a:p>
      </dgm:t>
    </dgm:pt>
    <dgm:pt modelId="{CF79B4B3-04C5-4FB8-815E-5E8238746FD3}" type="pres">
      <dgm:prSet presAssocID="{4C942CC9-C075-4E92-B7E0-4B7B125B7DA1}" presName="root2" presStyleCnt="0"/>
      <dgm:spPr/>
    </dgm:pt>
    <dgm:pt modelId="{41A33BD1-0B8E-4534-8066-43D5AC82534B}" type="pres">
      <dgm:prSet presAssocID="{4C942CC9-C075-4E92-B7E0-4B7B125B7DA1}" presName="LevelTwoTextNode" presStyleLbl="node4" presStyleIdx="0" presStyleCnt="4" custScaleX="371342" custScaleY="554795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35AE33A5-1062-423B-8240-17FFEE92E213}" type="pres">
      <dgm:prSet presAssocID="{4C942CC9-C075-4E92-B7E0-4B7B125B7DA1}" presName="level3hierChild" presStyleCnt="0"/>
      <dgm:spPr/>
    </dgm:pt>
    <dgm:pt modelId="{98B4A42C-96E5-4ADA-9D6E-997C90D4D626}" type="pres">
      <dgm:prSet presAssocID="{90BB5160-8D66-4B6A-9570-F801DF552701}" presName="conn2-1" presStyleLbl="parChTrans1D3" presStyleIdx="1" presStyleCnt="3"/>
      <dgm:spPr/>
      <dgm:t>
        <a:bodyPr/>
        <a:lstStyle/>
        <a:p>
          <a:endParaRPr lang="id-ID"/>
        </a:p>
      </dgm:t>
    </dgm:pt>
    <dgm:pt modelId="{08669AA8-74EF-4E7E-87FA-FAEB0901A9A1}" type="pres">
      <dgm:prSet presAssocID="{90BB5160-8D66-4B6A-9570-F801DF552701}" presName="connTx" presStyleLbl="parChTrans1D3" presStyleIdx="1" presStyleCnt="3"/>
      <dgm:spPr/>
      <dgm:t>
        <a:bodyPr/>
        <a:lstStyle/>
        <a:p>
          <a:endParaRPr lang="id-ID"/>
        </a:p>
      </dgm:t>
    </dgm:pt>
    <dgm:pt modelId="{E3A5D3B9-EA8E-457C-BEE0-568E9D27FC62}" type="pres">
      <dgm:prSet presAssocID="{D4DC8524-F8AA-402C-9BE3-387410A312EC}" presName="root2" presStyleCnt="0"/>
      <dgm:spPr/>
    </dgm:pt>
    <dgm:pt modelId="{8E0D427E-26C6-4CDF-A445-591528B2FE84}" type="pres">
      <dgm:prSet presAssocID="{D4DC8524-F8AA-402C-9BE3-387410A312EC}" presName="LevelTwoTextNode" presStyleLbl="node3" presStyleIdx="1" presStyleCnt="3" custScaleY="183147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1202260F-8771-4F03-822A-B11E9A60B35D}" type="pres">
      <dgm:prSet presAssocID="{D4DC8524-F8AA-402C-9BE3-387410A312EC}" presName="level3hierChild" presStyleCnt="0"/>
      <dgm:spPr/>
    </dgm:pt>
    <dgm:pt modelId="{8AA88501-BA29-474F-974C-A4A41F7B3FC3}" type="pres">
      <dgm:prSet presAssocID="{BC9EAC6E-3778-4BF7-B2D8-6B69C3236F70}" presName="conn2-1" presStyleLbl="parChTrans1D4" presStyleIdx="1" presStyleCnt="4"/>
      <dgm:spPr/>
      <dgm:t>
        <a:bodyPr/>
        <a:lstStyle/>
        <a:p>
          <a:endParaRPr lang="id-ID"/>
        </a:p>
      </dgm:t>
    </dgm:pt>
    <dgm:pt modelId="{9F6DCF96-0785-4423-926C-68AB50317874}" type="pres">
      <dgm:prSet presAssocID="{BC9EAC6E-3778-4BF7-B2D8-6B69C3236F70}" presName="connTx" presStyleLbl="parChTrans1D4" presStyleIdx="1" presStyleCnt="4"/>
      <dgm:spPr/>
      <dgm:t>
        <a:bodyPr/>
        <a:lstStyle/>
        <a:p>
          <a:endParaRPr lang="id-ID"/>
        </a:p>
      </dgm:t>
    </dgm:pt>
    <dgm:pt modelId="{F8235475-994F-44C8-9C09-CA5B975224C6}" type="pres">
      <dgm:prSet presAssocID="{F3034559-35AC-4B60-9892-1C1ED829A7D0}" presName="root2" presStyleCnt="0"/>
      <dgm:spPr/>
    </dgm:pt>
    <dgm:pt modelId="{53BE4B00-B631-4DDD-A8B7-C1A4325942B8}" type="pres">
      <dgm:prSet presAssocID="{F3034559-35AC-4B60-9892-1C1ED829A7D0}" presName="LevelTwoTextNode" presStyleLbl="node4" presStyleIdx="1" presStyleCnt="4" custScaleY="158986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35D4934F-7B95-4F6D-9E96-1C0E50818A5D}" type="pres">
      <dgm:prSet presAssocID="{F3034559-35AC-4B60-9892-1C1ED829A7D0}" presName="level3hierChild" presStyleCnt="0"/>
      <dgm:spPr/>
    </dgm:pt>
    <dgm:pt modelId="{48BDAF5A-A56A-4100-A8DC-F840270ACC80}" type="pres">
      <dgm:prSet presAssocID="{DFB17A06-6FC1-4B3E-92F0-AF9485D8F02C}" presName="conn2-1" presStyleLbl="parChTrans1D4" presStyleIdx="2" presStyleCnt="4"/>
      <dgm:spPr/>
      <dgm:t>
        <a:bodyPr/>
        <a:lstStyle/>
        <a:p>
          <a:endParaRPr lang="id-ID"/>
        </a:p>
      </dgm:t>
    </dgm:pt>
    <dgm:pt modelId="{5D3892B0-A231-4212-B7EA-328A35DCA70A}" type="pres">
      <dgm:prSet presAssocID="{DFB17A06-6FC1-4B3E-92F0-AF9485D8F02C}" presName="connTx" presStyleLbl="parChTrans1D4" presStyleIdx="2" presStyleCnt="4"/>
      <dgm:spPr/>
      <dgm:t>
        <a:bodyPr/>
        <a:lstStyle/>
        <a:p>
          <a:endParaRPr lang="id-ID"/>
        </a:p>
      </dgm:t>
    </dgm:pt>
    <dgm:pt modelId="{B4262ED5-F67F-4029-9B6D-B552A9C0B616}" type="pres">
      <dgm:prSet presAssocID="{246B5B06-CDDA-4906-A849-56423BA88522}" presName="root2" presStyleCnt="0"/>
      <dgm:spPr/>
    </dgm:pt>
    <dgm:pt modelId="{78B4967B-0B30-4889-9384-1A80F2F9E9DD}" type="pres">
      <dgm:prSet presAssocID="{246B5B06-CDDA-4906-A849-56423BA88522}" presName="LevelTwoTextNode" presStyleLbl="node4" presStyleIdx="2" presStyleCnt="4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772DB23D-888B-4D9D-B450-618A589322C7}" type="pres">
      <dgm:prSet presAssocID="{246B5B06-CDDA-4906-A849-56423BA88522}" presName="level3hierChild" presStyleCnt="0"/>
      <dgm:spPr/>
    </dgm:pt>
    <dgm:pt modelId="{A718BFB6-E903-414E-AF36-0F7E478F3BDF}" type="pres">
      <dgm:prSet presAssocID="{D5DD3BE9-6DD0-4A79-B6DE-906C9847A19A}" presName="conn2-1" presStyleLbl="parChTrans1D3" presStyleIdx="2" presStyleCnt="3"/>
      <dgm:spPr/>
      <dgm:t>
        <a:bodyPr/>
        <a:lstStyle/>
        <a:p>
          <a:endParaRPr lang="id-ID"/>
        </a:p>
      </dgm:t>
    </dgm:pt>
    <dgm:pt modelId="{FBCCBCAE-054E-4FE2-AB57-76681BF2142E}" type="pres">
      <dgm:prSet presAssocID="{D5DD3BE9-6DD0-4A79-B6DE-906C9847A19A}" presName="connTx" presStyleLbl="parChTrans1D3" presStyleIdx="2" presStyleCnt="3"/>
      <dgm:spPr/>
      <dgm:t>
        <a:bodyPr/>
        <a:lstStyle/>
        <a:p>
          <a:endParaRPr lang="id-ID"/>
        </a:p>
      </dgm:t>
    </dgm:pt>
    <dgm:pt modelId="{9CFC3687-2717-4599-B63E-BAC468EB96FF}" type="pres">
      <dgm:prSet presAssocID="{E4280FA0-4DCC-41F4-9D4A-76F7712CD92F}" presName="root2" presStyleCnt="0"/>
      <dgm:spPr/>
    </dgm:pt>
    <dgm:pt modelId="{50DC8158-D817-4A16-AFCB-67195A14E445}" type="pres">
      <dgm:prSet presAssocID="{E4280FA0-4DCC-41F4-9D4A-76F7712CD92F}" presName="LevelTwoTextNode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B50BC311-C912-4A03-AFB5-742456D63D13}" type="pres">
      <dgm:prSet presAssocID="{E4280FA0-4DCC-41F4-9D4A-76F7712CD92F}" presName="level3hierChild" presStyleCnt="0"/>
      <dgm:spPr/>
    </dgm:pt>
    <dgm:pt modelId="{81827778-7149-4BB3-A094-8DF61868F603}" type="pres">
      <dgm:prSet presAssocID="{AE4A0F03-C812-4C68-B45B-CA8CE606CB4C}" presName="conn2-1" presStyleLbl="parChTrans1D4" presStyleIdx="3" presStyleCnt="4"/>
      <dgm:spPr/>
      <dgm:t>
        <a:bodyPr/>
        <a:lstStyle/>
        <a:p>
          <a:endParaRPr lang="id-ID"/>
        </a:p>
      </dgm:t>
    </dgm:pt>
    <dgm:pt modelId="{4F294AA8-D814-4B52-AF41-4FE1AAB43AB7}" type="pres">
      <dgm:prSet presAssocID="{AE4A0F03-C812-4C68-B45B-CA8CE606CB4C}" presName="connTx" presStyleLbl="parChTrans1D4" presStyleIdx="3" presStyleCnt="4"/>
      <dgm:spPr/>
      <dgm:t>
        <a:bodyPr/>
        <a:lstStyle/>
        <a:p>
          <a:endParaRPr lang="id-ID"/>
        </a:p>
      </dgm:t>
    </dgm:pt>
    <dgm:pt modelId="{62B7A701-5FD4-433B-924B-A0C32ECCB8DC}" type="pres">
      <dgm:prSet presAssocID="{52B3FCEE-277F-4F2A-A2C9-CF6A01C050FB}" presName="root2" presStyleCnt="0"/>
      <dgm:spPr/>
    </dgm:pt>
    <dgm:pt modelId="{F02A3086-E993-4A7F-B8D7-ACAF8DEDF716}" type="pres">
      <dgm:prSet presAssocID="{52B3FCEE-277F-4F2A-A2C9-CF6A01C050FB}" presName="LevelTwoTextNode" presStyleLbl="node4" presStyleIdx="3" presStyleCnt="4" custScaleX="357191" custScaleY="570703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422C5F75-22B0-4B63-8EEE-44A19F2FD4DC}" type="pres">
      <dgm:prSet presAssocID="{52B3FCEE-277F-4F2A-A2C9-CF6A01C050FB}" presName="level3hierChild" presStyleCnt="0"/>
      <dgm:spPr/>
    </dgm:pt>
  </dgm:ptLst>
  <dgm:cxnLst>
    <dgm:cxn modelId="{D9C2DCE5-A097-4C3C-90CD-217C4363689B}" type="presOf" srcId="{E4280FA0-4DCC-41F4-9D4A-76F7712CD92F}" destId="{50DC8158-D817-4A16-AFCB-67195A14E445}" srcOrd="0" destOrd="0" presId="urn:microsoft.com/office/officeart/2008/layout/HorizontalMultiLevelHierarchy"/>
    <dgm:cxn modelId="{49FF064E-85DF-4120-B376-62AD17246A9B}" type="presOf" srcId="{90BB5160-8D66-4B6A-9570-F801DF552701}" destId="{08669AA8-74EF-4E7E-87FA-FAEB0901A9A1}" srcOrd="1" destOrd="0" presId="urn:microsoft.com/office/officeart/2008/layout/HorizontalMultiLevelHierarchy"/>
    <dgm:cxn modelId="{7A6F3FEB-84EA-4DBF-B1FB-DF897790C9FD}" type="presOf" srcId="{F3034559-35AC-4B60-9892-1C1ED829A7D0}" destId="{53BE4B00-B631-4DDD-A8B7-C1A4325942B8}" srcOrd="0" destOrd="0" presId="urn:microsoft.com/office/officeart/2008/layout/HorizontalMultiLevelHierarchy"/>
    <dgm:cxn modelId="{3F2F6A4E-3680-47C2-B2F3-12B8E8F0B3D8}" srcId="{1BAD6C90-6ABF-4772-9F1F-077E6370C165}" destId="{29F4E18C-72A9-49F2-8BAE-33345CDE6CDF}" srcOrd="0" destOrd="0" parTransId="{C780ADFB-9EE9-404F-A352-FF3C94D4594F}" sibTransId="{92BBA17F-C6D1-4961-8625-A69A69787B4E}"/>
    <dgm:cxn modelId="{A19EC76A-996B-4A35-BE22-2B9AEAF16B32}" type="presOf" srcId="{29FD4706-7F10-4DB9-9828-574F2B2C6B80}" destId="{A8979D4C-25D1-47BD-BB99-A0CFCAE1410D}" srcOrd="1" destOrd="0" presId="urn:microsoft.com/office/officeart/2008/layout/HorizontalMultiLevelHierarchy"/>
    <dgm:cxn modelId="{69F7DA28-D374-4F62-8C11-9DBD4376C6F4}" type="presOf" srcId="{73F9AFE2-CB85-4F8E-9B07-FADB027EAACF}" destId="{3ABF2DE5-9A06-42ED-9579-8139474BD35D}" srcOrd="0" destOrd="0" presId="urn:microsoft.com/office/officeart/2008/layout/HorizontalMultiLevelHierarchy"/>
    <dgm:cxn modelId="{13FA3721-5821-431D-86AD-B77AFCF31E74}" type="presOf" srcId="{4D86A4B3-CF77-45AF-93B5-9B03FB69C4B3}" destId="{CA996E96-BB58-418C-8C0E-69239839AE81}" srcOrd="1" destOrd="0" presId="urn:microsoft.com/office/officeart/2008/layout/HorizontalMultiLevelHierarchy"/>
    <dgm:cxn modelId="{7FF8FBD2-6B47-42FB-93E3-FA0CA0C15931}" srcId="{E4280FA0-4DCC-41F4-9D4A-76F7712CD92F}" destId="{52B3FCEE-277F-4F2A-A2C9-CF6A01C050FB}" srcOrd="0" destOrd="0" parTransId="{AE4A0F03-C812-4C68-B45B-CA8CE606CB4C}" sibTransId="{0E0DA834-48BF-4308-9184-CCFA54231BBC}"/>
    <dgm:cxn modelId="{D9D5D7E2-B03E-4EFF-865F-E39FFFE3B6D4}" srcId="{6F979301-93D0-4460-808C-8903A4DB057B}" destId="{4C942CC9-C075-4E92-B7E0-4B7B125B7DA1}" srcOrd="0" destOrd="0" parTransId="{4D86A4B3-CF77-45AF-93B5-9B03FB69C4B3}" sibTransId="{EFA21287-10DE-42CE-B1F0-F8950C0780D3}"/>
    <dgm:cxn modelId="{B5FB273C-382C-48F0-906D-7EFD3D72AD76}" srcId="{F7DE6866-592F-4C1E-98AF-530E9C81B6EE}" destId="{6F979301-93D0-4460-808C-8903A4DB057B}" srcOrd="0" destOrd="0" parTransId="{D3F20A4A-6A67-471B-9F7A-90147C513EAC}" sibTransId="{64EDEC53-E604-450F-AAE2-20D2A9064AFC}"/>
    <dgm:cxn modelId="{9B020396-F616-4702-A337-0CCCAEF024B8}" type="presOf" srcId="{73F9AFE2-CB85-4F8E-9B07-FADB027EAACF}" destId="{EB1E073E-941B-409A-B0A1-BAF9F65CAEB2}" srcOrd="1" destOrd="0" presId="urn:microsoft.com/office/officeart/2008/layout/HorizontalMultiLevelHierarchy"/>
    <dgm:cxn modelId="{6EABAA84-1FF1-4072-8569-59335970C31D}" type="presOf" srcId="{2FC1D1CE-B663-4826-B110-736A6C5C0AD3}" destId="{66A3F777-4BCA-4FA9-80AC-8BACB66F6EE4}" srcOrd="0" destOrd="0" presId="urn:microsoft.com/office/officeart/2008/layout/HorizontalMultiLevelHierarchy"/>
    <dgm:cxn modelId="{B93BC948-B6BB-4E4B-8799-71FC14FD8800}" type="presOf" srcId="{1BAD6C90-6ABF-4772-9F1F-077E6370C165}" destId="{BE256E6D-AF0A-4529-A7C7-7344AE8CBB9B}" srcOrd="0" destOrd="0" presId="urn:microsoft.com/office/officeart/2008/layout/HorizontalMultiLevelHierarchy"/>
    <dgm:cxn modelId="{6FC56088-AB1B-4B4E-BC2C-F16B60FEB19A}" type="presOf" srcId="{6F979301-93D0-4460-808C-8903A4DB057B}" destId="{37DBCA1B-0CA9-4EAB-9B37-6D316E7CDF3E}" srcOrd="0" destOrd="0" presId="urn:microsoft.com/office/officeart/2008/layout/HorizontalMultiLevelHierarchy"/>
    <dgm:cxn modelId="{99EBA09E-3DCF-4A4E-A605-EC6E55DD3A08}" type="presOf" srcId="{D5DD3BE9-6DD0-4A79-B6DE-906C9847A19A}" destId="{FBCCBCAE-054E-4FE2-AB57-76681BF2142E}" srcOrd="1" destOrd="0" presId="urn:microsoft.com/office/officeart/2008/layout/HorizontalMultiLevelHierarchy"/>
    <dgm:cxn modelId="{ABB76F41-D283-49DC-A561-65DF078EAC2E}" type="presOf" srcId="{D4DC8524-F8AA-402C-9BE3-387410A312EC}" destId="{8E0D427E-26C6-4CDF-A445-591528B2FE84}" srcOrd="0" destOrd="0" presId="urn:microsoft.com/office/officeart/2008/layout/HorizontalMultiLevelHierarchy"/>
    <dgm:cxn modelId="{271A803B-F38F-4476-8AA5-F2936FD1ABF3}" type="presOf" srcId="{AE4A0F03-C812-4C68-B45B-CA8CE606CB4C}" destId="{4F294AA8-D814-4B52-AF41-4FE1AAB43AB7}" srcOrd="1" destOrd="0" presId="urn:microsoft.com/office/officeart/2008/layout/HorizontalMultiLevelHierarchy"/>
    <dgm:cxn modelId="{23262FEA-E0D3-454F-A692-3FAE9CDAB017}" type="presOf" srcId="{D3F20A4A-6A67-471B-9F7A-90147C513EAC}" destId="{BFE0C868-ABB7-45DE-A7B6-85A82BC38F12}" srcOrd="0" destOrd="0" presId="urn:microsoft.com/office/officeart/2008/layout/HorizontalMultiLevelHierarchy"/>
    <dgm:cxn modelId="{3323ED36-0668-4DD2-956A-EC8A795131E7}" type="presOf" srcId="{DFB17A06-6FC1-4B3E-92F0-AF9485D8F02C}" destId="{5D3892B0-A231-4212-B7EA-328A35DCA70A}" srcOrd="1" destOrd="0" presId="urn:microsoft.com/office/officeart/2008/layout/HorizontalMultiLevelHierarchy"/>
    <dgm:cxn modelId="{5181ED9F-3CC1-43DA-AECB-5AB4CE2FE5FF}" srcId="{F7DE6866-592F-4C1E-98AF-530E9C81B6EE}" destId="{E4280FA0-4DCC-41F4-9D4A-76F7712CD92F}" srcOrd="2" destOrd="0" parTransId="{D5DD3BE9-6DD0-4A79-B6DE-906C9847A19A}" sibTransId="{ACA081E4-6EB0-47C7-AE13-981B33412231}"/>
    <dgm:cxn modelId="{A9BA341A-1F66-429C-8B3A-EF247395DFBD}" type="presOf" srcId="{4C942CC9-C075-4E92-B7E0-4B7B125B7DA1}" destId="{41A33BD1-0B8E-4534-8066-43D5AC82534B}" srcOrd="0" destOrd="0" presId="urn:microsoft.com/office/officeart/2008/layout/HorizontalMultiLevelHierarchy"/>
    <dgm:cxn modelId="{2B512351-F84F-4B81-9EEB-60F411923C24}" type="presOf" srcId="{BC9EAC6E-3778-4BF7-B2D8-6B69C3236F70}" destId="{8AA88501-BA29-474F-974C-A4A41F7B3FC3}" srcOrd="0" destOrd="0" presId="urn:microsoft.com/office/officeart/2008/layout/HorizontalMultiLevelHierarchy"/>
    <dgm:cxn modelId="{0F33C307-F8AE-4E70-B2C6-9B0DC741E2D3}" type="presOf" srcId="{246B5B06-CDDA-4906-A849-56423BA88522}" destId="{78B4967B-0B30-4889-9384-1A80F2F9E9DD}" srcOrd="0" destOrd="0" presId="urn:microsoft.com/office/officeart/2008/layout/HorizontalMultiLevelHierarchy"/>
    <dgm:cxn modelId="{CFDC87AE-598B-4444-AF1C-6958230450A7}" srcId="{29F4E18C-72A9-49F2-8BAE-33345CDE6CDF}" destId="{F7DE6866-592F-4C1E-98AF-530E9C81B6EE}" srcOrd="1" destOrd="0" parTransId="{73F9AFE2-CB85-4F8E-9B07-FADB027EAACF}" sibTransId="{E73EEA43-AB01-40A2-818D-082A59F8B99B}"/>
    <dgm:cxn modelId="{AEA4F7A2-5AF4-4CD7-92AB-C417D4FBA056}" type="presOf" srcId="{BC9EAC6E-3778-4BF7-B2D8-6B69C3236F70}" destId="{9F6DCF96-0785-4423-926C-68AB50317874}" srcOrd="1" destOrd="0" presId="urn:microsoft.com/office/officeart/2008/layout/HorizontalMultiLevelHierarchy"/>
    <dgm:cxn modelId="{68272962-3732-4AC6-AA23-DAA9754346E6}" type="presOf" srcId="{D3F20A4A-6A67-471B-9F7A-90147C513EAC}" destId="{96666338-A005-4DAC-8996-82AEE8B5155B}" srcOrd="1" destOrd="0" presId="urn:microsoft.com/office/officeart/2008/layout/HorizontalMultiLevelHierarchy"/>
    <dgm:cxn modelId="{B01E7138-8B8B-40D3-8E48-DCF7C1A750C0}" type="presOf" srcId="{F7DE6866-592F-4C1E-98AF-530E9C81B6EE}" destId="{0C746FB4-51E6-44CA-8841-2CB188FC5C10}" srcOrd="0" destOrd="0" presId="urn:microsoft.com/office/officeart/2008/layout/HorizontalMultiLevelHierarchy"/>
    <dgm:cxn modelId="{4879E1E1-9ED5-4F5C-9511-0605AB50B87B}" type="presOf" srcId="{AE4A0F03-C812-4C68-B45B-CA8CE606CB4C}" destId="{81827778-7149-4BB3-A094-8DF61868F603}" srcOrd="0" destOrd="0" presId="urn:microsoft.com/office/officeart/2008/layout/HorizontalMultiLevelHierarchy"/>
    <dgm:cxn modelId="{7233C059-44DA-47AE-913D-A2601A6FB603}" srcId="{D4DC8524-F8AA-402C-9BE3-387410A312EC}" destId="{F3034559-35AC-4B60-9892-1C1ED829A7D0}" srcOrd="0" destOrd="0" parTransId="{BC9EAC6E-3778-4BF7-B2D8-6B69C3236F70}" sibTransId="{D145F180-9ADA-4D0C-81DA-D607F882AFE7}"/>
    <dgm:cxn modelId="{D8D297B8-0037-4991-8AAC-1F9A3B4D58B9}" type="presOf" srcId="{90BB5160-8D66-4B6A-9570-F801DF552701}" destId="{98B4A42C-96E5-4ADA-9D6E-997C90D4D626}" srcOrd="0" destOrd="0" presId="urn:microsoft.com/office/officeart/2008/layout/HorizontalMultiLevelHierarchy"/>
    <dgm:cxn modelId="{F6995067-8127-4E8C-A6E0-C6FF280BF7AA}" srcId="{F7DE6866-592F-4C1E-98AF-530E9C81B6EE}" destId="{D4DC8524-F8AA-402C-9BE3-387410A312EC}" srcOrd="1" destOrd="0" parTransId="{90BB5160-8D66-4B6A-9570-F801DF552701}" sibTransId="{1B0C0F64-1431-436B-9A81-29163DA8401B}"/>
    <dgm:cxn modelId="{CF3E859A-B5D8-46E2-B608-EF2BF21760B1}" type="presOf" srcId="{DFB17A06-6FC1-4B3E-92F0-AF9485D8F02C}" destId="{48BDAF5A-A56A-4100-A8DC-F840270ACC80}" srcOrd="0" destOrd="0" presId="urn:microsoft.com/office/officeart/2008/layout/HorizontalMultiLevelHierarchy"/>
    <dgm:cxn modelId="{36CE1812-175B-448A-ABA2-0DABE04C8446}" type="presOf" srcId="{29F4E18C-72A9-49F2-8BAE-33345CDE6CDF}" destId="{C5CF8C9B-49AE-4C18-8F64-E44CF6233374}" srcOrd="0" destOrd="0" presId="urn:microsoft.com/office/officeart/2008/layout/HorizontalMultiLevelHierarchy"/>
    <dgm:cxn modelId="{C3750CE6-854E-46AC-A54F-D5A662085BB0}" type="presOf" srcId="{4D86A4B3-CF77-45AF-93B5-9B03FB69C4B3}" destId="{CC823727-B84C-4604-B6D1-E0923A759F77}" srcOrd="0" destOrd="0" presId="urn:microsoft.com/office/officeart/2008/layout/HorizontalMultiLevelHierarchy"/>
    <dgm:cxn modelId="{73A1E88E-8E61-4717-887E-CF7B6C4982BF}" srcId="{D4DC8524-F8AA-402C-9BE3-387410A312EC}" destId="{246B5B06-CDDA-4906-A849-56423BA88522}" srcOrd="1" destOrd="0" parTransId="{DFB17A06-6FC1-4B3E-92F0-AF9485D8F02C}" sibTransId="{34CF39BF-0F27-4C4E-966E-7CA17EB5581C}"/>
    <dgm:cxn modelId="{B0FC50B6-36FE-4759-9BC7-0D717B5A1289}" srcId="{29F4E18C-72A9-49F2-8BAE-33345CDE6CDF}" destId="{2FC1D1CE-B663-4826-B110-736A6C5C0AD3}" srcOrd="0" destOrd="0" parTransId="{29FD4706-7F10-4DB9-9828-574F2B2C6B80}" sibTransId="{F608928F-B309-48CA-834F-CD39BCA4F1EA}"/>
    <dgm:cxn modelId="{A882558E-9378-4BF0-B113-C85D1588CBCA}" type="presOf" srcId="{D5DD3BE9-6DD0-4A79-B6DE-906C9847A19A}" destId="{A718BFB6-E903-414E-AF36-0F7E478F3BDF}" srcOrd="0" destOrd="0" presId="urn:microsoft.com/office/officeart/2008/layout/HorizontalMultiLevelHierarchy"/>
    <dgm:cxn modelId="{8F7977B2-48EB-42DC-8CD4-730F33D8AE8B}" type="presOf" srcId="{29FD4706-7F10-4DB9-9828-574F2B2C6B80}" destId="{13DA0D83-8F1F-466B-9CF7-E222B6FDAB7D}" srcOrd="0" destOrd="0" presId="urn:microsoft.com/office/officeart/2008/layout/HorizontalMultiLevelHierarchy"/>
    <dgm:cxn modelId="{73043994-316C-4FE2-8FC4-5DAB2BFEB175}" type="presOf" srcId="{52B3FCEE-277F-4F2A-A2C9-CF6A01C050FB}" destId="{F02A3086-E993-4A7F-B8D7-ACAF8DEDF716}" srcOrd="0" destOrd="0" presId="urn:microsoft.com/office/officeart/2008/layout/HorizontalMultiLevelHierarchy"/>
    <dgm:cxn modelId="{D71D8FD9-0C65-462B-88A7-168CD6221353}" type="presParOf" srcId="{BE256E6D-AF0A-4529-A7C7-7344AE8CBB9B}" destId="{7DFB7F5A-2890-42D5-9439-547008265224}" srcOrd="0" destOrd="0" presId="urn:microsoft.com/office/officeart/2008/layout/HorizontalMultiLevelHierarchy"/>
    <dgm:cxn modelId="{B2F933F4-B85E-4359-ACB6-9B86E4B6B240}" type="presParOf" srcId="{7DFB7F5A-2890-42D5-9439-547008265224}" destId="{C5CF8C9B-49AE-4C18-8F64-E44CF6233374}" srcOrd="0" destOrd="0" presId="urn:microsoft.com/office/officeart/2008/layout/HorizontalMultiLevelHierarchy"/>
    <dgm:cxn modelId="{D6FDBB29-2646-41AD-A0E1-E41EBA101742}" type="presParOf" srcId="{7DFB7F5A-2890-42D5-9439-547008265224}" destId="{50F0B0BD-842A-4798-82BE-E8B4B3E2ACAD}" srcOrd="1" destOrd="0" presId="urn:microsoft.com/office/officeart/2008/layout/HorizontalMultiLevelHierarchy"/>
    <dgm:cxn modelId="{93901056-C5AF-4877-8FCD-856F6EA7B325}" type="presParOf" srcId="{50F0B0BD-842A-4798-82BE-E8B4B3E2ACAD}" destId="{13DA0D83-8F1F-466B-9CF7-E222B6FDAB7D}" srcOrd="0" destOrd="0" presId="urn:microsoft.com/office/officeart/2008/layout/HorizontalMultiLevelHierarchy"/>
    <dgm:cxn modelId="{25CB236A-6325-4299-9F36-3F88ABCDA199}" type="presParOf" srcId="{13DA0D83-8F1F-466B-9CF7-E222B6FDAB7D}" destId="{A8979D4C-25D1-47BD-BB99-A0CFCAE1410D}" srcOrd="0" destOrd="0" presId="urn:microsoft.com/office/officeart/2008/layout/HorizontalMultiLevelHierarchy"/>
    <dgm:cxn modelId="{CBA38DAB-C516-42F7-BFE4-04C076B40388}" type="presParOf" srcId="{50F0B0BD-842A-4798-82BE-E8B4B3E2ACAD}" destId="{EF63F07D-DA29-47F4-80C6-AE21383A4FAD}" srcOrd="1" destOrd="0" presId="urn:microsoft.com/office/officeart/2008/layout/HorizontalMultiLevelHierarchy"/>
    <dgm:cxn modelId="{160039F0-53BD-4C77-BBF8-C7E05CE25BD5}" type="presParOf" srcId="{EF63F07D-DA29-47F4-80C6-AE21383A4FAD}" destId="{66A3F777-4BCA-4FA9-80AC-8BACB66F6EE4}" srcOrd="0" destOrd="0" presId="urn:microsoft.com/office/officeart/2008/layout/HorizontalMultiLevelHierarchy"/>
    <dgm:cxn modelId="{5BAE0C82-1307-4979-B01B-224AB0B1EBA2}" type="presParOf" srcId="{EF63F07D-DA29-47F4-80C6-AE21383A4FAD}" destId="{D979D0A7-DE5F-49BC-8778-E82017A58D66}" srcOrd="1" destOrd="0" presId="urn:microsoft.com/office/officeart/2008/layout/HorizontalMultiLevelHierarchy"/>
    <dgm:cxn modelId="{EDA669DF-2102-407B-AC97-453131D189B0}" type="presParOf" srcId="{50F0B0BD-842A-4798-82BE-E8B4B3E2ACAD}" destId="{3ABF2DE5-9A06-42ED-9579-8139474BD35D}" srcOrd="2" destOrd="0" presId="urn:microsoft.com/office/officeart/2008/layout/HorizontalMultiLevelHierarchy"/>
    <dgm:cxn modelId="{59CBE588-CA07-4361-AAB0-40A3C9EB3EB8}" type="presParOf" srcId="{3ABF2DE5-9A06-42ED-9579-8139474BD35D}" destId="{EB1E073E-941B-409A-B0A1-BAF9F65CAEB2}" srcOrd="0" destOrd="0" presId="urn:microsoft.com/office/officeart/2008/layout/HorizontalMultiLevelHierarchy"/>
    <dgm:cxn modelId="{6AC2D556-6B0F-4E6A-B458-9824599E3C6E}" type="presParOf" srcId="{50F0B0BD-842A-4798-82BE-E8B4B3E2ACAD}" destId="{49AF5E52-2E41-4AEF-84FA-B4B76129BF85}" srcOrd="3" destOrd="0" presId="urn:microsoft.com/office/officeart/2008/layout/HorizontalMultiLevelHierarchy"/>
    <dgm:cxn modelId="{B927AAC0-C7B3-4675-B55E-9BF2F1D9C887}" type="presParOf" srcId="{49AF5E52-2E41-4AEF-84FA-B4B76129BF85}" destId="{0C746FB4-51E6-44CA-8841-2CB188FC5C10}" srcOrd="0" destOrd="0" presId="urn:microsoft.com/office/officeart/2008/layout/HorizontalMultiLevelHierarchy"/>
    <dgm:cxn modelId="{4DBC553D-347F-47BC-842A-37FDF09A961B}" type="presParOf" srcId="{49AF5E52-2E41-4AEF-84FA-B4B76129BF85}" destId="{22F29B1C-2173-4DA8-8130-99E68C056FD5}" srcOrd="1" destOrd="0" presId="urn:microsoft.com/office/officeart/2008/layout/HorizontalMultiLevelHierarchy"/>
    <dgm:cxn modelId="{F04BC5E8-0440-49B0-9406-20056ADAA56E}" type="presParOf" srcId="{22F29B1C-2173-4DA8-8130-99E68C056FD5}" destId="{BFE0C868-ABB7-45DE-A7B6-85A82BC38F12}" srcOrd="0" destOrd="0" presId="urn:microsoft.com/office/officeart/2008/layout/HorizontalMultiLevelHierarchy"/>
    <dgm:cxn modelId="{A8918A21-5915-423E-A9CF-AA8DB6FEDB3A}" type="presParOf" srcId="{BFE0C868-ABB7-45DE-A7B6-85A82BC38F12}" destId="{96666338-A005-4DAC-8996-82AEE8B5155B}" srcOrd="0" destOrd="0" presId="urn:microsoft.com/office/officeart/2008/layout/HorizontalMultiLevelHierarchy"/>
    <dgm:cxn modelId="{B1341105-44D9-4B56-956D-E5CBDB93926B}" type="presParOf" srcId="{22F29B1C-2173-4DA8-8130-99E68C056FD5}" destId="{3003D30D-CB17-4C48-A114-384895833153}" srcOrd="1" destOrd="0" presId="urn:microsoft.com/office/officeart/2008/layout/HorizontalMultiLevelHierarchy"/>
    <dgm:cxn modelId="{CF882F0F-6C12-4E19-AE04-8507721AB4F8}" type="presParOf" srcId="{3003D30D-CB17-4C48-A114-384895833153}" destId="{37DBCA1B-0CA9-4EAB-9B37-6D316E7CDF3E}" srcOrd="0" destOrd="0" presId="urn:microsoft.com/office/officeart/2008/layout/HorizontalMultiLevelHierarchy"/>
    <dgm:cxn modelId="{6803666B-C155-4605-AD96-C200CA434920}" type="presParOf" srcId="{3003D30D-CB17-4C48-A114-384895833153}" destId="{CF4E690B-2125-4F41-9A51-86B731177D7F}" srcOrd="1" destOrd="0" presId="urn:microsoft.com/office/officeart/2008/layout/HorizontalMultiLevelHierarchy"/>
    <dgm:cxn modelId="{B584AD81-A166-4D79-A5D6-78508C349A9B}" type="presParOf" srcId="{CF4E690B-2125-4F41-9A51-86B731177D7F}" destId="{CC823727-B84C-4604-B6D1-E0923A759F77}" srcOrd="0" destOrd="0" presId="urn:microsoft.com/office/officeart/2008/layout/HorizontalMultiLevelHierarchy"/>
    <dgm:cxn modelId="{F061BA17-7F52-46E0-8686-5130C8A58DED}" type="presParOf" srcId="{CC823727-B84C-4604-B6D1-E0923A759F77}" destId="{CA996E96-BB58-418C-8C0E-69239839AE81}" srcOrd="0" destOrd="0" presId="urn:microsoft.com/office/officeart/2008/layout/HorizontalMultiLevelHierarchy"/>
    <dgm:cxn modelId="{EBB7DEF6-C0C1-4195-A6C4-C9B5DF74E316}" type="presParOf" srcId="{CF4E690B-2125-4F41-9A51-86B731177D7F}" destId="{CF79B4B3-04C5-4FB8-815E-5E8238746FD3}" srcOrd="1" destOrd="0" presId="urn:microsoft.com/office/officeart/2008/layout/HorizontalMultiLevelHierarchy"/>
    <dgm:cxn modelId="{E86C82E3-6203-4B33-87FE-4B9943A80DC6}" type="presParOf" srcId="{CF79B4B3-04C5-4FB8-815E-5E8238746FD3}" destId="{41A33BD1-0B8E-4534-8066-43D5AC82534B}" srcOrd="0" destOrd="0" presId="urn:microsoft.com/office/officeart/2008/layout/HorizontalMultiLevelHierarchy"/>
    <dgm:cxn modelId="{C5C3FE93-97E8-4F02-8A5E-BE3B5CDCCE18}" type="presParOf" srcId="{CF79B4B3-04C5-4FB8-815E-5E8238746FD3}" destId="{35AE33A5-1062-423B-8240-17FFEE92E213}" srcOrd="1" destOrd="0" presId="urn:microsoft.com/office/officeart/2008/layout/HorizontalMultiLevelHierarchy"/>
    <dgm:cxn modelId="{AB30D03D-8FFA-4D7C-A3FB-403BFA736313}" type="presParOf" srcId="{22F29B1C-2173-4DA8-8130-99E68C056FD5}" destId="{98B4A42C-96E5-4ADA-9D6E-997C90D4D626}" srcOrd="2" destOrd="0" presId="urn:microsoft.com/office/officeart/2008/layout/HorizontalMultiLevelHierarchy"/>
    <dgm:cxn modelId="{28B8CD29-ACEB-41F6-8A18-CCBAB46B1CC4}" type="presParOf" srcId="{98B4A42C-96E5-4ADA-9D6E-997C90D4D626}" destId="{08669AA8-74EF-4E7E-87FA-FAEB0901A9A1}" srcOrd="0" destOrd="0" presId="urn:microsoft.com/office/officeart/2008/layout/HorizontalMultiLevelHierarchy"/>
    <dgm:cxn modelId="{02DB5E22-2174-4706-A5C9-A1953F4D817F}" type="presParOf" srcId="{22F29B1C-2173-4DA8-8130-99E68C056FD5}" destId="{E3A5D3B9-EA8E-457C-BEE0-568E9D27FC62}" srcOrd="3" destOrd="0" presId="urn:microsoft.com/office/officeart/2008/layout/HorizontalMultiLevelHierarchy"/>
    <dgm:cxn modelId="{6235D936-69D6-4CCE-8CAF-95E839878E03}" type="presParOf" srcId="{E3A5D3B9-EA8E-457C-BEE0-568E9D27FC62}" destId="{8E0D427E-26C6-4CDF-A445-591528B2FE84}" srcOrd="0" destOrd="0" presId="urn:microsoft.com/office/officeart/2008/layout/HorizontalMultiLevelHierarchy"/>
    <dgm:cxn modelId="{AD649B1E-87E6-4423-9C96-D1158C5B90E0}" type="presParOf" srcId="{E3A5D3B9-EA8E-457C-BEE0-568E9D27FC62}" destId="{1202260F-8771-4F03-822A-B11E9A60B35D}" srcOrd="1" destOrd="0" presId="urn:microsoft.com/office/officeart/2008/layout/HorizontalMultiLevelHierarchy"/>
    <dgm:cxn modelId="{8F33CCF8-4E3D-46F0-B527-DC0B8B64079D}" type="presParOf" srcId="{1202260F-8771-4F03-822A-B11E9A60B35D}" destId="{8AA88501-BA29-474F-974C-A4A41F7B3FC3}" srcOrd="0" destOrd="0" presId="urn:microsoft.com/office/officeart/2008/layout/HorizontalMultiLevelHierarchy"/>
    <dgm:cxn modelId="{4DEBC2BE-0F31-4013-B481-21202B595326}" type="presParOf" srcId="{8AA88501-BA29-474F-974C-A4A41F7B3FC3}" destId="{9F6DCF96-0785-4423-926C-68AB50317874}" srcOrd="0" destOrd="0" presId="urn:microsoft.com/office/officeart/2008/layout/HorizontalMultiLevelHierarchy"/>
    <dgm:cxn modelId="{305ACD03-9542-41CF-941E-5B1121740C9E}" type="presParOf" srcId="{1202260F-8771-4F03-822A-B11E9A60B35D}" destId="{F8235475-994F-44C8-9C09-CA5B975224C6}" srcOrd="1" destOrd="0" presId="urn:microsoft.com/office/officeart/2008/layout/HorizontalMultiLevelHierarchy"/>
    <dgm:cxn modelId="{E3658A02-27FE-4680-BE62-CF3E49BEB06E}" type="presParOf" srcId="{F8235475-994F-44C8-9C09-CA5B975224C6}" destId="{53BE4B00-B631-4DDD-A8B7-C1A4325942B8}" srcOrd="0" destOrd="0" presId="urn:microsoft.com/office/officeart/2008/layout/HorizontalMultiLevelHierarchy"/>
    <dgm:cxn modelId="{1501E843-5AD7-4514-9047-5B97A0D9C9A9}" type="presParOf" srcId="{F8235475-994F-44C8-9C09-CA5B975224C6}" destId="{35D4934F-7B95-4F6D-9E96-1C0E50818A5D}" srcOrd="1" destOrd="0" presId="urn:microsoft.com/office/officeart/2008/layout/HorizontalMultiLevelHierarchy"/>
    <dgm:cxn modelId="{878609FA-A637-4DAF-8680-1E307AE2BF73}" type="presParOf" srcId="{1202260F-8771-4F03-822A-B11E9A60B35D}" destId="{48BDAF5A-A56A-4100-A8DC-F840270ACC80}" srcOrd="2" destOrd="0" presId="urn:microsoft.com/office/officeart/2008/layout/HorizontalMultiLevelHierarchy"/>
    <dgm:cxn modelId="{6EA9C85B-5DA3-4260-AE35-E4E3ED2AAA7F}" type="presParOf" srcId="{48BDAF5A-A56A-4100-A8DC-F840270ACC80}" destId="{5D3892B0-A231-4212-B7EA-328A35DCA70A}" srcOrd="0" destOrd="0" presId="urn:microsoft.com/office/officeart/2008/layout/HorizontalMultiLevelHierarchy"/>
    <dgm:cxn modelId="{28596D80-4C14-40C7-9C62-B6142197EAD6}" type="presParOf" srcId="{1202260F-8771-4F03-822A-B11E9A60B35D}" destId="{B4262ED5-F67F-4029-9B6D-B552A9C0B616}" srcOrd="3" destOrd="0" presId="urn:microsoft.com/office/officeart/2008/layout/HorizontalMultiLevelHierarchy"/>
    <dgm:cxn modelId="{B0C7A27A-3337-4B1B-92CF-10BAEDA17774}" type="presParOf" srcId="{B4262ED5-F67F-4029-9B6D-B552A9C0B616}" destId="{78B4967B-0B30-4889-9384-1A80F2F9E9DD}" srcOrd="0" destOrd="0" presId="urn:microsoft.com/office/officeart/2008/layout/HorizontalMultiLevelHierarchy"/>
    <dgm:cxn modelId="{747462ED-CDEA-419C-832D-8DCF323051A2}" type="presParOf" srcId="{B4262ED5-F67F-4029-9B6D-B552A9C0B616}" destId="{772DB23D-888B-4D9D-B450-618A589322C7}" srcOrd="1" destOrd="0" presId="urn:microsoft.com/office/officeart/2008/layout/HorizontalMultiLevelHierarchy"/>
    <dgm:cxn modelId="{6F5F9BC1-69BD-4300-96C9-5730D69F9A10}" type="presParOf" srcId="{22F29B1C-2173-4DA8-8130-99E68C056FD5}" destId="{A718BFB6-E903-414E-AF36-0F7E478F3BDF}" srcOrd="4" destOrd="0" presId="urn:microsoft.com/office/officeart/2008/layout/HorizontalMultiLevelHierarchy"/>
    <dgm:cxn modelId="{5C84D6E7-2267-4F90-97A5-635EF8418701}" type="presParOf" srcId="{A718BFB6-E903-414E-AF36-0F7E478F3BDF}" destId="{FBCCBCAE-054E-4FE2-AB57-76681BF2142E}" srcOrd="0" destOrd="0" presId="urn:microsoft.com/office/officeart/2008/layout/HorizontalMultiLevelHierarchy"/>
    <dgm:cxn modelId="{6D4E9262-1DC7-4556-B0A0-DD9FE89CAC21}" type="presParOf" srcId="{22F29B1C-2173-4DA8-8130-99E68C056FD5}" destId="{9CFC3687-2717-4599-B63E-BAC468EB96FF}" srcOrd="5" destOrd="0" presId="urn:microsoft.com/office/officeart/2008/layout/HorizontalMultiLevelHierarchy"/>
    <dgm:cxn modelId="{6EBA9B17-AF3C-47C2-8F20-D45E40FD6FAD}" type="presParOf" srcId="{9CFC3687-2717-4599-B63E-BAC468EB96FF}" destId="{50DC8158-D817-4A16-AFCB-67195A14E445}" srcOrd="0" destOrd="0" presId="urn:microsoft.com/office/officeart/2008/layout/HorizontalMultiLevelHierarchy"/>
    <dgm:cxn modelId="{EA1CABED-17AF-4C26-86DE-AA147FE0F9A9}" type="presParOf" srcId="{9CFC3687-2717-4599-B63E-BAC468EB96FF}" destId="{B50BC311-C912-4A03-AFB5-742456D63D13}" srcOrd="1" destOrd="0" presId="urn:microsoft.com/office/officeart/2008/layout/HorizontalMultiLevelHierarchy"/>
    <dgm:cxn modelId="{C030C78D-8046-459C-A624-E0429FA10E68}" type="presParOf" srcId="{B50BC311-C912-4A03-AFB5-742456D63D13}" destId="{81827778-7149-4BB3-A094-8DF61868F603}" srcOrd="0" destOrd="0" presId="urn:microsoft.com/office/officeart/2008/layout/HorizontalMultiLevelHierarchy"/>
    <dgm:cxn modelId="{B6824E8F-8EED-4A4F-B933-3DDEE39A243B}" type="presParOf" srcId="{81827778-7149-4BB3-A094-8DF61868F603}" destId="{4F294AA8-D814-4B52-AF41-4FE1AAB43AB7}" srcOrd="0" destOrd="0" presId="urn:microsoft.com/office/officeart/2008/layout/HorizontalMultiLevelHierarchy"/>
    <dgm:cxn modelId="{DED53BF7-B844-40A3-8B2A-73427A6DDD6C}" type="presParOf" srcId="{B50BC311-C912-4A03-AFB5-742456D63D13}" destId="{62B7A701-5FD4-433B-924B-A0C32ECCB8DC}" srcOrd="1" destOrd="0" presId="urn:microsoft.com/office/officeart/2008/layout/HorizontalMultiLevelHierarchy"/>
    <dgm:cxn modelId="{5008AF85-A83B-4DC1-B08F-C9BFD16EC9C2}" type="presParOf" srcId="{62B7A701-5FD4-433B-924B-A0C32ECCB8DC}" destId="{F02A3086-E993-4A7F-B8D7-ACAF8DEDF716}" srcOrd="0" destOrd="0" presId="urn:microsoft.com/office/officeart/2008/layout/HorizontalMultiLevelHierarchy"/>
    <dgm:cxn modelId="{1790549F-0931-4EFF-896C-C6956A37F79A}" type="presParOf" srcId="{62B7A701-5FD4-433B-924B-A0C32ECCB8DC}" destId="{422C5F75-22B0-4B63-8EEE-44A19F2FD4DC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8E8983C-B813-4176-BEF3-6E1D1A5645FA}" type="doc">
      <dgm:prSet loTypeId="urn:microsoft.com/office/officeart/2005/8/layout/hList1" loCatId="list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id-ID"/>
        </a:p>
      </dgm:t>
    </dgm:pt>
    <dgm:pt modelId="{9C6D3792-74FF-43CE-9178-4C92AF9D92DD}">
      <dgm:prSet phldrT="[Text]"/>
      <dgm:spPr/>
      <dgm:t>
        <a:bodyPr/>
        <a:lstStyle/>
        <a:p>
          <a:r>
            <a:rPr lang="id-ID" dirty="0" smtClean="0"/>
            <a:t>Periode 1</a:t>
          </a:r>
          <a:endParaRPr lang="id-ID" dirty="0"/>
        </a:p>
      </dgm:t>
    </dgm:pt>
    <dgm:pt modelId="{2963D96D-486C-4CD6-8722-F77CD2CE2290}" type="parTrans" cxnId="{7EA42E23-969D-43C3-B4F4-84C1BAEDF21E}">
      <dgm:prSet/>
      <dgm:spPr/>
      <dgm:t>
        <a:bodyPr/>
        <a:lstStyle/>
        <a:p>
          <a:endParaRPr lang="id-ID"/>
        </a:p>
      </dgm:t>
    </dgm:pt>
    <dgm:pt modelId="{FB75AC82-585F-43EC-8107-EB03EAD2F501}" type="sibTrans" cxnId="{7EA42E23-969D-43C3-B4F4-84C1BAEDF21E}">
      <dgm:prSet/>
      <dgm:spPr/>
      <dgm:t>
        <a:bodyPr/>
        <a:lstStyle/>
        <a:p>
          <a:endParaRPr lang="id-ID"/>
        </a:p>
      </dgm:t>
    </dgm:pt>
    <dgm:pt modelId="{46B97935-2975-4E13-A4BD-2E3DBFB046F2}">
      <dgm:prSet phldrT="[Text]"/>
      <dgm:spPr/>
      <dgm:t>
        <a:bodyPr/>
        <a:lstStyle/>
        <a:p>
          <a:r>
            <a:rPr lang="id-ID" dirty="0" smtClean="0"/>
            <a:t>28-Januari 2020 S/D 14 Agustus 2020 </a:t>
          </a:r>
          <a:endParaRPr lang="id-ID" dirty="0"/>
        </a:p>
      </dgm:t>
    </dgm:pt>
    <dgm:pt modelId="{EFEFEE6D-3378-42C6-AABB-38F85AF165D6}" type="parTrans" cxnId="{20123C0D-E7F1-4869-AA44-FD72CF97586A}">
      <dgm:prSet/>
      <dgm:spPr/>
      <dgm:t>
        <a:bodyPr/>
        <a:lstStyle/>
        <a:p>
          <a:endParaRPr lang="id-ID"/>
        </a:p>
      </dgm:t>
    </dgm:pt>
    <dgm:pt modelId="{7BF71DE5-2478-4596-8B29-3F79B58A4668}" type="sibTrans" cxnId="{20123C0D-E7F1-4869-AA44-FD72CF97586A}">
      <dgm:prSet/>
      <dgm:spPr/>
      <dgm:t>
        <a:bodyPr/>
        <a:lstStyle/>
        <a:p>
          <a:endParaRPr lang="id-ID"/>
        </a:p>
      </dgm:t>
    </dgm:pt>
    <dgm:pt modelId="{48A1218F-E762-4095-BBE0-695EEAF5C7CE}">
      <dgm:prSet phldrT="[Text]"/>
      <dgm:spPr/>
      <dgm:t>
        <a:bodyPr/>
        <a:lstStyle/>
        <a:p>
          <a:r>
            <a:rPr lang="id-ID" dirty="0" smtClean="0"/>
            <a:t>Periode 2</a:t>
          </a:r>
          <a:endParaRPr lang="id-ID" dirty="0"/>
        </a:p>
      </dgm:t>
    </dgm:pt>
    <dgm:pt modelId="{2DA534D7-DDDB-49FC-8925-D8D777631840}" type="parTrans" cxnId="{1245726B-7737-4102-AF94-C54A4D0B5EF2}">
      <dgm:prSet/>
      <dgm:spPr/>
      <dgm:t>
        <a:bodyPr/>
        <a:lstStyle/>
        <a:p>
          <a:endParaRPr lang="id-ID"/>
        </a:p>
      </dgm:t>
    </dgm:pt>
    <dgm:pt modelId="{7F6A1400-A01A-465E-A515-2740C66E2706}" type="sibTrans" cxnId="{1245726B-7737-4102-AF94-C54A4D0B5EF2}">
      <dgm:prSet/>
      <dgm:spPr/>
      <dgm:t>
        <a:bodyPr/>
        <a:lstStyle/>
        <a:p>
          <a:endParaRPr lang="id-ID"/>
        </a:p>
      </dgm:t>
    </dgm:pt>
    <dgm:pt modelId="{4E9B507A-30DC-48CD-855C-4132B2982935}">
      <dgm:prSet phldrT="[Text]"/>
      <dgm:spPr/>
      <dgm:t>
        <a:bodyPr/>
        <a:lstStyle/>
        <a:p>
          <a:r>
            <a:rPr lang="id-ID" dirty="0" smtClean="0"/>
            <a:t>Periode 3</a:t>
          </a:r>
          <a:endParaRPr lang="id-ID" dirty="0"/>
        </a:p>
      </dgm:t>
    </dgm:pt>
    <dgm:pt modelId="{5F64189D-F047-48AD-B8D2-501C8FBBBC6B}" type="parTrans" cxnId="{F7F8B3ED-094F-4719-B8C2-413848FACED6}">
      <dgm:prSet/>
      <dgm:spPr/>
      <dgm:t>
        <a:bodyPr/>
        <a:lstStyle/>
        <a:p>
          <a:endParaRPr lang="id-ID"/>
        </a:p>
      </dgm:t>
    </dgm:pt>
    <dgm:pt modelId="{4730794F-978F-4EDD-9D53-0C9C805E7EBF}" type="sibTrans" cxnId="{F7F8B3ED-094F-4719-B8C2-413848FACED6}">
      <dgm:prSet/>
      <dgm:spPr/>
      <dgm:t>
        <a:bodyPr/>
        <a:lstStyle/>
        <a:p>
          <a:endParaRPr lang="id-ID"/>
        </a:p>
      </dgm:t>
    </dgm:pt>
    <dgm:pt modelId="{26FFBF54-FA42-4942-A592-B53B64EB9FF9}">
      <dgm:prSet phldrT="[Text]"/>
      <dgm:spPr/>
      <dgm:t>
        <a:bodyPr/>
        <a:lstStyle/>
        <a:p>
          <a:r>
            <a:rPr lang="id-ID" dirty="0" smtClean="0"/>
            <a:t>Periode 4</a:t>
          </a:r>
          <a:endParaRPr lang="id-ID" dirty="0"/>
        </a:p>
      </dgm:t>
    </dgm:pt>
    <dgm:pt modelId="{BFE8F3EA-4EB9-4EA6-93D4-247C81DE405F}" type="parTrans" cxnId="{1D17F70C-F454-4116-92E4-086AEA113F45}">
      <dgm:prSet/>
      <dgm:spPr/>
      <dgm:t>
        <a:bodyPr/>
        <a:lstStyle/>
        <a:p>
          <a:endParaRPr lang="id-ID"/>
        </a:p>
      </dgm:t>
    </dgm:pt>
    <dgm:pt modelId="{86BE69F8-BA2C-4B63-9F96-B58F759A47D4}" type="sibTrans" cxnId="{1D17F70C-F454-4116-92E4-086AEA113F45}">
      <dgm:prSet/>
      <dgm:spPr/>
      <dgm:t>
        <a:bodyPr/>
        <a:lstStyle/>
        <a:p>
          <a:endParaRPr lang="id-ID"/>
        </a:p>
      </dgm:t>
    </dgm:pt>
    <dgm:pt modelId="{9707F8B4-50D3-4D66-B282-8F557A93AE28}">
      <dgm:prSet phldrT="[Text]"/>
      <dgm:spPr/>
      <dgm:t>
        <a:bodyPr/>
        <a:lstStyle/>
        <a:p>
          <a:r>
            <a:rPr lang="id-ID" dirty="0" smtClean="0"/>
            <a:t>15 Agustus 2020 s/d 19 April 2021</a:t>
          </a:r>
          <a:endParaRPr lang="id-ID" dirty="0"/>
        </a:p>
      </dgm:t>
    </dgm:pt>
    <dgm:pt modelId="{7B64B352-94EC-4D75-AB8C-87AC35F79799}" type="parTrans" cxnId="{26DB7B04-29D6-4B04-8860-CB17A9C1CF44}">
      <dgm:prSet/>
      <dgm:spPr/>
      <dgm:t>
        <a:bodyPr/>
        <a:lstStyle/>
        <a:p>
          <a:endParaRPr lang="id-ID"/>
        </a:p>
      </dgm:t>
    </dgm:pt>
    <dgm:pt modelId="{DF5A1272-FFA5-4611-A2E4-C64F556EE52B}" type="sibTrans" cxnId="{26DB7B04-29D6-4B04-8860-CB17A9C1CF44}">
      <dgm:prSet/>
      <dgm:spPr/>
      <dgm:t>
        <a:bodyPr/>
        <a:lstStyle/>
        <a:p>
          <a:endParaRPr lang="id-ID"/>
        </a:p>
      </dgm:t>
    </dgm:pt>
    <dgm:pt modelId="{DA4938E9-A84E-46B6-A2C9-DA85E354377B}">
      <dgm:prSet phldrT="[Text]"/>
      <dgm:spPr/>
      <dgm:t>
        <a:bodyPr/>
        <a:lstStyle/>
        <a:p>
          <a:r>
            <a:rPr lang="id-ID" dirty="0" smtClean="0"/>
            <a:t>20 April 2021 s/d 30 September 2021</a:t>
          </a:r>
          <a:endParaRPr lang="id-ID" dirty="0"/>
        </a:p>
      </dgm:t>
    </dgm:pt>
    <dgm:pt modelId="{28637AC2-F2D8-4D6B-9888-28CB67F6DE93}" type="parTrans" cxnId="{6E695EEB-7469-4166-A891-BF718C141D7B}">
      <dgm:prSet/>
      <dgm:spPr/>
      <dgm:t>
        <a:bodyPr/>
        <a:lstStyle/>
        <a:p>
          <a:endParaRPr lang="id-ID"/>
        </a:p>
      </dgm:t>
    </dgm:pt>
    <dgm:pt modelId="{03C98D66-8330-44D6-9402-9E4CA99F7DB2}" type="sibTrans" cxnId="{6E695EEB-7469-4166-A891-BF718C141D7B}">
      <dgm:prSet/>
      <dgm:spPr/>
      <dgm:t>
        <a:bodyPr/>
        <a:lstStyle/>
        <a:p>
          <a:endParaRPr lang="id-ID"/>
        </a:p>
      </dgm:t>
    </dgm:pt>
    <dgm:pt modelId="{A2E5F79A-FCF0-40A9-A882-C217C93A471B}">
      <dgm:prSet phldrT="[Text]"/>
      <dgm:spPr/>
      <dgm:t>
        <a:bodyPr/>
        <a:lstStyle/>
        <a:p>
          <a:r>
            <a:rPr lang="id-ID" dirty="0" smtClean="0"/>
            <a:t>Sejak 1 Oktober 2021</a:t>
          </a:r>
          <a:endParaRPr lang="id-ID" dirty="0"/>
        </a:p>
      </dgm:t>
    </dgm:pt>
    <dgm:pt modelId="{8E9C0018-68FD-430F-83A7-31EB9392253A}" type="parTrans" cxnId="{CD8B2677-2FAE-465F-8457-6A2D1845483F}">
      <dgm:prSet/>
      <dgm:spPr/>
      <dgm:t>
        <a:bodyPr/>
        <a:lstStyle/>
        <a:p>
          <a:endParaRPr lang="id-ID"/>
        </a:p>
      </dgm:t>
    </dgm:pt>
    <dgm:pt modelId="{A74915F8-DC26-4ECE-990D-482AEB58883B}" type="sibTrans" cxnId="{CD8B2677-2FAE-465F-8457-6A2D1845483F}">
      <dgm:prSet/>
      <dgm:spPr/>
      <dgm:t>
        <a:bodyPr/>
        <a:lstStyle/>
        <a:p>
          <a:endParaRPr lang="id-ID"/>
        </a:p>
      </dgm:t>
    </dgm:pt>
    <dgm:pt modelId="{04D77668-ECCE-495F-A62E-8750B97CCE5D}" type="pres">
      <dgm:prSet presAssocID="{E8E8983C-B813-4176-BEF3-6E1D1A5645F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84ACF451-0855-49C9-9C0A-8E69D8082906}" type="pres">
      <dgm:prSet presAssocID="{9C6D3792-74FF-43CE-9178-4C92AF9D92DD}" presName="composite" presStyleCnt="0"/>
      <dgm:spPr/>
      <dgm:t>
        <a:bodyPr/>
        <a:lstStyle/>
        <a:p>
          <a:endParaRPr lang="id-ID"/>
        </a:p>
      </dgm:t>
    </dgm:pt>
    <dgm:pt modelId="{ACE88C41-1D2F-4906-B0E4-5FD87C3065F6}" type="pres">
      <dgm:prSet presAssocID="{9C6D3792-74FF-43CE-9178-4C92AF9D92DD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4D58A41C-5D8F-444F-A162-60F2161B0472}" type="pres">
      <dgm:prSet presAssocID="{9C6D3792-74FF-43CE-9178-4C92AF9D92DD}" presName="desTx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00BFF3E4-5E34-4769-96FE-D2FFB2EAE91E}" type="pres">
      <dgm:prSet presAssocID="{FB75AC82-585F-43EC-8107-EB03EAD2F501}" presName="space" presStyleCnt="0"/>
      <dgm:spPr/>
      <dgm:t>
        <a:bodyPr/>
        <a:lstStyle/>
        <a:p>
          <a:endParaRPr lang="id-ID"/>
        </a:p>
      </dgm:t>
    </dgm:pt>
    <dgm:pt modelId="{66CDC1E5-49F3-4922-9802-874380AFB3D2}" type="pres">
      <dgm:prSet presAssocID="{48A1218F-E762-4095-BBE0-695EEAF5C7CE}" presName="composite" presStyleCnt="0"/>
      <dgm:spPr/>
      <dgm:t>
        <a:bodyPr/>
        <a:lstStyle/>
        <a:p>
          <a:endParaRPr lang="id-ID"/>
        </a:p>
      </dgm:t>
    </dgm:pt>
    <dgm:pt modelId="{E7339483-B571-4A6F-B922-CFA5167BA9AD}" type="pres">
      <dgm:prSet presAssocID="{48A1218F-E762-4095-BBE0-695EEAF5C7CE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C2890696-83C7-4C05-9178-4C2720CAB4F9}" type="pres">
      <dgm:prSet presAssocID="{48A1218F-E762-4095-BBE0-695EEAF5C7CE}" presName="desTx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16DC6C5A-7734-407A-9F51-25D1760494CE}" type="pres">
      <dgm:prSet presAssocID="{7F6A1400-A01A-465E-A515-2740C66E2706}" presName="space" presStyleCnt="0"/>
      <dgm:spPr/>
      <dgm:t>
        <a:bodyPr/>
        <a:lstStyle/>
        <a:p>
          <a:endParaRPr lang="id-ID"/>
        </a:p>
      </dgm:t>
    </dgm:pt>
    <dgm:pt modelId="{0981F801-0DEB-4885-BD9B-A64B2B833999}" type="pres">
      <dgm:prSet presAssocID="{4E9B507A-30DC-48CD-855C-4132B2982935}" presName="composite" presStyleCnt="0"/>
      <dgm:spPr/>
      <dgm:t>
        <a:bodyPr/>
        <a:lstStyle/>
        <a:p>
          <a:endParaRPr lang="id-ID"/>
        </a:p>
      </dgm:t>
    </dgm:pt>
    <dgm:pt modelId="{42A1FDF6-36C3-4BA1-BE32-FCEB826233AF}" type="pres">
      <dgm:prSet presAssocID="{4E9B507A-30DC-48CD-855C-4132B2982935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61DAEC36-613B-4482-991D-405F00766241}" type="pres">
      <dgm:prSet presAssocID="{4E9B507A-30DC-48CD-855C-4132B2982935}" presName="desTx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907E9161-B286-4953-84FC-3A07ADF05EFC}" type="pres">
      <dgm:prSet presAssocID="{4730794F-978F-4EDD-9D53-0C9C805E7EBF}" presName="space" presStyleCnt="0"/>
      <dgm:spPr/>
      <dgm:t>
        <a:bodyPr/>
        <a:lstStyle/>
        <a:p>
          <a:endParaRPr lang="id-ID"/>
        </a:p>
      </dgm:t>
    </dgm:pt>
    <dgm:pt modelId="{BAC25AE9-1C8A-4A20-B6F6-1034AD456984}" type="pres">
      <dgm:prSet presAssocID="{26FFBF54-FA42-4942-A592-B53B64EB9FF9}" presName="composite" presStyleCnt="0"/>
      <dgm:spPr/>
      <dgm:t>
        <a:bodyPr/>
        <a:lstStyle/>
        <a:p>
          <a:endParaRPr lang="id-ID"/>
        </a:p>
      </dgm:t>
    </dgm:pt>
    <dgm:pt modelId="{6AEB7055-4954-4913-A2C7-8EC9DEDEBED8}" type="pres">
      <dgm:prSet presAssocID="{26FFBF54-FA42-4942-A592-B53B64EB9FF9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BD69835C-CA81-43E4-AFBF-58FA3800ADE1}" type="pres">
      <dgm:prSet presAssocID="{26FFBF54-FA42-4942-A592-B53B64EB9FF9}" presName="desTx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F91E69C0-8244-4B73-BEA0-EECEE8DE2CFD}" type="presOf" srcId="{46B97935-2975-4E13-A4BD-2E3DBFB046F2}" destId="{4D58A41C-5D8F-444F-A162-60F2161B0472}" srcOrd="0" destOrd="0" presId="urn:microsoft.com/office/officeart/2005/8/layout/hList1"/>
    <dgm:cxn modelId="{B4724F76-6DC2-4EB9-914C-958F88B17059}" type="presOf" srcId="{E8E8983C-B813-4176-BEF3-6E1D1A5645FA}" destId="{04D77668-ECCE-495F-A62E-8750B97CCE5D}" srcOrd="0" destOrd="0" presId="urn:microsoft.com/office/officeart/2005/8/layout/hList1"/>
    <dgm:cxn modelId="{20123C0D-E7F1-4869-AA44-FD72CF97586A}" srcId="{9C6D3792-74FF-43CE-9178-4C92AF9D92DD}" destId="{46B97935-2975-4E13-A4BD-2E3DBFB046F2}" srcOrd="0" destOrd="0" parTransId="{EFEFEE6D-3378-42C6-AABB-38F85AF165D6}" sibTransId="{7BF71DE5-2478-4596-8B29-3F79B58A4668}"/>
    <dgm:cxn modelId="{1245726B-7737-4102-AF94-C54A4D0B5EF2}" srcId="{E8E8983C-B813-4176-BEF3-6E1D1A5645FA}" destId="{48A1218F-E762-4095-BBE0-695EEAF5C7CE}" srcOrd="1" destOrd="0" parTransId="{2DA534D7-DDDB-49FC-8925-D8D777631840}" sibTransId="{7F6A1400-A01A-465E-A515-2740C66E2706}"/>
    <dgm:cxn modelId="{F7F8B3ED-094F-4719-B8C2-413848FACED6}" srcId="{E8E8983C-B813-4176-BEF3-6E1D1A5645FA}" destId="{4E9B507A-30DC-48CD-855C-4132B2982935}" srcOrd="2" destOrd="0" parTransId="{5F64189D-F047-48AD-B8D2-501C8FBBBC6B}" sibTransId="{4730794F-978F-4EDD-9D53-0C9C805E7EBF}"/>
    <dgm:cxn modelId="{32214C85-D743-4DC5-A092-E28B6FB40DEB}" type="presOf" srcId="{9707F8B4-50D3-4D66-B282-8F557A93AE28}" destId="{C2890696-83C7-4C05-9178-4C2720CAB4F9}" srcOrd="0" destOrd="0" presId="urn:microsoft.com/office/officeart/2005/8/layout/hList1"/>
    <dgm:cxn modelId="{6E695EEB-7469-4166-A891-BF718C141D7B}" srcId="{4E9B507A-30DC-48CD-855C-4132B2982935}" destId="{DA4938E9-A84E-46B6-A2C9-DA85E354377B}" srcOrd="0" destOrd="0" parTransId="{28637AC2-F2D8-4D6B-9888-28CB67F6DE93}" sibTransId="{03C98D66-8330-44D6-9402-9E4CA99F7DB2}"/>
    <dgm:cxn modelId="{7EA42E23-969D-43C3-B4F4-84C1BAEDF21E}" srcId="{E8E8983C-B813-4176-BEF3-6E1D1A5645FA}" destId="{9C6D3792-74FF-43CE-9178-4C92AF9D92DD}" srcOrd="0" destOrd="0" parTransId="{2963D96D-486C-4CD6-8722-F77CD2CE2290}" sibTransId="{FB75AC82-585F-43EC-8107-EB03EAD2F501}"/>
    <dgm:cxn modelId="{1D17F70C-F454-4116-92E4-086AEA113F45}" srcId="{E8E8983C-B813-4176-BEF3-6E1D1A5645FA}" destId="{26FFBF54-FA42-4942-A592-B53B64EB9FF9}" srcOrd="3" destOrd="0" parTransId="{BFE8F3EA-4EB9-4EA6-93D4-247C81DE405F}" sibTransId="{86BE69F8-BA2C-4B63-9F96-B58F759A47D4}"/>
    <dgm:cxn modelId="{A158BB87-A9C4-4200-926E-6440E7212A43}" type="presOf" srcId="{26FFBF54-FA42-4942-A592-B53B64EB9FF9}" destId="{6AEB7055-4954-4913-A2C7-8EC9DEDEBED8}" srcOrd="0" destOrd="0" presId="urn:microsoft.com/office/officeart/2005/8/layout/hList1"/>
    <dgm:cxn modelId="{26DB7B04-29D6-4B04-8860-CB17A9C1CF44}" srcId="{48A1218F-E762-4095-BBE0-695EEAF5C7CE}" destId="{9707F8B4-50D3-4D66-B282-8F557A93AE28}" srcOrd="0" destOrd="0" parTransId="{7B64B352-94EC-4D75-AB8C-87AC35F79799}" sibTransId="{DF5A1272-FFA5-4611-A2E4-C64F556EE52B}"/>
    <dgm:cxn modelId="{03AC8A4A-9147-4D37-9200-A42887DBDA55}" type="presOf" srcId="{48A1218F-E762-4095-BBE0-695EEAF5C7CE}" destId="{E7339483-B571-4A6F-B922-CFA5167BA9AD}" srcOrd="0" destOrd="0" presId="urn:microsoft.com/office/officeart/2005/8/layout/hList1"/>
    <dgm:cxn modelId="{F71855BE-5DB0-4637-BA91-2F5F673A6A92}" type="presOf" srcId="{4E9B507A-30DC-48CD-855C-4132B2982935}" destId="{42A1FDF6-36C3-4BA1-BE32-FCEB826233AF}" srcOrd="0" destOrd="0" presId="urn:microsoft.com/office/officeart/2005/8/layout/hList1"/>
    <dgm:cxn modelId="{5F679E33-19C2-42E0-9691-CD0BE6A68A08}" type="presOf" srcId="{9C6D3792-74FF-43CE-9178-4C92AF9D92DD}" destId="{ACE88C41-1D2F-4906-B0E4-5FD87C3065F6}" srcOrd="0" destOrd="0" presId="urn:microsoft.com/office/officeart/2005/8/layout/hList1"/>
    <dgm:cxn modelId="{CD8B2677-2FAE-465F-8457-6A2D1845483F}" srcId="{26FFBF54-FA42-4942-A592-B53B64EB9FF9}" destId="{A2E5F79A-FCF0-40A9-A882-C217C93A471B}" srcOrd="0" destOrd="0" parTransId="{8E9C0018-68FD-430F-83A7-31EB9392253A}" sibTransId="{A74915F8-DC26-4ECE-990D-482AEB58883B}"/>
    <dgm:cxn modelId="{94911680-4F16-43B4-A107-7C8D89EF4609}" type="presOf" srcId="{DA4938E9-A84E-46B6-A2C9-DA85E354377B}" destId="{61DAEC36-613B-4482-991D-405F00766241}" srcOrd="0" destOrd="0" presId="urn:microsoft.com/office/officeart/2005/8/layout/hList1"/>
    <dgm:cxn modelId="{CF4592A3-2454-4070-8494-F89D8B647D4D}" type="presOf" srcId="{A2E5F79A-FCF0-40A9-A882-C217C93A471B}" destId="{BD69835C-CA81-43E4-AFBF-58FA3800ADE1}" srcOrd="0" destOrd="0" presId="urn:microsoft.com/office/officeart/2005/8/layout/hList1"/>
    <dgm:cxn modelId="{1DFD77BF-670A-4590-B5A5-341416DA8858}" type="presParOf" srcId="{04D77668-ECCE-495F-A62E-8750B97CCE5D}" destId="{84ACF451-0855-49C9-9C0A-8E69D8082906}" srcOrd="0" destOrd="0" presId="urn:microsoft.com/office/officeart/2005/8/layout/hList1"/>
    <dgm:cxn modelId="{20252B2C-E40B-4E91-866C-6928FC88919A}" type="presParOf" srcId="{84ACF451-0855-49C9-9C0A-8E69D8082906}" destId="{ACE88C41-1D2F-4906-B0E4-5FD87C3065F6}" srcOrd="0" destOrd="0" presId="urn:microsoft.com/office/officeart/2005/8/layout/hList1"/>
    <dgm:cxn modelId="{B445E6B4-DBE1-4BD5-A920-3A1E2F793B42}" type="presParOf" srcId="{84ACF451-0855-49C9-9C0A-8E69D8082906}" destId="{4D58A41C-5D8F-444F-A162-60F2161B0472}" srcOrd="1" destOrd="0" presId="urn:microsoft.com/office/officeart/2005/8/layout/hList1"/>
    <dgm:cxn modelId="{0DFD76FC-FF0E-4E1C-BEA5-F56FBEE24013}" type="presParOf" srcId="{04D77668-ECCE-495F-A62E-8750B97CCE5D}" destId="{00BFF3E4-5E34-4769-96FE-D2FFB2EAE91E}" srcOrd="1" destOrd="0" presId="urn:microsoft.com/office/officeart/2005/8/layout/hList1"/>
    <dgm:cxn modelId="{A22F1A34-CCC8-422B-A8CD-8C09D6AE7913}" type="presParOf" srcId="{04D77668-ECCE-495F-A62E-8750B97CCE5D}" destId="{66CDC1E5-49F3-4922-9802-874380AFB3D2}" srcOrd="2" destOrd="0" presId="urn:microsoft.com/office/officeart/2005/8/layout/hList1"/>
    <dgm:cxn modelId="{B8F81E97-B91A-4A9C-A5CF-D43B66DBFD0D}" type="presParOf" srcId="{66CDC1E5-49F3-4922-9802-874380AFB3D2}" destId="{E7339483-B571-4A6F-B922-CFA5167BA9AD}" srcOrd="0" destOrd="0" presId="urn:microsoft.com/office/officeart/2005/8/layout/hList1"/>
    <dgm:cxn modelId="{6B0B9C3C-60AC-4C2B-A7C8-41DF94A50749}" type="presParOf" srcId="{66CDC1E5-49F3-4922-9802-874380AFB3D2}" destId="{C2890696-83C7-4C05-9178-4C2720CAB4F9}" srcOrd="1" destOrd="0" presId="urn:microsoft.com/office/officeart/2005/8/layout/hList1"/>
    <dgm:cxn modelId="{BB007810-9945-41E6-9C34-5B9D2F75E030}" type="presParOf" srcId="{04D77668-ECCE-495F-A62E-8750B97CCE5D}" destId="{16DC6C5A-7734-407A-9F51-25D1760494CE}" srcOrd="3" destOrd="0" presId="urn:microsoft.com/office/officeart/2005/8/layout/hList1"/>
    <dgm:cxn modelId="{7164D50B-0E63-4571-BCB7-4CF5D25038E3}" type="presParOf" srcId="{04D77668-ECCE-495F-A62E-8750B97CCE5D}" destId="{0981F801-0DEB-4885-BD9B-A64B2B833999}" srcOrd="4" destOrd="0" presId="urn:microsoft.com/office/officeart/2005/8/layout/hList1"/>
    <dgm:cxn modelId="{47271533-435F-487D-A77F-3D9910391D04}" type="presParOf" srcId="{0981F801-0DEB-4885-BD9B-A64B2B833999}" destId="{42A1FDF6-36C3-4BA1-BE32-FCEB826233AF}" srcOrd="0" destOrd="0" presId="urn:microsoft.com/office/officeart/2005/8/layout/hList1"/>
    <dgm:cxn modelId="{3789737E-6818-4D6D-8EFA-F6EECFDCF08E}" type="presParOf" srcId="{0981F801-0DEB-4885-BD9B-A64B2B833999}" destId="{61DAEC36-613B-4482-991D-405F00766241}" srcOrd="1" destOrd="0" presId="urn:microsoft.com/office/officeart/2005/8/layout/hList1"/>
    <dgm:cxn modelId="{30FE1A1E-2AC1-45E2-9551-BDFA175604CD}" type="presParOf" srcId="{04D77668-ECCE-495F-A62E-8750B97CCE5D}" destId="{907E9161-B286-4953-84FC-3A07ADF05EFC}" srcOrd="5" destOrd="0" presId="urn:microsoft.com/office/officeart/2005/8/layout/hList1"/>
    <dgm:cxn modelId="{8FDDF473-7E0C-4A47-8FAD-45202975D2B2}" type="presParOf" srcId="{04D77668-ECCE-495F-A62E-8750B97CCE5D}" destId="{BAC25AE9-1C8A-4A20-B6F6-1034AD456984}" srcOrd="6" destOrd="0" presId="urn:microsoft.com/office/officeart/2005/8/layout/hList1"/>
    <dgm:cxn modelId="{C6D96617-9ECA-4305-8E02-9AAAA9D1C8E0}" type="presParOf" srcId="{BAC25AE9-1C8A-4A20-B6F6-1034AD456984}" destId="{6AEB7055-4954-4913-A2C7-8EC9DEDEBED8}" srcOrd="0" destOrd="0" presId="urn:microsoft.com/office/officeart/2005/8/layout/hList1"/>
    <dgm:cxn modelId="{C16C7E8D-608E-4DD7-986F-C154B1E6E749}" type="presParOf" srcId="{BAC25AE9-1C8A-4A20-B6F6-1034AD456984}" destId="{BD69835C-CA81-43E4-AFBF-58FA3800ADE1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71112E3-EEE0-4B22-9B81-E586A52B90B8}" type="doc">
      <dgm:prSet loTypeId="urn:microsoft.com/office/officeart/2005/8/layout/pyramid4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id-ID"/>
        </a:p>
      </dgm:t>
    </dgm:pt>
    <dgm:pt modelId="{3FD8F6D3-AFFE-4F97-831C-0763A281245A}">
      <dgm:prSet phldrT="[Text]" custT="1"/>
      <dgm:spPr>
        <a:solidFill>
          <a:srgbClr val="00B0F0"/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id-ID" sz="1400" b="1" dirty="0" smtClean="0"/>
            <a:t>KOMORBID</a:t>
          </a:r>
          <a:r>
            <a:rPr lang="en-US" sz="1400" b="1" dirty="0" smtClean="0"/>
            <a:t>/PENYAKIT PENYERTA</a:t>
          </a:r>
          <a:endParaRPr lang="id-ID" sz="1400" b="1" dirty="0" smtClean="0"/>
        </a:p>
      </dgm:t>
    </dgm:pt>
    <dgm:pt modelId="{00BAD99D-5619-4703-A93C-02AECF67D96A}" type="parTrans" cxnId="{B9CC15AF-554C-4AEF-A01A-1542D93B6F29}">
      <dgm:prSet/>
      <dgm:spPr/>
      <dgm:t>
        <a:bodyPr/>
        <a:lstStyle/>
        <a:p>
          <a:endParaRPr lang="id-ID" sz="3200"/>
        </a:p>
      </dgm:t>
    </dgm:pt>
    <dgm:pt modelId="{8FF6315C-D9A3-43FB-A834-0EE40BB770BC}" type="sibTrans" cxnId="{B9CC15AF-554C-4AEF-A01A-1542D93B6F29}">
      <dgm:prSet/>
      <dgm:spPr/>
      <dgm:t>
        <a:bodyPr/>
        <a:lstStyle/>
        <a:p>
          <a:endParaRPr lang="id-ID" sz="3200"/>
        </a:p>
      </dgm:t>
    </dgm:pt>
    <dgm:pt modelId="{92EBBA88-E8A1-4BBA-8D9F-BA486BD9E77F}">
      <dgm:prSet phldrT="[Text]" custT="1"/>
      <dgm:spPr>
        <a:solidFill>
          <a:srgbClr val="FF00FF"/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id-ID" sz="1400" b="1" dirty="0" smtClean="0"/>
            <a:t>KOMPLIKASI </a:t>
          </a:r>
        </a:p>
      </dgm:t>
    </dgm:pt>
    <dgm:pt modelId="{BE8B738F-592F-4A2B-9C05-2A0421A0B36A}" type="parTrans" cxnId="{4FFB0CF2-3360-476B-99A2-1347B6CFA949}">
      <dgm:prSet/>
      <dgm:spPr/>
      <dgm:t>
        <a:bodyPr/>
        <a:lstStyle/>
        <a:p>
          <a:endParaRPr lang="id-ID" sz="3200"/>
        </a:p>
      </dgm:t>
    </dgm:pt>
    <dgm:pt modelId="{7E6AD0B3-E7D5-4CE6-A113-0854A6A6BCF7}" type="sibTrans" cxnId="{4FFB0CF2-3360-476B-99A2-1347B6CFA949}">
      <dgm:prSet/>
      <dgm:spPr/>
      <dgm:t>
        <a:bodyPr/>
        <a:lstStyle/>
        <a:p>
          <a:endParaRPr lang="id-ID" sz="3200"/>
        </a:p>
      </dgm:t>
    </dgm:pt>
    <dgm:pt modelId="{CBE7B715-85D7-4716-A3BB-AC2926BFAC47}">
      <dgm:prSet phldrT="[Text]" custT="1"/>
      <dgm:spPr>
        <a:solidFill>
          <a:srgbClr val="FFFF00"/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 anchor="b"/>
        <a:lstStyle/>
        <a:p>
          <a:r>
            <a:rPr lang="en-ID" sz="1400" dirty="0" err="1" smtClean="0">
              <a:solidFill>
                <a:schemeClr val="tx1"/>
              </a:solidFill>
            </a:rPr>
            <a:t>dijamin</a:t>
          </a:r>
          <a:r>
            <a:rPr lang="en-ID" sz="1400" dirty="0" smtClean="0">
              <a:solidFill>
                <a:schemeClr val="tx1"/>
              </a:solidFill>
            </a:rPr>
            <a:t>  JKN </a:t>
          </a:r>
          <a:r>
            <a:rPr lang="en-ID" sz="1400" dirty="0" err="1" smtClean="0">
              <a:solidFill>
                <a:schemeClr val="tx1"/>
              </a:solidFill>
            </a:rPr>
            <a:t>dengan</a:t>
          </a:r>
          <a:r>
            <a:rPr lang="id-ID" sz="1400" dirty="0" smtClean="0">
              <a:solidFill>
                <a:schemeClr val="tx1"/>
              </a:solidFill>
            </a:rPr>
            <a:t> bukti</a:t>
          </a:r>
          <a:r>
            <a:rPr lang="en-ID" sz="1400" dirty="0" smtClean="0">
              <a:solidFill>
                <a:schemeClr val="tx1"/>
              </a:solidFill>
            </a:rPr>
            <a:t> </a:t>
          </a:r>
          <a:endParaRPr lang="id-ID" sz="1400" dirty="0" smtClean="0">
            <a:solidFill>
              <a:schemeClr val="tx1"/>
            </a:solidFill>
          </a:endParaRPr>
        </a:p>
        <a:p>
          <a:r>
            <a:rPr lang="id-ID" sz="1400" b="1" dirty="0" smtClean="0">
              <a:solidFill>
                <a:schemeClr val="tx1"/>
              </a:solidFill>
            </a:rPr>
            <a:t>SEP BPJS K</a:t>
          </a:r>
          <a:r>
            <a:rPr lang="en-ID" sz="1400" b="1" dirty="0" smtClean="0">
              <a:solidFill>
                <a:schemeClr val="tx1"/>
              </a:solidFill>
            </a:rPr>
            <a:t>. </a:t>
          </a:r>
          <a:endParaRPr lang="id-ID" sz="1400" dirty="0"/>
        </a:p>
      </dgm:t>
    </dgm:pt>
    <dgm:pt modelId="{46D4B0E4-5F72-4E36-85D9-60587DB1A429}" type="parTrans" cxnId="{5C52B69D-6B6D-4DA0-B984-FC403315B974}">
      <dgm:prSet/>
      <dgm:spPr/>
      <dgm:t>
        <a:bodyPr/>
        <a:lstStyle/>
        <a:p>
          <a:endParaRPr lang="id-ID" sz="3200"/>
        </a:p>
      </dgm:t>
    </dgm:pt>
    <dgm:pt modelId="{59F9E49E-5B5B-4A24-BA84-DB955E489CE4}" type="sibTrans" cxnId="{5C52B69D-6B6D-4DA0-B984-FC403315B974}">
      <dgm:prSet/>
      <dgm:spPr/>
      <dgm:t>
        <a:bodyPr/>
        <a:lstStyle/>
        <a:p>
          <a:endParaRPr lang="id-ID" sz="3200"/>
        </a:p>
      </dgm:t>
    </dgm:pt>
    <dgm:pt modelId="{6B88707F-31D3-45CE-BAA6-B2BC1D3D40A1}">
      <dgm:prSet phldrT="[Text]" custT="1"/>
      <dgm:spPr>
        <a:solidFill>
          <a:srgbClr val="FF9900"/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id-ID" sz="1400" b="1" dirty="0" smtClean="0"/>
            <a:t>CO-INSIDENS</a:t>
          </a:r>
        </a:p>
      </dgm:t>
    </dgm:pt>
    <dgm:pt modelId="{EB74AE0F-B66C-4216-AFF8-A87795535C2E}" type="parTrans" cxnId="{451825F5-BF24-458A-9EC8-6404961BFC8D}">
      <dgm:prSet/>
      <dgm:spPr/>
      <dgm:t>
        <a:bodyPr/>
        <a:lstStyle/>
        <a:p>
          <a:endParaRPr lang="id-ID" sz="3200"/>
        </a:p>
      </dgm:t>
    </dgm:pt>
    <dgm:pt modelId="{D799C054-2859-4051-B6D5-6A75AAB11C13}" type="sibTrans" cxnId="{451825F5-BF24-458A-9EC8-6404961BFC8D}">
      <dgm:prSet/>
      <dgm:spPr/>
      <dgm:t>
        <a:bodyPr/>
        <a:lstStyle/>
        <a:p>
          <a:endParaRPr lang="id-ID" sz="3200"/>
        </a:p>
      </dgm:t>
    </dgm:pt>
    <dgm:pt modelId="{0D46B17E-D626-4D34-B0BD-2E699569EC38}" type="pres">
      <dgm:prSet presAssocID="{A71112E3-EEE0-4B22-9B81-E586A52B90B8}" presName="compositeShape" presStyleCnt="0">
        <dgm:presLayoutVars>
          <dgm:chMax val="9"/>
          <dgm:dir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D104ED0C-B114-42C4-96F5-C38D80D5188F}" type="pres">
      <dgm:prSet presAssocID="{A71112E3-EEE0-4B22-9B81-E586A52B90B8}" presName="triangle1" presStyleLbl="node1" presStyleIdx="0" presStyleCnt="4" custLinFactNeighborX="23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CAA1B2CA-635D-4547-AED4-74C775C1EBCC}" type="pres">
      <dgm:prSet presAssocID="{A71112E3-EEE0-4B22-9B81-E586A52B90B8}" presName="triangle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1A4E624E-D0AE-4753-A60A-508185439A48}" type="pres">
      <dgm:prSet presAssocID="{A71112E3-EEE0-4B22-9B81-E586A52B90B8}" presName="triangle3" presStyleLbl="node1" presStyleIdx="2" presStyleCnt="4" custScaleX="99189" custLinFactNeighborY="496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3F11260E-6F69-43CD-B32D-467F2A774DF3}" type="pres">
      <dgm:prSet presAssocID="{A71112E3-EEE0-4B22-9B81-E586A52B90B8}" presName="triangle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8151DB20-736F-451B-B1A3-43461E628C7F}" type="presOf" srcId="{6B88707F-31D3-45CE-BAA6-B2BC1D3D40A1}" destId="{3F11260E-6F69-43CD-B32D-467F2A774DF3}" srcOrd="0" destOrd="0" presId="urn:microsoft.com/office/officeart/2005/8/layout/pyramid4"/>
    <dgm:cxn modelId="{29C772E7-0B9A-45A7-85BE-9C4896EE4531}" type="presOf" srcId="{92EBBA88-E8A1-4BBA-8D9F-BA486BD9E77F}" destId="{CAA1B2CA-635D-4547-AED4-74C775C1EBCC}" srcOrd="0" destOrd="0" presId="urn:microsoft.com/office/officeart/2005/8/layout/pyramid4"/>
    <dgm:cxn modelId="{4FFB0CF2-3360-476B-99A2-1347B6CFA949}" srcId="{A71112E3-EEE0-4B22-9B81-E586A52B90B8}" destId="{92EBBA88-E8A1-4BBA-8D9F-BA486BD9E77F}" srcOrd="1" destOrd="0" parTransId="{BE8B738F-592F-4A2B-9C05-2A0421A0B36A}" sibTransId="{7E6AD0B3-E7D5-4CE6-A113-0854A6A6BCF7}"/>
    <dgm:cxn modelId="{5C52B69D-6B6D-4DA0-B984-FC403315B974}" srcId="{A71112E3-EEE0-4B22-9B81-E586A52B90B8}" destId="{CBE7B715-85D7-4716-A3BB-AC2926BFAC47}" srcOrd="2" destOrd="0" parTransId="{46D4B0E4-5F72-4E36-85D9-60587DB1A429}" sibTransId="{59F9E49E-5B5B-4A24-BA84-DB955E489CE4}"/>
    <dgm:cxn modelId="{451825F5-BF24-458A-9EC8-6404961BFC8D}" srcId="{A71112E3-EEE0-4B22-9B81-E586A52B90B8}" destId="{6B88707F-31D3-45CE-BAA6-B2BC1D3D40A1}" srcOrd="3" destOrd="0" parTransId="{EB74AE0F-B66C-4216-AFF8-A87795535C2E}" sibTransId="{D799C054-2859-4051-B6D5-6A75AAB11C13}"/>
    <dgm:cxn modelId="{F1F0D971-6EC2-4606-9620-6A7653242F87}" type="presOf" srcId="{CBE7B715-85D7-4716-A3BB-AC2926BFAC47}" destId="{1A4E624E-D0AE-4753-A60A-508185439A48}" srcOrd="0" destOrd="0" presId="urn:microsoft.com/office/officeart/2005/8/layout/pyramid4"/>
    <dgm:cxn modelId="{4342DACE-DC1F-42C8-AD77-4AD199C271B0}" type="presOf" srcId="{A71112E3-EEE0-4B22-9B81-E586A52B90B8}" destId="{0D46B17E-D626-4D34-B0BD-2E699569EC38}" srcOrd="0" destOrd="0" presId="urn:microsoft.com/office/officeart/2005/8/layout/pyramid4"/>
    <dgm:cxn modelId="{B9CC15AF-554C-4AEF-A01A-1542D93B6F29}" srcId="{A71112E3-EEE0-4B22-9B81-E586A52B90B8}" destId="{3FD8F6D3-AFFE-4F97-831C-0763A281245A}" srcOrd="0" destOrd="0" parTransId="{00BAD99D-5619-4703-A93C-02AECF67D96A}" sibTransId="{8FF6315C-D9A3-43FB-A834-0EE40BB770BC}"/>
    <dgm:cxn modelId="{0165B12F-A79D-4784-9442-4395B60ADC71}" type="presOf" srcId="{3FD8F6D3-AFFE-4F97-831C-0763A281245A}" destId="{D104ED0C-B114-42C4-96F5-C38D80D5188F}" srcOrd="0" destOrd="0" presId="urn:microsoft.com/office/officeart/2005/8/layout/pyramid4"/>
    <dgm:cxn modelId="{043D3E1A-DAC2-4923-83BE-761649EF5EF3}" type="presParOf" srcId="{0D46B17E-D626-4D34-B0BD-2E699569EC38}" destId="{D104ED0C-B114-42C4-96F5-C38D80D5188F}" srcOrd="0" destOrd="0" presId="urn:microsoft.com/office/officeart/2005/8/layout/pyramid4"/>
    <dgm:cxn modelId="{BB1C7941-A8E5-4C28-B8B9-1DE2D53DFE72}" type="presParOf" srcId="{0D46B17E-D626-4D34-B0BD-2E699569EC38}" destId="{CAA1B2CA-635D-4547-AED4-74C775C1EBCC}" srcOrd="1" destOrd="0" presId="urn:microsoft.com/office/officeart/2005/8/layout/pyramid4"/>
    <dgm:cxn modelId="{3082F7F2-8445-4094-B658-9DFB8AB31845}" type="presParOf" srcId="{0D46B17E-D626-4D34-B0BD-2E699569EC38}" destId="{1A4E624E-D0AE-4753-A60A-508185439A48}" srcOrd="2" destOrd="0" presId="urn:microsoft.com/office/officeart/2005/8/layout/pyramid4"/>
    <dgm:cxn modelId="{627512D6-FB7D-44F4-9EE0-D4634FE233AE}" type="presParOf" srcId="{0D46B17E-D626-4D34-B0BD-2E699569EC38}" destId="{3F11260E-6F69-43CD-B32D-467F2A774DF3}" srcOrd="3" destOrd="0" presId="urn:microsoft.com/office/officeart/2005/8/layout/pyramid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827778-7149-4BB3-A094-8DF61868F603}">
      <dsp:nvSpPr>
        <dsp:cNvPr id="0" name=""/>
        <dsp:cNvSpPr/>
      </dsp:nvSpPr>
      <dsp:spPr>
        <a:xfrm>
          <a:off x="4393447" y="3805554"/>
          <a:ext cx="21494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14945" y="4572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1000" kern="1200"/>
        </a:p>
      </dsp:txBody>
      <dsp:txXfrm>
        <a:off x="4495546" y="3845900"/>
        <a:ext cx="10747" cy="10747"/>
      </dsp:txXfrm>
    </dsp:sp>
    <dsp:sp modelId="{A718BFB6-E903-414E-AF36-0F7E478F3BDF}">
      <dsp:nvSpPr>
        <dsp:cNvPr id="0" name=""/>
        <dsp:cNvSpPr/>
      </dsp:nvSpPr>
      <dsp:spPr>
        <a:xfrm>
          <a:off x="3103775" y="2334611"/>
          <a:ext cx="214945" cy="15166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07472" y="0"/>
              </a:lnTo>
              <a:lnTo>
                <a:pt x="107472" y="1516663"/>
              </a:lnTo>
              <a:lnTo>
                <a:pt x="214945" y="151666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1000" kern="1200"/>
        </a:p>
      </dsp:txBody>
      <dsp:txXfrm>
        <a:off x="3172953" y="3054647"/>
        <a:ext cx="76590" cy="76590"/>
      </dsp:txXfrm>
    </dsp:sp>
    <dsp:sp modelId="{48BDAF5A-A56A-4100-A8DC-F840270ACC80}">
      <dsp:nvSpPr>
        <dsp:cNvPr id="0" name=""/>
        <dsp:cNvSpPr/>
      </dsp:nvSpPr>
      <dsp:spPr>
        <a:xfrm>
          <a:off x="4393447" y="2369119"/>
          <a:ext cx="214945" cy="3014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07472" y="0"/>
              </a:lnTo>
              <a:lnTo>
                <a:pt x="107472" y="301424"/>
              </a:lnTo>
              <a:lnTo>
                <a:pt x="214945" y="30142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1000" kern="1200"/>
        </a:p>
      </dsp:txBody>
      <dsp:txXfrm>
        <a:off x="4491665" y="2510576"/>
        <a:ext cx="18510" cy="18510"/>
      </dsp:txXfrm>
    </dsp:sp>
    <dsp:sp modelId="{8AA88501-BA29-474F-974C-A4A41F7B3FC3}">
      <dsp:nvSpPr>
        <dsp:cNvPr id="0" name=""/>
        <dsp:cNvSpPr/>
      </dsp:nvSpPr>
      <dsp:spPr>
        <a:xfrm>
          <a:off x="4393447" y="2164332"/>
          <a:ext cx="214945" cy="204787"/>
        </a:xfrm>
        <a:custGeom>
          <a:avLst/>
          <a:gdLst/>
          <a:ahLst/>
          <a:cxnLst/>
          <a:rect l="0" t="0" r="0" b="0"/>
          <a:pathLst>
            <a:path>
              <a:moveTo>
                <a:pt x="0" y="204787"/>
              </a:moveTo>
              <a:lnTo>
                <a:pt x="107472" y="204787"/>
              </a:lnTo>
              <a:lnTo>
                <a:pt x="107472" y="0"/>
              </a:lnTo>
              <a:lnTo>
                <a:pt x="214945" y="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1000" kern="1200"/>
        </a:p>
      </dsp:txBody>
      <dsp:txXfrm>
        <a:off x="4493498" y="2259303"/>
        <a:ext cx="14844" cy="14844"/>
      </dsp:txXfrm>
    </dsp:sp>
    <dsp:sp modelId="{98B4A42C-96E5-4ADA-9D6E-997C90D4D626}">
      <dsp:nvSpPr>
        <dsp:cNvPr id="0" name=""/>
        <dsp:cNvSpPr/>
      </dsp:nvSpPr>
      <dsp:spPr>
        <a:xfrm>
          <a:off x="3103775" y="2288891"/>
          <a:ext cx="21494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07472" y="45720"/>
              </a:lnTo>
              <a:lnTo>
                <a:pt x="107472" y="80228"/>
              </a:lnTo>
              <a:lnTo>
                <a:pt x="214945" y="80228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1000" kern="1200"/>
        </a:p>
      </dsp:txBody>
      <dsp:txXfrm>
        <a:off x="3205806" y="2329169"/>
        <a:ext cx="10884" cy="10884"/>
      </dsp:txXfrm>
    </dsp:sp>
    <dsp:sp modelId="{CC823727-B84C-4604-B6D1-E0923A759F77}">
      <dsp:nvSpPr>
        <dsp:cNvPr id="0" name=""/>
        <dsp:cNvSpPr/>
      </dsp:nvSpPr>
      <dsp:spPr>
        <a:xfrm>
          <a:off x="4393447" y="867307"/>
          <a:ext cx="21494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14945" y="4572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1000" kern="1200"/>
        </a:p>
      </dsp:txBody>
      <dsp:txXfrm>
        <a:off x="4495546" y="907653"/>
        <a:ext cx="10747" cy="10747"/>
      </dsp:txXfrm>
    </dsp:sp>
    <dsp:sp modelId="{BFE0C868-ABB7-45DE-A7B6-85A82BC38F12}">
      <dsp:nvSpPr>
        <dsp:cNvPr id="0" name=""/>
        <dsp:cNvSpPr/>
      </dsp:nvSpPr>
      <dsp:spPr>
        <a:xfrm>
          <a:off x="3103775" y="913027"/>
          <a:ext cx="214945" cy="1421584"/>
        </a:xfrm>
        <a:custGeom>
          <a:avLst/>
          <a:gdLst/>
          <a:ahLst/>
          <a:cxnLst/>
          <a:rect l="0" t="0" r="0" b="0"/>
          <a:pathLst>
            <a:path>
              <a:moveTo>
                <a:pt x="0" y="1421584"/>
              </a:moveTo>
              <a:lnTo>
                <a:pt x="107472" y="1421584"/>
              </a:lnTo>
              <a:lnTo>
                <a:pt x="107472" y="0"/>
              </a:lnTo>
              <a:lnTo>
                <a:pt x="214945" y="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1000" kern="1200"/>
        </a:p>
      </dsp:txBody>
      <dsp:txXfrm>
        <a:off x="3175304" y="1587875"/>
        <a:ext cx="71887" cy="71887"/>
      </dsp:txXfrm>
    </dsp:sp>
    <dsp:sp modelId="{3ABF2DE5-9A06-42ED-9579-8139474BD35D}">
      <dsp:nvSpPr>
        <dsp:cNvPr id="0" name=""/>
        <dsp:cNvSpPr/>
      </dsp:nvSpPr>
      <dsp:spPr>
        <a:xfrm>
          <a:off x="1814103" y="2031025"/>
          <a:ext cx="214945" cy="3035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07472" y="0"/>
              </a:lnTo>
              <a:lnTo>
                <a:pt x="107472" y="303585"/>
              </a:lnTo>
              <a:lnTo>
                <a:pt x="214945" y="30358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1000" kern="1200"/>
        </a:p>
      </dsp:txBody>
      <dsp:txXfrm>
        <a:off x="1912277" y="2173519"/>
        <a:ext cx="18598" cy="18598"/>
      </dsp:txXfrm>
    </dsp:sp>
    <dsp:sp modelId="{13DA0D83-8F1F-466B-9CF7-E222B6FDAB7D}">
      <dsp:nvSpPr>
        <dsp:cNvPr id="0" name=""/>
        <dsp:cNvSpPr/>
      </dsp:nvSpPr>
      <dsp:spPr>
        <a:xfrm>
          <a:off x="1814103" y="1826237"/>
          <a:ext cx="214945" cy="204787"/>
        </a:xfrm>
        <a:custGeom>
          <a:avLst/>
          <a:gdLst/>
          <a:ahLst/>
          <a:cxnLst/>
          <a:rect l="0" t="0" r="0" b="0"/>
          <a:pathLst>
            <a:path>
              <a:moveTo>
                <a:pt x="0" y="204787"/>
              </a:moveTo>
              <a:lnTo>
                <a:pt x="107472" y="204787"/>
              </a:lnTo>
              <a:lnTo>
                <a:pt x="107472" y="0"/>
              </a:lnTo>
              <a:lnTo>
                <a:pt x="214945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1000" kern="1200"/>
        </a:p>
      </dsp:txBody>
      <dsp:txXfrm>
        <a:off x="1914154" y="1921209"/>
        <a:ext cx="14844" cy="14844"/>
      </dsp:txXfrm>
    </dsp:sp>
    <dsp:sp modelId="{C5CF8C9B-49AE-4C18-8F64-E44CF6233374}">
      <dsp:nvSpPr>
        <dsp:cNvPr id="0" name=""/>
        <dsp:cNvSpPr/>
      </dsp:nvSpPr>
      <dsp:spPr>
        <a:xfrm rot="16200000">
          <a:off x="-466451" y="1754304"/>
          <a:ext cx="4007668" cy="553441"/>
        </a:xfrm>
        <a:prstGeom prst="rect">
          <a:avLst/>
        </a:prstGeom>
        <a:solidFill>
          <a:srgbClr val="92D05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600" b="1" kern="1200" dirty="0" smtClean="0">
              <a:solidFill>
                <a:schemeClr val="tx2"/>
              </a:solidFill>
            </a:rPr>
            <a:t>KELOMPOK PESERTA JAMINAN KESEHATAN</a:t>
          </a:r>
          <a:endParaRPr lang="id-ID" sz="1600" b="1" kern="1200" dirty="0">
            <a:solidFill>
              <a:schemeClr val="tx2"/>
            </a:solidFill>
          </a:endParaRPr>
        </a:p>
      </dsp:txBody>
      <dsp:txXfrm>
        <a:off x="-466451" y="1754304"/>
        <a:ext cx="4007668" cy="553441"/>
      </dsp:txXfrm>
    </dsp:sp>
    <dsp:sp modelId="{66A3F777-4BCA-4FA9-80AC-8BACB66F6EE4}">
      <dsp:nvSpPr>
        <dsp:cNvPr id="0" name=""/>
        <dsp:cNvSpPr/>
      </dsp:nvSpPr>
      <dsp:spPr>
        <a:xfrm>
          <a:off x="2029049" y="1563609"/>
          <a:ext cx="1074726" cy="525256"/>
        </a:xfrm>
        <a:prstGeom prst="rect">
          <a:avLst/>
        </a:prstGeom>
        <a:solidFill>
          <a:srgbClr val="FFFF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100" b="1" kern="1200" dirty="0" smtClean="0">
              <a:solidFill>
                <a:srgbClr val="C00000"/>
              </a:solidFill>
            </a:rPr>
            <a:t>PENERIMA BANTUAN IURAN (PBI) JK</a:t>
          </a:r>
          <a:endParaRPr lang="id-ID" sz="1100" b="1" kern="1200" dirty="0">
            <a:solidFill>
              <a:srgbClr val="C00000"/>
            </a:solidFill>
          </a:endParaRPr>
        </a:p>
      </dsp:txBody>
      <dsp:txXfrm>
        <a:off x="2029049" y="1563609"/>
        <a:ext cx="1074726" cy="525256"/>
      </dsp:txXfrm>
    </dsp:sp>
    <dsp:sp modelId="{0C746FB4-51E6-44CA-8841-2CB188FC5C10}">
      <dsp:nvSpPr>
        <dsp:cNvPr id="0" name=""/>
        <dsp:cNvSpPr/>
      </dsp:nvSpPr>
      <dsp:spPr>
        <a:xfrm>
          <a:off x="2029049" y="2170781"/>
          <a:ext cx="1074726" cy="327660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200" b="1" kern="1200" dirty="0" smtClean="0">
              <a:solidFill>
                <a:schemeClr val="tx1"/>
              </a:solidFill>
            </a:rPr>
            <a:t>BUKAN PBI JK</a:t>
          </a:r>
          <a:endParaRPr lang="id-ID" sz="1200" b="1" kern="1200" dirty="0">
            <a:solidFill>
              <a:schemeClr val="tx1"/>
            </a:solidFill>
          </a:endParaRPr>
        </a:p>
      </dsp:txBody>
      <dsp:txXfrm>
        <a:off x="2029049" y="2170781"/>
        <a:ext cx="1074726" cy="327660"/>
      </dsp:txXfrm>
    </dsp:sp>
    <dsp:sp modelId="{37DBCA1B-0CA9-4EAB-9B37-6D316E7CDF3E}">
      <dsp:nvSpPr>
        <dsp:cNvPr id="0" name=""/>
        <dsp:cNvSpPr/>
      </dsp:nvSpPr>
      <dsp:spPr>
        <a:xfrm>
          <a:off x="3318721" y="654118"/>
          <a:ext cx="1074726" cy="517818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200" kern="1200" dirty="0" smtClean="0">
              <a:solidFill>
                <a:schemeClr val="tx1"/>
              </a:solidFill>
            </a:rPr>
            <a:t>Pekerja Penerima Upah (PPU)</a:t>
          </a:r>
          <a:endParaRPr lang="id-ID" sz="1200" kern="1200" dirty="0">
            <a:solidFill>
              <a:schemeClr val="tx1"/>
            </a:solidFill>
          </a:endParaRPr>
        </a:p>
      </dsp:txBody>
      <dsp:txXfrm>
        <a:off x="3318721" y="654118"/>
        <a:ext cx="1074726" cy="517818"/>
      </dsp:txXfrm>
    </dsp:sp>
    <dsp:sp modelId="{41A33BD1-0B8E-4534-8066-43D5AC82534B}">
      <dsp:nvSpPr>
        <dsp:cNvPr id="0" name=""/>
        <dsp:cNvSpPr/>
      </dsp:nvSpPr>
      <dsp:spPr>
        <a:xfrm>
          <a:off x="4608393" y="4105"/>
          <a:ext cx="3990911" cy="1817844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355600" lvl="0" indent="-180975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2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a. PNS (Pusat &amp; Daerah)</a:t>
          </a:r>
        </a:p>
        <a:p>
          <a:pPr marL="355600" lvl="0" indent="-180975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2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b. Anggota TNI</a:t>
          </a:r>
        </a:p>
        <a:p>
          <a:pPr marL="355600" lvl="0" indent="-180975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2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c. </a:t>
          </a:r>
          <a:r>
            <a:rPr lang="id-ID" sz="1200" b="1" u="none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Anggota Polri</a:t>
          </a:r>
        </a:p>
        <a:p>
          <a:pPr marL="355600" lvl="0" indent="-180975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2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d. Pejabat Negara</a:t>
          </a:r>
        </a:p>
        <a:p>
          <a:pPr marL="355600" lvl="0" indent="-180975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2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e. Pegawai Pemerintah Non PNS</a:t>
          </a:r>
        </a:p>
        <a:p>
          <a:pPr marL="355600" lvl="0" indent="-180975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2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f. Pegawai Swasta</a:t>
          </a:r>
        </a:p>
        <a:p>
          <a:pPr marL="355600" lvl="0" indent="-180975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2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g. Pekerja yang tidak termasuk huruf a sd f yang menerima upah </a:t>
          </a:r>
        </a:p>
      </dsp:txBody>
      <dsp:txXfrm>
        <a:off x="4608393" y="4105"/>
        <a:ext cx="3990911" cy="1817844"/>
      </dsp:txXfrm>
    </dsp:sp>
    <dsp:sp modelId="{8E0D427E-26C6-4CDF-A445-591528B2FE84}">
      <dsp:nvSpPr>
        <dsp:cNvPr id="0" name=""/>
        <dsp:cNvSpPr/>
      </dsp:nvSpPr>
      <dsp:spPr>
        <a:xfrm>
          <a:off x="3318721" y="2069069"/>
          <a:ext cx="1074726" cy="600100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200" kern="1200" dirty="0" smtClean="0">
              <a:solidFill>
                <a:schemeClr val="tx1"/>
              </a:solidFill>
            </a:rPr>
            <a:t>Pekerja Bukan Penerima upah (PBPU)</a:t>
          </a:r>
          <a:endParaRPr lang="id-ID" sz="1200" kern="1200" dirty="0">
            <a:solidFill>
              <a:schemeClr val="tx1"/>
            </a:solidFill>
          </a:endParaRPr>
        </a:p>
      </dsp:txBody>
      <dsp:txXfrm>
        <a:off x="3318721" y="2069069"/>
        <a:ext cx="1074726" cy="600100"/>
      </dsp:txXfrm>
    </dsp:sp>
    <dsp:sp modelId="{53BE4B00-B631-4DDD-A8B7-C1A4325942B8}">
      <dsp:nvSpPr>
        <dsp:cNvPr id="0" name=""/>
        <dsp:cNvSpPr/>
      </dsp:nvSpPr>
      <dsp:spPr>
        <a:xfrm>
          <a:off x="4608393" y="1903864"/>
          <a:ext cx="1074726" cy="520934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200" kern="1200" dirty="0" smtClean="0">
              <a:solidFill>
                <a:schemeClr val="tx1"/>
              </a:solidFill>
            </a:rPr>
            <a:t>Pekerja Mandiri</a:t>
          </a:r>
        </a:p>
      </dsp:txBody>
      <dsp:txXfrm>
        <a:off x="4608393" y="1903864"/>
        <a:ext cx="1074726" cy="520934"/>
      </dsp:txXfrm>
    </dsp:sp>
    <dsp:sp modelId="{78B4967B-0B30-4889-9384-1A80F2F9E9DD}">
      <dsp:nvSpPr>
        <dsp:cNvPr id="0" name=""/>
        <dsp:cNvSpPr/>
      </dsp:nvSpPr>
      <dsp:spPr>
        <a:xfrm>
          <a:off x="4608393" y="2506714"/>
          <a:ext cx="1074726" cy="327660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200" kern="1200" dirty="0" smtClean="0">
              <a:solidFill>
                <a:schemeClr val="tx1"/>
              </a:solidFill>
            </a:rPr>
            <a:t>Sektor Informal</a:t>
          </a:r>
        </a:p>
      </dsp:txBody>
      <dsp:txXfrm>
        <a:off x="4608393" y="2506714"/>
        <a:ext cx="1074726" cy="327660"/>
      </dsp:txXfrm>
    </dsp:sp>
    <dsp:sp modelId="{50DC8158-D817-4A16-AFCB-67195A14E445}">
      <dsp:nvSpPr>
        <dsp:cNvPr id="0" name=""/>
        <dsp:cNvSpPr/>
      </dsp:nvSpPr>
      <dsp:spPr>
        <a:xfrm>
          <a:off x="3318721" y="3687444"/>
          <a:ext cx="1074726" cy="327660"/>
        </a:xfrm>
        <a:prstGeom prst="rect">
          <a:avLst/>
        </a:prstGeom>
        <a:solidFill>
          <a:schemeClr val="accent6">
            <a:lumMod val="40000"/>
            <a:lumOff val="6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200" kern="1200" dirty="0" smtClean="0">
              <a:solidFill>
                <a:schemeClr val="tx1"/>
              </a:solidFill>
            </a:rPr>
            <a:t>Bukan Pekerja (BP)</a:t>
          </a:r>
          <a:endParaRPr lang="id-ID" sz="1200" kern="1200" dirty="0">
            <a:solidFill>
              <a:schemeClr val="tx1"/>
            </a:solidFill>
          </a:endParaRPr>
        </a:p>
      </dsp:txBody>
      <dsp:txXfrm>
        <a:off x="3318721" y="3687444"/>
        <a:ext cx="1074726" cy="327660"/>
      </dsp:txXfrm>
    </dsp:sp>
    <dsp:sp modelId="{F02A3086-E993-4A7F-B8D7-ACAF8DEDF716}">
      <dsp:nvSpPr>
        <dsp:cNvPr id="0" name=""/>
        <dsp:cNvSpPr/>
      </dsp:nvSpPr>
      <dsp:spPr>
        <a:xfrm>
          <a:off x="4608393" y="2916290"/>
          <a:ext cx="3838827" cy="1869968"/>
        </a:xfrm>
        <a:prstGeom prst="rect">
          <a:avLst/>
        </a:prstGeom>
        <a:solidFill>
          <a:schemeClr val="accent6">
            <a:lumMod val="40000"/>
            <a:lumOff val="6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266700" lvl="0" indent="-8890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200" b="0" kern="1200" dirty="0" smtClean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a. Investor</a:t>
          </a:r>
        </a:p>
        <a:p>
          <a:pPr marL="266700" lvl="0" indent="-8890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200" b="0" kern="1200" dirty="0" smtClean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b. Pemberi Kerja</a:t>
          </a:r>
        </a:p>
        <a:p>
          <a:pPr marL="266700" lvl="0" indent="-8890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200" b="0" kern="1200" dirty="0" smtClean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c. Penerima Pensiun</a:t>
          </a:r>
        </a:p>
        <a:p>
          <a:pPr marL="266700" lvl="0" indent="-8890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200" b="0" kern="1200" dirty="0" smtClean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d. Veteran</a:t>
          </a:r>
        </a:p>
        <a:p>
          <a:pPr marL="266700" lvl="0" indent="-8890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200" b="0" kern="1200" dirty="0" smtClean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e. Perintis Kemerdekaan </a:t>
          </a:r>
        </a:p>
        <a:p>
          <a:pPr marL="266700" lvl="0" indent="-8890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200" b="0" kern="1200" dirty="0" smtClean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f. bukan Pekerja yang tidak termasuk huruf a sampai dengan huruf e yang mampu membayar iuran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1200" kern="1200" dirty="0" smtClean="0">
            <a:solidFill>
              <a:schemeClr val="tx1"/>
            </a:solidFill>
            <a:effectLst/>
          </a:endParaRPr>
        </a:p>
      </dsp:txBody>
      <dsp:txXfrm>
        <a:off x="4608393" y="2916290"/>
        <a:ext cx="3838827" cy="186996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E88C41-1D2F-4906-B0E4-5FD87C3065F6}">
      <dsp:nvSpPr>
        <dsp:cNvPr id="0" name=""/>
        <dsp:cNvSpPr/>
      </dsp:nvSpPr>
      <dsp:spPr>
        <a:xfrm>
          <a:off x="4132" y="185565"/>
          <a:ext cx="2484995" cy="8352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6248" tIns="117856" rIns="206248" bIns="117856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900" kern="1200" dirty="0" smtClean="0"/>
            <a:t>Periode 1</a:t>
          </a:r>
          <a:endParaRPr lang="id-ID" sz="2900" kern="1200" dirty="0"/>
        </a:p>
      </dsp:txBody>
      <dsp:txXfrm>
        <a:off x="4132" y="185565"/>
        <a:ext cx="2484995" cy="835200"/>
      </dsp:txXfrm>
    </dsp:sp>
    <dsp:sp modelId="{4D58A41C-5D8F-444F-A162-60F2161B0472}">
      <dsp:nvSpPr>
        <dsp:cNvPr id="0" name=""/>
        <dsp:cNvSpPr/>
      </dsp:nvSpPr>
      <dsp:spPr>
        <a:xfrm>
          <a:off x="4132" y="1020765"/>
          <a:ext cx="2484995" cy="2029927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4686" tIns="154686" rIns="206248" bIns="232029" numCol="1" spcCol="1270" anchor="t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2900" kern="1200" dirty="0" smtClean="0"/>
            <a:t>28-Januari 2020 S/D 14 Agustus 2020 </a:t>
          </a:r>
          <a:endParaRPr lang="id-ID" sz="2900" kern="1200" dirty="0"/>
        </a:p>
      </dsp:txBody>
      <dsp:txXfrm>
        <a:off x="4132" y="1020765"/>
        <a:ext cx="2484995" cy="2029927"/>
      </dsp:txXfrm>
    </dsp:sp>
    <dsp:sp modelId="{E7339483-B571-4A6F-B922-CFA5167BA9AD}">
      <dsp:nvSpPr>
        <dsp:cNvPr id="0" name=""/>
        <dsp:cNvSpPr/>
      </dsp:nvSpPr>
      <dsp:spPr>
        <a:xfrm>
          <a:off x="2837027" y="185565"/>
          <a:ext cx="2484995" cy="83520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6248" tIns="117856" rIns="206248" bIns="117856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900" kern="1200" dirty="0" smtClean="0"/>
            <a:t>Periode 2</a:t>
          </a:r>
          <a:endParaRPr lang="id-ID" sz="2900" kern="1200" dirty="0"/>
        </a:p>
      </dsp:txBody>
      <dsp:txXfrm>
        <a:off x="2837027" y="185565"/>
        <a:ext cx="2484995" cy="835200"/>
      </dsp:txXfrm>
    </dsp:sp>
    <dsp:sp modelId="{C2890696-83C7-4C05-9178-4C2720CAB4F9}">
      <dsp:nvSpPr>
        <dsp:cNvPr id="0" name=""/>
        <dsp:cNvSpPr/>
      </dsp:nvSpPr>
      <dsp:spPr>
        <a:xfrm>
          <a:off x="2837027" y="1020765"/>
          <a:ext cx="2484995" cy="2029927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4686" tIns="154686" rIns="206248" bIns="232029" numCol="1" spcCol="1270" anchor="t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2900" kern="1200" dirty="0" smtClean="0"/>
            <a:t>15 Agustus 2020 s/d 19 April 2021</a:t>
          </a:r>
          <a:endParaRPr lang="id-ID" sz="2900" kern="1200" dirty="0"/>
        </a:p>
      </dsp:txBody>
      <dsp:txXfrm>
        <a:off x="2837027" y="1020765"/>
        <a:ext cx="2484995" cy="2029927"/>
      </dsp:txXfrm>
    </dsp:sp>
    <dsp:sp modelId="{42A1FDF6-36C3-4BA1-BE32-FCEB826233AF}">
      <dsp:nvSpPr>
        <dsp:cNvPr id="0" name=""/>
        <dsp:cNvSpPr/>
      </dsp:nvSpPr>
      <dsp:spPr>
        <a:xfrm>
          <a:off x="5669921" y="185565"/>
          <a:ext cx="2484995" cy="83520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6248" tIns="117856" rIns="206248" bIns="117856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900" kern="1200" dirty="0" smtClean="0"/>
            <a:t>Periode 3</a:t>
          </a:r>
          <a:endParaRPr lang="id-ID" sz="2900" kern="1200" dirty="0"/>
        </a:p>
      </dsp:txBody>
      <dsp:txXfrm>
        <a:off x="5669921" y="185565"/>
        <a:ext cx="2484995" cy="835200"/>
      </dsp:txXfrm>
    </dsp:sp>
    <dsp:sp modelId="{61DAEC36-613B-4482-991D-405F00766241}">
      <dsp:nvSpPr>
        <dsp:cNvPr id="0" name=""/>
        <dsp:cNvSpPr/>
      </dsp:nvSpPr>
      <dsp:spPr>
        <a:xfrm>
          <a:off x="5669921" y="1020765"/>
          <a:ext cx="2484995" cy="2029927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4686" tIns="154686" rIns="206248" bIns="232029" numCol="1" spcCol="1270" anchor="t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2900" kern="1200" dirty="0" smtClean="0"/>
            <a:t>20 April 2021 s/d 30 September 2021</a:t>
          </a:r>
          <a:endParaRPr lang="id-ID" sz="2900" kern="1200" dirty="0"/>
        </a:p>
      </dsp:txBody>
      <dsp:txXfrm>
        <a:off x="5669921" y="1020765"/>
        <a:ext cx="2484995" cy="2029927"/>
      </dsp:txXfrm>
    </dsp:sp>
    <dsp:sp modelId="{6AEB7055-4954-4913-A2C7-8EC9DEDEBED8}">
      <dsp:nvSpPr>
        <dsp:cNvPr id="0" name=""/>
        <dsp:cNvSpPr/>
      </dsp:nvSpPr>
      <dsp:spPr>
        <a:xfrm>
          <a:off x="8502816" y="185565"/>
          <a:ext cx="2484995" cy="83520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6248" tIns="117856" rIns="206248" bIns="117856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900" kern="1200" dirty="0" smtClean="0"/>
            <a:t>Periode 4</a:t>
          </a:r>
          <a:endParaRPr lang="id-ID" sz="2900" kern="1200" dirty="0"/>
        </a:p>
      </dsp:txBody>
      <dsp:txXfrm>
        <a:off x="8502816" y="185565"/>
        <a:ext cx="2484995" cy="835200"/>
      </dsp:txXfrm>
    </dsp:sp>
    <dsp:sp modelId="{BD69835C-CA81-43E4-AFBF-58FA3800ADE1}">
      <dsp:nvSpPr>
        <dsp:cNvPr id="0" name=""/>
        <dsp:cNvSpPr/>
      </dsp:nvSpPr>
      <dsp:spPr>
        <a:xfrm>
          <a:off x="8502816" y="1020765"/>
          <a:ext cx="2484995" cy="2029927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4686" tIns="154686" rIns="206248" bIns="232029" numCol="1" spcCol="1270" anchor="t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2900" kern="1200" dirty="0" smtClean="0"/>
            <a:t>Sejak 1 Oktober 2021</a:t>
          </a:r>
          <a:endParaRPr lang="id-ID" sz="2900" kern="1200" dirty="0"/>
        </a:p>
      </dsp:txBody>
      <dsp:txXfrm>
        <a:off x="8502816" y="1020765"/>
        <a:ext cx="2484995" cy="202992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04ED0C-B114-42C4-96F5-C38D80D5188F}">
      <dsp:nvSpPr>
        <dsp:cNvPr id="0" name=""/>
        <dsp:cNvSpPr/>
      </dsp:nvSpPr>
      <dsp:spPr>
        <a:xfrm>
          <a:off x="2846650" y="0"/>
          <a:ext cx="2446196" cy="2446196"/>
        </a:xfrm>
        <a:prstGeom prst="triangle">
          <a:avLst/>
        </a:prstGeom>
        <a:solidFill>
          <a:srgbClr val="00B0F0"/>
        </a:solidFill>
        <a:ln w="12700" cap="flat" cmpd="sng" algn="ctr">
          <a:noFill/>
          <a:prstDash val="solid"/>
          <a:miter lim="800000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400" b="1" kern="1200" dirty="0" smtClean="0"/>
            <a:t>KOMORBID</a:t>
          </a:r>
          <a:r>
            <a:rPr lang="en-US" sz="1400" b="1" kern="1200" dirty="0" smtClean="0"/>
            <a:t>/PENYAKIT PENYERTA</a:t>
          </a:r>
          <a:endParaRPr lang="id-ID" sz="1400" b="1" kern="1200" dirty="0" smtClean="0"/>
        </a:p>
      </dsp:txBody>
      <dsp:txXfrm>
        <a:off x="3458199" y="1223098"/>
        <a:ext cx="1223098" cy="1223098"/>
      </dsp:txXfrm>
    </dsp:sp>
    <dsp:sp modelId="{CAA1B2CA-635D-4547-AED4-74C775C1EBCC}">
      <dsp:nvSpPr>
        <dsp:cNvPr id="0" name=""/>
        <dsp:cNvSpPr/>
      </dsp:nvSpPr>
      <dsp:spPr>
        <a:xfrm>
          <a:off x="1617803" y="2446196"/>
          <a:ext cx="2446196" cy="2446196"/>
        </a:xfrm>
        <a:prstGeom prst="triangle">
          <a:avLst/>
        </a:prstGeom>
        <a:solidFill>
          <a:srgbClr val="FF00FF"/>
        </a:solidFill>
        <a:ln w="12700" cap="flat" cmpd="sng" algn="ctr">
          <a:noFill/>
          <a:prstDash val="solid"/>
          <a:miter lim="800000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400" b="1" kern="1200" dirty="0" smtClean="0"/>
            <a:t>KOMPLIKASI </a:t>
          </a:r>
        </a:p>
      </dsp:txBody>
      <dsp:txXfrm>
        <a:off x="2229352" y="3669294"/>
        <a:ext cx="1223098" cy="1223098"/>
      </dsp:txXfrm>
    </dsp:sp>
    <dsp:sp modelId="{1A4E624E-D0AE-4753-A60A-508185439A48}">
      <dsp:nvSpPr>
        <dsp:cNvPr id="0" name=""/>
        <dsp:cNvSpPr/>
      </dsp:nvSpPr>
      <dsp:spPr>
        <a:xfrm rot="10800000">
          <a:off x="2850821" y="2446196"/>
          <a:ext cx="2426357" cy="2446196"/>
        </a:xfrm>
        <a:prstGeom prst="triangle">
          <a:avLst/>
        </a:prstGeom>
        <a:solidFill>
          <a:srgbClr val="FFFF00"/>
        </a:solidFill>
        <a:ln w="12700" cap="flat" cmpd="sng" algn="ctr">
          <a:noFill/>
          <a:prstDash val="solid"/>
          <a:miter lim="800000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b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D" sz="1400" kern="1200" dirty="0" err="1" smtClean="0">
              <a:solidFill>
                <a:schemeClr val="tx1"/>
              </a:solidFill>
            </a:rPr>
            <a:t>dijamin</a:t>
          </a:r>
          <a:r>
            <a:rPr lang="en-ID" sz="1400" kern="1200" dirty="0" smtClean="0">
              <a:solidFill>
                <a:schemeClr val="tx1"/>
              </a:solidFill>
            </a:rPr>
            <a:t>  JKN </a:t>
          </a:r>
          <a:r>
            <a:rPr lang="en-ID" sz="1400" kern="1200" dirty="0" err="1" smtClean="0">
              <a:solidFill>
                <a:schemeClr val="tx1"/>
              </a:solidFill>
            </a:rPr>
            <a:t>dengan</a:t>
          </a:r>
          <a:r>
            <a:rPr lang="id-ID" sz="1400" kern="1200" dirty="0" smtClean="0">
              <a:solidFill>
                <a:schemeClr val="tx1"/>
              </a:solidFill>
            </a:rPr>
            <a:t> bukti</a:t>
          </a:r>
          <a:r>
            <a:rPr lang="en-ID" sz="1400" kern="1200" dirty="0" smtClean="0">
              <a:solidFill>
                <a:schemeClr val="tx1"/>
              </a:solidFill>
            </a:rPr>
            <a:t> </a:t>
          </a:r>
          <a:endParaRPr lang="id-ID" sz="1400" kern="1200" dirty="0" smtClean="0">
            <a:solidFill>
              <a:schemeClr val="tx1"/>
            </a:solidFill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400" b="1" kern="1200" dirty="0" smtClean="0">
              <a:solidFill>
                <a:schemeClr val="tx1"/>
              </a:solidFill>
            </a:rPr>
            <a:t>SEP BPJS K</a:t>
          </a:r>
          <a:r>
            <a:rPr lang="en-ID" sz="1400" b="1" kern="1200" dirty="0" smtClean="0">
              <a:solidFill>
                <a:schemeClr val="tx1"/>
              </a:solidFill>
            </a:rPr>
            <a:t>. </a:t>
          </a:r>
          <a:endParaRPr lang="id-ID" sz="1400" kern="1200" dirty="0"/>
        </a:p>
      </dsp:txBody>
      <dsp:txXfrm rot="10800000">
        <a:off x="3457410" y="2446196"/>
        <a:ext cx="1213179" cy="1223098"/>
      </dsp:txXfrm>
    </dsp:sp>
    <dsp:sp modelId="{3F11260E-6F69-43CD-B32D-467F2A774DF3}">
      <dsp:nvSpPr>
        <dsp:cNvPr id="0" name=""/>
        <dsp:cNvSpPr/>
      </dsp:nvSpPr>
      <dsp:spPr>
        <a:xfrm>
          <a:off x="4064000" y="2446196"/>
          <a:ext cx="2446196" cy="2446196"/>
        </a:xfrm>
        <a:prstGeom prst="triangle">
          <a:avLst/>
        </a:prstGeom>
        <a:solidFill>
          <a:srgbClr val="FF9900"/>
        </a:solidFill>
        <a:ln w="12700" cap="flat" cmpd="sng" algn="ctr">
          <a:noFill/>
          <a:prstDash val="solid"/>
          <a:miter lim="800000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400" b="1" kern="1200" dirty="0" smtClean="0"/>
            <a:t>CO-INSIDENS</a:t>
          </a:r>
        </a:p>
      </dsp:txBody>
      <dsp:txXfrm>
        <a:off x="4675549" y="3669294"/>
        <a:ext cx="1223098" cy="12230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4">
  <dgm:title val=""/>
  <dgm:desc val=""/>
  <dgm:catLst>
    <dgm:cat type="pyramid" pri="4000"/>
    <dgm:cat type="relationship" pri="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varLst>
      <dgm:chMax val="9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4">
        <dgm:choose name="Name2">
          <dgm:if name="Name3" axis="ch" ptType="node" func="cnt" op="equ" val="1">
            <dgm:constrLst>
              <dgm:constr type="primFontSz" for="ch" ptType="node" op="equ" val="65"/>
              <dgm:constr type="t" for="ch" forName="triangle1"/>
              <dgm:constr type="l" for="ch" forName="triangle1"/>
              <dgm:constr type="h" for="ch" forName="triangle1" refType="h"/>
              <dgm:constr type="w" for="ch" forName="triangle1" refType="h"/>
            </dgm:constrLst>
          </dgm:if>
          <dgm:else name="Name4">
            <dgm:constrLst>
              <dgm:constr type="primFontSz" for="ch" ptType="node" op="equ" val="65"/>
              <dgm:constr type="t" for="ch" forName="triangle1"/>
              <dgm:constr type="l" for="ch" forName="triangle1" refType="h" fact="0.25"/>
              <dgm:constr type="h" for="ch" forName="triangle1" refType="h" fact="0.5"/>
              <dgm:constr type="w" for="ch" forName="triangle1" refType="h" fact="0.5"/>
              <dgm:constr type="t" for="ch" forName="triangle2" refType="h" fact="0.5"/>
              <dgm:constr type="l" for="ch" forName="triangle2"/>
              <dgm:constr type="h" for="ch" forName="triangle2" refType="h" fact="0.5"/>
              <dgm:constr type="w" for="ch" forName="triangle2" refType="h" fact="0.5"/>
              <dgm:constr type="t" for="ch" forName="triangle3" refType="h" fact="0.5"/>
              <dgm:constr type="l" for="ch" forName="triangle3" refType="h" fact="0.25"/>
              <dgm:constr type="h" for="ch" forName="triangle3" refType="h" fact="0.5"/>
              <dgm:constr type="w" for="ch" forName="triangle3" refType="h" fact="0.5"/>
              <dgm:constr type="t" for="ch" forName="triangle4" refType="h" fact="0.5"/>
              <dgm:constr type="l" for="ch" forName="triangle4" refType="h" fact="0.5"/>
              <dgm:constr type="h" for="ch" forName="triangle4" refType="h" fact="0.5"/>
              <dgm:constr type="w" for="ch" forName="triangle4" refType="h" fact="0.5"/>
            </dgm:constrLst>
          </dgm:else>
        </dgm:choose>
      </dgm:if>
      <dgm:else name="Name5">
        <dgm:constrLst>
          <dgm:constr type="primFontSz" for="ch" ptType="node" op="equ" val="65"/>
          <dgm:constr type="t" for="ch" forName="triangle1"/>
          <dgm:constr type="l" for="ch" forName="triangle1" refType="h" fact="0.33"/>
          <dgm:constr type="h" for="ch" forName="triangle1" refType="h" fact="0.33"/>
          <dgm:constr type="w" for="ch" forName="triangle1" refType="h" fact="0.33"/>
          <dgm:constr type="t" for="ch" forName="triangle2" refType="h" fact="0.33"/>
          <dgm:constr type="l" for="ch" forName="triangle2" refType="h" fact="0.165"/>
          <dgm:constr type="h" for="ch" forName="triangle2" refType="h" fact="0.33"/>
          <dgm:constr type="w" for="ch" forName="triangle2" refType="h" fact="0.33"/>
          <dgm:constr type="t" for="ch" forName="triangle3" refType="h" fact="0.33"/>
          <dgm:constr type="l" for="ch" forName="triangle3" refType="h" fact="0.33"/>
          <dgm:constr type="h" for="ch" forName="triangle3" refType="h" fact="0.33"/>
          <dgm:constr type="w" for="ch" forName="triangle3" refType="h" fact="0.33"/>
          <dgm:constr type="t" for="ch" forName="triangle4" refType="h" fact="0.33"/>
          <dgm:constr type="l" for="ch" forName="triangle4" refType="h" fact="0.495"/>
          <dgm:constr type="h" for="ch" forName="triangle4" refType="h" fact="0.33"/>
          <dgm:constr type="w" for="ch" forName="triangle4" refType="h" fact="0.33"/>
          <dgm:constr type="t" for="ch" forName="triangle5" refType="h" fact="0.66"/>
          <dgm:constr type="l" for="ch" forName="triangle5"/>
          <dgm:constr type="h" for="ch" forName="triangle5" refType="h" fact="0.33"/>
          <dgm:constr type="w" for="ch" forName="triangle5" refType="h" fact="0.33"/>
          <dgm:constr type="t" for="ch" forName="triangle6" refType="h" fact="0.66"/>
          <dgm:constr type="l" for="ch" forName="triangle6" refType="h" fact="0.165"/>
          <dgm:constr type="h" for="ch" forName="triangle6" refType="h" fact="0.33"/>
          <dgm:constr type="w" for="ch" forName="triangle6" refType="h" fact="0.33"/>
          <dgm:constr type="t" for="ch" forName="triangle7" refType="h" fact="0.66"/>
          <dgm:constr type="l" for="ch" forName="triangle7" refType="h" fact="0.33"/>
          <dgm:constr type="h" for="ch" forName="triangle7" refType="h" fact="0.33"/>
          <dgm:constr type="w" for="ch" forName="triangle7" refType="h" fact="0.33"/>
          <dgm:constr type="t" for="ch" forName="triangle8" refType="h" fact="0.66"/>
          <dgm:constr type="l" for="ch" forName="triangle8" refType="h" fact="0.495"/>
          <dgm:constr type="h" for="ch" forName="triangle8" refType="h" fact="0.33"/>
          <dgm:constr type="w" for="ch" forName="triangle8" refType="h" fact="0.33"/>
          <dgm:constr type="t" for="ch" forName="triangle9" refType="h" fact="0.66"/>
          <dgm:constr type="l" for="ch" forName="triangle9" refType="h" fact="0.66"/>
          <dgm:constr type="h" for="ch" forName="triangle9" refType="h" fact="0.33"/>
          <dgm:constr type="w" for="ch" forName="triangle9" refType="h" fact="0.33"/>
        </dgm:constrLst>
      </dgm:else>
    </dgm:choose>
    <dgm:ruleLst/>
    <dgm:choose name="Name6">
      <dgm:if name="Name7" axis="ch" ptType="node" func="cnt" op="gte" val="1">
        <dgm:layoutNode name="triangle1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8"/>
    </dgm:choose>
    <dgm:choose name="Name9">
      <dgm:if name="Name10" axis="ch" ptType="node" func="cnt" op="gte" val="2">
        <dgm:layoutNode name="triangle2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1">
            <dgm:if name="Name12" func="var" arg="dir" op="equ" val="norm">
              <dgm:presOf axis="ch desOrSelf" ptType="node node" st="2 1" cnt="1 0"/>
            </dgm:if>
            <dgm:else name="Name13">
              <dgm:presOf axis="ch desOrSelf" ptType="node node" st="4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3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4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4">
            <dgm:if name="Name15" func="var" arg="dir" op="equ" val="norm">
              <dgm:presOf axis="ch desOrSelf" ptType="node node" st="4 1" cnt="1 0"/>
            </dgm:if>
            <dgm:else name="Name16">
              <dgm:presOf axis="ch desOrSelf" ptType="node node" st="2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17"/>
    </dgm:choose>
    <dgm:choose name="Name18">
      <dgm:if name="Name19" axis="ch" ptType="node" func="cnt" op="gte" val="5">
        <dgm:layoutNode name="triangle5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0">
            <dgm:if name="Name21" func="var" arg="dir" op="equ" val="norm">
              <dgm:presOf axis="ch desOrSelf" ptType="node node" st="5 1" cnt="1 0"/>
            </dgm:if>
            <dgm:else name="Name22">
              <dgm:presOf axis="ch desOrSelf" ptType="node node" st="9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6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3">
            <dgm:if name="Name24" func="var" arg="dir" op="equ" val="norm">
              <dgm:presOf axis="ch desOrSelf" ptType="node node" st="6 1" cnt="1 0"/>
            </dgm:if>
            <dgm:else name="Name25">
              <dgm:presOf axis="ch desOrSelf" ptType="node node" st="8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7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7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8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6">
            <dgm:if name="Name27" func="var" arg="dir" op="equ" val="norm">
              <dgm:presOf axis="ch desOrSelf" ptType="node node" st="8 1" cnt="1 0"/>
            </dgm:if>
            <dgm:else name="Name28">
              <dgm:presOf axis="ch desOrSelf" ptType="node node" st="6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9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9">
            <dgm:if name="Name30" func="var" arg="dir" op="equ" val="norm">
              <dgm:presOf axis="ch desOrSelf" ptType="node node" st="9 1" cnt="1 0"/>
            </dgm:if>
            <dgm:else name="Name31">
              <dgm:presOf axis="ch desOrSelf" ptType="node node" st="5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2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3C5849-156B-4D59-8A97-12EFC677F76E}" type="datetimeFigureOut">
              <a:rPr lang="id-ID" smtClean="0"/>
              <a:t>09/12/2021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9DFDBC-05A4-4DB3-B565-BC18F1581839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518536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Footer Placeholder 3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d-ID" smtClean="0">
                <a:ea typeface="ＭＳ Ｐゴシック" pitchFamily="34" charset="-128"/>
              </a:rPr>
              <a:t>PT Askes (Persero)</a:t>
            </a:r>
          </a:p>
        </p:txBody>
      </p:sp>
      <p:sp>
        <p:nvSpPr>
          <p:cNvPr id="7680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spcBef>
                <a:spcPct val="0"/>
              </a:spcBef>
            </a:pPr>
            <a:r>
              <a:rPr lang="id-ID" altLang="id-ID" sz="2400" b="1" i="1" smtClean="0">
                <a:ea typeface="ＭＳ Ｐゴシック" pitchFamily="34" charset="-128"/>
              </a:rPr>
              <a:t>Perpres No. 12 Tahun 2013 ttg </a:t>
            </a:r>
          </a:p>
          <a:p>
            <a:pPr algn="ctr" eaLnBrk="1" hangingPunct="1">
              <a:spcBef>
                <a:spcPct val="0"/>
              </a:spcBef>
            </a:pPr>
            <a:r>
              <a:rPr lang="id-ID" altLang="id-ID" sz="2400" b="1" i="1" smtClean="0">
                <a:ea typeface="ＭＳ Ｐゴシック" pitchFamily="34" charset="-128"/>
              </a:rPr>
              <a:t>Jaminan Kesehatan </a:t>
            </a:r>
          </a:p>
          <a:p>
            <a:pPr eaLnBrk="1" hangingPunct="1">
              <a:spcBef>
                <a:spcPct val="0"/>
              </a:spcBef>
            </a:pPr>
            <a:endParaRPr lang="id-ID" altLang="id-ID" sz="2400" smtClean="0">
              <a:ea typeface="ＭＳ Ｐゴシック" pitchFamily="34" charset="-128"/>
            </a:endParaRPr>
          </a:p>
          <a:p>
            <a:pPr eaLnBrk="1" hangingPunct="1">
              <a:spcBef>
                <a:spcPct val="0"/>
              </a:spcBef>
            </a:pPr>
            <a:r>
              <a:rPr lang="id-ID" altLang="id-ID" sz="2400" b="1" smtClean="0">
                <a:ea typeface="ＭＳ Ｐゴシック" pitchFamily="34" charset="-128"/>
              </a:rPr>
              <a:t>Pasal 1 ayat 4 </a:t>
            </a:r>
          </a:p>
          <a:p>
            <a:pPr eaLnBrk="1" hangingPunct="1">
              <a:spcBef>
                <a:spcPct val="0"/>
              </a:spcBef>
            </a:pPr>
            <a:r>
              <a:rPr lang="id-ID" altLang="id-ID" sz="2400" smtClean="0">
                <a:ea typeface="ＭＳ Ｐゴシック" pitchFamily="34" charset="-128"/>
              </a:rPr>
              <a:t>Peserta adalah setiap orang, termasuk orang asing yang bekerja paling singkat 6 (enam) bulan di Indonesia, yang telah membayar iuran.</a:t>
            </a:r>
          </a:p>
          <a:p>
            <a:pPr eaLnBrk="1" hangingPunct="1">
              <a:spcBef>
                <a:spcPct val="0"/>
              </a:spcBef>
            </a:pPr>
            <a:endParaRPr lang="id-ID" altLang="id-ID" sz="2400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013456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CB2788-B8A5-6143-8F8F-CA119F9E73E0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331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Jud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>
            <a:extLst>
              <a:ext uri="{FF2B5EF4-FFF2-40B4-BE49-F238E27FC236}">
                <a16:creationId xmlns="" xmlns:a16="http://schemas.microsoft.com/office/drawing/2014/main" id="{283ED055-0F79-4D83-80C4-33D6AD7F15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d-ID"/>
              <a:t>Klik untuk mengedit gaya judul Master</a:t>
            </a:r>
            <a:endParaRPr lang="en-US"/>
          </a:p>
        </p:txBody>
      </p:sp>
      <p:sp>
        <p:nvSpPr>
          <p:cNvPr id="3" name="Subjudul 2">
            <a:extLst>
              <a:ext uri="{FF2B5EF4-FFF2-40B4-BE49-F238E27FC236}">
                <a16:creationId xmlns="" xmlns:a16="http://schemas.microsoft.com/office/drawing/2014/main" id="{755EA372-9E1A-441C-9045-7B58AFC6CA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d-ID"/>
              <a:t>Klik untuk mengedit gaya subjudul Master</a:t>
            </a:r>
            <a:endParaRPr lang="en-US"/>
          </a:p>
        </p:txBody>
      </p:sp>
      <p:sp>
        <p:nvSpPr>
          <p:cNvPr id="4" name="Tampungan Tanggal 3">
            <a:extLst>
              <a:ext uri="{FF2B5EF4-FFF2-40B4-BE49-F238E27FC236}">
                <a16:creationId xmlns="" xmlns:a16="http://schemas.microsoft.com/office/drawing/2014/main" id="{8E5E2ED4-EBDD-4655-8F37-67FABAE85F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EFD9C-193E-47F4-9DC8-E025FD84318D}" type="datetimeFigureOut">
              <a:rPr lang="en-US" smtClean="0"/>
              <a:t>09-Dec-21</a:t>
            </a:fld>
            <a:endParaRPr lang="en-US"/>
          </a:p>
        </p:txBody>
      </p:sp>
      <p:sp>
        <p:nvSpPr>
          <p:cNvPr id="5" name="Tampungan Kaki 4">
            <a:extLst>
              <a:ext uri="{FF2B5EF4-FFF2-40B4-BE49-F238E27FC236}">
                <a16:creationId xmlns="" xmlns:a16="http://schemas.microsoft.com/office/drawing/2014/main" id="{3A777315-E893-4318-B804-B07588DD7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ampungan Nomor Slide 5">
            <a:extLst>
              <a:ext uri="{FF2B5EF4-FFF2-40B4-BE49-F238E27FC236}">
                <a16:creationId xmlns="" xmlns:a16="http://schemas.microsoft.com/office/drawing/2014/main" id="{8731905A-93C8-451E-858F-B113B22D1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F6FF6-9742-44D6-AA91-51AE82A539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3928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Judul dan Teks Vertik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>
            <a:extLst>
              <a:ext uri="{FF2B5EF4-FFF2-40B4-BE49-F238E27FC236}">
                <a16:creationId xmlns="" xmlns:a16="http://schemas.microsoft.com/office/drawing/2014/main" id="{B8F17C96-9097-400F-AF3F-E3FD0862D7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/>
              <a:t>Klik untuk mengedit gaya judul Master</a:t>
            </a:r>
            <a:endParaRPr lang="en-US"/>
          </a:p>
        </p:txBody>
      </p:sp>
      <p:sp>
        <p:nvSpPr>
          <p:cNvPr id="3" name="Tampungan Teks Vertikal 2">
            <a:extLst>
              <a:ext uri="{FF2B5EF4-FFF2-40B4-BE49-F238E27FC236}">
                <a16:creationId xmlns="" xmlns:a16="http://schemas.microsoft.com/office/drawing/2014/main" id="{21371D42-A087-41F6-BE62-9862AA1707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d-ID"/>
              <a:t>Klik untuk edit gaya teks Master</a:t>
            </a:r>
          </a:p>
          <a:p>
            <a:pPr lvl="1"/>
            <a:r>
              <a:rPr lang="id-ID"/>
              <a:t>Tingkat kedua</a:t>
            </a:r>
          </a:p>
          <a:p>
            <a:pPr lvl="2"/>
            <a:r>
              <a:rPr lang="id-ID"/>
              <a:t>Tingkat ketiga</a:t>
            </a:r>
          </a:p>
          <a:p>
            <a:pPr lvl="3"/>
            <a:r>
              <a:rPr lang="id-ID"/>
              <a:t>Tingkat keempat</a:t>
            </a:r>
          </a:p>
          <a:p>
            <a:pPr lvl="4"/>
            <a:r>
              <a:rPr lang="id-ID"/>
              <a:t>Tingkat kelima</a:t>
            </a:r>
            <a:endParaRPr lang="en-US"/>
          </a:p>
        </p:txBody>
      </p:sp>
      <p:sp>
        <p:nvSpPr>
          <p:cNvPr id="4" name="Tampungan Tanggal 3">
            <a:extLst>
              <a:ext uri="{FF2B5EF4-FFF2-40B4-BE49-F238E27FC236}">
                <a16:creationId xmlns="" xmlns:a16="http://schemas.microsoft.com/office/drawing/2014/main" id="{07C8ACE5-40FC-48EC-AFC6-522B9BCC85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EFD9C-193E-47F4-9DC8-E025FD84318D}" type="datetimeFigureOut">
              <a:rPr lang="en-US" smtClean="0"/>
              <a:t>09-Dec-21</a:t>
            </a:fld>
            <a:endParaRPr lang="en-US"/>
          </a:p>
        </p:txBody>
      </p:sp>
      <p:sp>
        <p:nvSpPr>
          <p:cNvPr id="5" name="Tampungan Kaki 4">
            <a:extLst>
              <a:ext uri="{FF2B5EF4-FFF2-40B4-BE49-F238E27FC236}">
                <a16:creationId xmlns="" xmlns:a16="http://schemas.microsoft.com/office/drawing/2014/main" id="{829E5DD2-0CC0-43C7-9BFF-CC2A0201D2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ampungan Nomor Slide 5">
            <a:extLst>
              <a:ext uri="{FF2B5EF4-FFF2-40B4-BE49-F238E27FC236}">
                <a16:creationId xmlns="" xmlns:a16="http://schemas.microsoft.com/office/drawing/2014/main" id="{FD71F99F-403B-4509-9159-041742099F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F6FF6-9742-44D6-AA91-51AE82A539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745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Judul Vertikal dan Te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Vertikal 1">
            <a:extLst>
              <a:ext uri="{FF2B5EF4-FFF2-40B4-BE49-F238E27FC236}">
                <a16:creationId xmlns="" xmlns:a16="http://schemas.microsoft.com/office/drawing/2014/main" id="{617EB1C0-D07F-4BF3-B60E-C9733576EF8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d-ID"/>
              <a:t>Klik untuk mengedit gaya judul Master</a:t>
            </a:r>
            <a:endParaRPr lang="en-US"/>
          </a:p>
        </p:txBody>
      </p:sp>
      <p:sp>
        <p:nvSpPr>
          <p:cNvPr id="3" name="Tampungan Teks Vertikal 2">
            <a:extLst>
              <a:ext uri="{FF2B5EF4-FFF2-40B4-BE49-F238E27FC236}">
                <a16:creationId xmlns="" xmlns:a16="http://schemas.microsoft.com/office/drawing/2014/main" id="{ACA4F09D-B761-42FD-8EF6-F7CBE77B2A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d-ID"/>
              <a:t>Klik untuk edit gaya teks Master</a:t>
            </a:r>
          </a:p>
          <a:p>
            <a:pPr lvl="1"/>
            <a:r>
              <a:rPr lang="id-ID"/>
              <a:t>Tingkat kedua</a:t>
            </a:r>
          </a:p>
          <a:p>
            <a:pPr lvl="2"/>
            <a:r>
              <a:rPr lang="id-ID"/>
              <a:t>Tingkat ketiga</a:t>
            </a:r>
          </a:p>
          <a:p>
            <a:pPr lvl="3"/>
            <a:r>
              <a:rPr lang="id-ID"/>
              <a:t>Tingkat keempat</a:t>
            </a:r>
          </a:p>
          <a:p>
            <a:pPr lvl="4"/>
            <a:r>
              <a:rPr lang="id-ID"/>
              <a:t>Tingkat kelima</a:t>
            </a:r>
            <a:endParaRPr lang="en-US"/>
          </a:p>
        </p:txBody>
      </p:sp>
      <p:sp>
        <p:nvSpPr>
          <p:cNvPr id="4" name="Tampungan Tanggal 3">
            <a:extLst>
              <a:ext uri="{FF2B5EF4-FFF2-40B4-BE49-F238E27FC236}">
                <a16:creationId xmlns="" xmlns:a16="http://schemas.microsoft.com/office/drawing/2014/main" id="{1C588F90-C98D-4841-9605-6070B33610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EFD9C-193E-47F4-9DC8-E025FD84318D}" type="datetimeFigureOut">
              <a:rPr lang="en-US" smtClean="0"/>
              <a:t>09-Dec-21</a:t>
            </a:fld>
            <a:endParaRPr lang="en-US"/>
          </a:p>
        </p:txBody>
      </p:sp>
      <p:sp>
        <p:nvSpPr>
          <p:cNvPr id="5" name="Tampungan Kaki 4">
            <a:extLst>
              <a:ext uri="{FF2B5EF4-FFF2-40B4-BE49-F238E27FC236}">
                <a16:creationId xmlns="" xmlns:a16="http://schemas.microsoft.com/office/drawing/2014/main" id="{19AC82D5-5408-4E4C-B3F9-B179FBBA17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ampungan Nomor Slide 5">
            <a:extLst>
              <a:ext uri="{FF2B5EF4-FFF2-40B4-BE49-F238E27FC236}">
                <a16:creationId xmlns="" xmlns:a16="http://schemas.microsoft.com/office/drawing/2014/main" id="{0ACB9AEF-27DC-4DD4-A9AB-18FD90A1E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F6FF6-9742-44D6-AA91-51AE82A539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6099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Judul dan Kon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>
            <a:extLst>
              <a:ext uri="{FF2B5EF4-FFF2-40B4-BE49-F238E27FC236}">
                <a16:creationId xmlns="" xmlns:a16="http://schemas.microsoft.com/office/drawing/2014/main" id="{9D922B0D-988E-433A-A09B-C6665B133B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/>
              <a:t>Klik untuk mengedit gaya judul Master</a:t>
            </a:r>
            <a:endParaRPr lang="en-US"/>
          </a:p>
        </p:txBody>
      </p:sp>
      <p:sp>
        <p:nvSpPr>
          <p:cNvPr id="3" name="Tampungan Konten 2">
            <a:extLst>
              <a:ext uri="{FF2B5EF4-FFF2-40B4-BE49-F238E27FC236}">
                <a16:creationId xmlns="" xmlns:a16="http://schemas.microsoft.com/office/drawing/2014/main" id="{6DD9A303-BDED-4375-8B82-14A19A9443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d-ID"/>
              <a:t>Klik untuk edit gaya teks Master</a:t>
            </a:r>
          </a:p>
          <a:p>
            <a:pPr lvl="1"/>
            <a:r>
              <a:rPr lang="id-ID"/>
              <a:t>Tingkat kedua</a:t>
            </a:r>
          </a:p>
          <a:p>
            <a:pPr lvl="2"/>
            <a:r>
              <a:rPr lang="id-ID"/>
              <a:t>Tingkat ketiga</a:t>
            </a:r>
          </a:p>
          <a:p>
            <a:pPr lvl="3"/>
            <a:r>
              <a:rPr lang="id-ID"/>
              <a:t>Tingkat keempat</a:t>
            </a:r>
          </a:p>
          <a:p>
            <a:pPr lvl="4"/>
            <a:r>
              <a:rPr lang="id-ID"/>
              <a:t>Tingkat kelima</a:t>
            </a:r>
            <a:endParaRPr lang="en-US"/>
          </a:p>
        </p:txBody>
      </p:sp>
      <p:sp>
        <p:nvSpPr>
          <p:cNvPr id="4" name="Tampungan Tanggal 3">
            <a:extLst>
              <a:ext uri="{FF2B5EF4-FFF2-40B4-BE49-F238E27FC236}">
                <a16:creationId xmlns="" xmlns:a16="http://schemas.microsoft.com/office/drawing/2014/main" id="{E9C8AE39-70DB-4B33-A960-88846F96B1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EFD9C-193E-47F4-9DC8-E025FD84318D}" type="datetimeFigureOut">
              <a:rPr lang="en-US" smtClean="0"/>
              <a:t>09-Dec-21</a:t>
            </a:fld>
            <a:endParaRPr lang="en-US"/>
          </a:p>
        </p:txBody>
      </p:sp>
      <p:sp>
        <p:nvSpPr>
          <p:cNvPr id="5" name="Tampungan Kaki 4">
            <a:extLst>
              <a:ext uri="{FF2B5EF4-FFF2-40B4-BE49-F238E27FC236}">
                <a16:creationId xmlns="" xmlns:a16="http://schemas.microsoft.com/office/drawing/2014/main" id="{25D8FA10-835A-4D86-8167-AE915E9057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ampungan Nomor Slide 5">
            <a:extLst>
              <a:ext uri="{FF2B5EF4-FFF2-40B4-BE49-F238E27FC236}">
                <a16:creationId xmlns="" xmlns:a16="http://schemas.microsoft.com/office/drawing/2014/main" id="{796A547D-D78B-4603-B382-7D34E4626E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F6FF6-9742-44D6-AA91-51AE82A539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2521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eader Bagi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>
            <a:extLst>
              <a:ext uri="{FF2B5EF4-FFF2-40B4-BE49-F238E27FC236}">
                <a16:creationId xmlns="" xmlns:a16="http://schemas.microsoft.com/office/drawing/2014/main" id="{E5272F39-F618-4584-9AA0-106B00598C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d-ID"/>
              <a:t>Klik untuk mengedit gaya judul Master</a:t>
            </a:r>
            <a:endParaRPr lang="en-US"/>
          </a:p>
        </p:txBody>
      </p:sp>
      <p:sp>
        <p:nvSpPr>
          <p:cNvPr id="3" name="Tampungan Teks 2">
            <a:extLst>
              <a:ext uri="{FF2B5EF4-FFF2-40B4-BE49-F238E27FC236}">
                <a16:creationId xmlns="" xmlns:a16="http://schemas.microsoft.com/office/drawing/2014/main" id="{4253B6A7-1A25-41FE-B6B7-4CCA1C7C23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d-ID"/>
              <a:t>Klik untuk edit gaya teks Master</a:t>
            </a:r>
          </a:p>
        </p:txBody>
      </p:sp>
      <p:sp>
        <p:nvSpPr>
          <p:cNvPr id="4" name="Tampungan Tanggal 3">
            <a:extLst>
              <a:ext uri="{FF2B5EF4-FFF2-40B4-BE49-F238E27FC236}">
                <a16:creationId xmlns="" xmlns:a16="http://schemas.microsoft.com/office/drawing/2014/main" id="{A69E15FE-7C30-47A5-8C61-BC9A1F97D0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EFD9C-193E-47F4-9DC8-E025FD84318D}" type="datetimeFigureOut">
              <a:rPr lang="en-US" smtClean="0"/>
              <a:t>09-Dec-21</a:t>
            </a:fld>
            <a:endParaRPr lang="en-US"/>
          </a:p>
        </p:txBody>
      </p:sp>
      <p:sp>
        <p:nvSpPr>
          <p:cNvPr id="5" name="Tampungan Kaki 4">
            <a:extLst>
              <a:ext uri="{FF2B5EF4-FFF2-40B4-BE49-F238E27FC236}">
                <a16:creationId xmlns="" xmlns:a16="http://schemas.microsoft.com/office/drawing/2014/main" id="{86171E95-1435-4433-B7EC-6F6BE67334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ampungan Nomor Slide 5">
            <a:extLst>
              <a:ext uri="{FF2B5EF4-FFF2-40B4-BE49-F238E27FC236}">
                <a16:creationId xmlns="" xmlns:a16="http://schemas.microsoft.com/office/drawing/2014/main" id="{37A86639-EAA0-405E-8544-4A07B94C80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F6FF6-9742-44D6-AA91-51AE82A539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914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 Kon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>
            <a:extLst>
              <a:ext uri="{FF2B5EF4-FFF2-40B4-BE49-F238E27FC236}">
                <a16:creationId xmlns="" xmlns:a16="http://schemas.microsoft.com/office/drawing/2014/main" id="{9C45951C-F0DF-4FC4-B71F-258CB1E67F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/>
              <a:t>Klik untuk mengedit gaya judul Master</a:t>
            </a:r>
            <a:endParaRPr lang="en-US"/>
          </a:p>
        </p:txBody>
      </p:sp>
      <p:sp>
        <p:nvSpPr>
          <p:cNvPr id="3" name="Tampungan Konten 2">
            <a:extLst>
              <a:ext uri="{FF2B5EF4-FFF2-40B4-BE49-F238E27FC236}">
                <a16:creationId xmlns="" xmlns:a16="http://schemas.microsoft.com/office/drawing/2014/main" id="{AE051F33-9A5C-4795-8AEA-B8FB2B9DE6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d-ID"/>
              <a:t>Klik untuk edit gaya teks Master</a:t>
            </a:r>
          </a:p>
          <a:p>
            <a:pPr lvl="1"/>
            <a:r>
              <a:rPr lang="id-ID"/>
              <a:t>Tingkat kedua</a:t>
            </a:r>
          </a:p>
          <a:p>
            <a:pPr lvl="2"/>
            <a:r>
              <a:rPr lang="id-ID"/>
              <a:t>Tingkat ketiga</a:t>
            </a:r>
          </a:p>
          <a:p>
            <a:pPr lvl="3"/>
            <a:r>
              <a:rPr lang="id-ID"/>
              <a:t>Tingkat keempat</a:t>
            </a:r>
          </a:p>
          <a:p>
            <a:pPr lvl="4"/>
            <a:r>
              <a:rPr lang="id-ID"/>
              <a:t>Tingkat kelima</a:t>
            </a:r>
            <a:endParaRPr lang="en-US"/>
          </a:p>
        </p:txBody>
      </p:sp>
      <p:sp>
        <p:nvSpPr>
          <p:cNvPr id="4" name="Tampungan Konten 3">
            <a:extLst>
              <a:ext uri="{FF2B5EF4-FFF2-40B4-BE49-F238E27FC236}">
                <a16:creationId xmlns="" xmlns:a16="http://schemas.microsoft.com/office/drawing/2014/main" id="{8718D659-4E43-433A-B860-7300E13AC9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d-ID"/>
              <a:t>Klik untuk edit gaya teks Master</a:t>
            </a:r>
          </a:p>
          <a:p>
            <a:pPr lvl="1"/>
            <a:r>
              <a:rPr lang="id-ID"/>
              <a:t>Tingkat kedua</a:t>
            </a:r>
          </a:p>
          <a:p>
            <a:pPr lvl="2"/>
            <a:r>
              <a:rPr lang="id-ID"/>
              <a:t>Tingkat ketiga</a:t>
            </a:r>
          </a:p>
          <a:p>
            <a:pPr lvl="3"/>
            <a:r>
              <a:rPr lang="id-ID"/>
              <a:t>Tingkat keempat</a:t>
            </a:r>
          </a:p>
          <a:p>
            <a:pPr lvl="4"/>
            <a:r>
              <a:rPr lang="id-ID"/>
              <a:t>Tingkat kelima</a:t>
            </a:r>
            <a:endParaRPr lang="en-US"/>
          </a:p>
        </p:txBody>
      </p:sp>
      <p:sp>
        <p:nvSpPr>
          <p:cNvPr id="5" name="Tampungan Tanggal 4">
            <a:extLst>
              <a:ext uri="{FF2B5EF4-FFF2-40B4-BE49-F238E27FC236}">
                <a16:creationId xmlns="" xmlns:a16="http://schemas.microsoft.com/office/drawing/2014/main" id="{D343370C-8C5C-4FAA-8933-FC5E2EB0F0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EFD9C-193E-47F4-9DC8-E025FD84318D}" type="datetimeFigureOut">
              <a:rPr lang="en-US" smtClean="0"/>
              <a:t>09-Dec-21</a:t>
            </a:fld>
            <a:endParaRPr lang="en-US"/>
          </a:p>
        </p:txBody>
      </p:sp>
      <p:sp>
        <p:nvSpPr>
          <p:cNvPr id="6" name="Tampungan Kaki 5">
            <a:extLst>
              <a:ext uri="{FF2B5EF4-FFF2-40B4-BE49-F238E27FC236}">
                <a16:creationId xmlns="" xmlns:a16="http://schemas.microsoft.com/office/drawing/2014/main" id="{E5980FEC-CAB5-4A35-A83C-9138E54600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ampungan Nomor Slide 6">
            <a:extLst>
              <a:ext uri="{FF2B5EF4-FFF2-40B4-BE49-F238E27FC236}">
                <a16:creationId xmlns="" xmlns:a16="http://schemas.microsoft.com/office/drawing/2014/main" id="{70F4ABD2-348A-48C8-9A9A-EC8CFD25E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F6FF6-9742-44D6-AA91-51AE82A539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2617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erbanding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>
            <a:extLst>
              <a:ext uri="{FF2B5EF4-FFF2-40B4-BE49-F238E27FC236}">
                <a16:creationId xmlns="" xmlns:a16="http://schemas.microsoft.com/office/drawing/2014/main" id="{8344B59B-27F9-4774-841F-C6313C9285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d-ID"/>
              <a:t>Klik untuk mengedit gaya judul Master</a:t>
            </a:r>
            <a:endParaRPr lang="en-US"/>
          </a:p>
        </p:txBody>
      </p:sp>
      <p:sp>
        <p:nvSpPr>
          <p:cNvPr id="3" name="Tampungan Teks 2">
            <a:extLst>
              <a:ext uri="{FF2B5EF4-FFF2-40B4-BE49-F238E27FC236}">
                <a16:creationId xmlns="" xmlns:a16="http://schemas.microsoft.com/office/drawing/2014/main" id="{CCFE64A1-3F0F-436E-899F-EDA57E5EE3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d-ID"/>
              <a:t>Klik untuk edit gaya teks Master</a:t>
            </a:r>
          </a:p>
        </p:txBody>
      </p:sp>
      <p:sp>
        <p:nvSpPr>
          <p:cNvPr id="4" name="Tampungan Konten 3">
            <a:extLst>
              <a:ext uri="{FF2B5EF4-FFF2-40B4-BE49-F238E27FC236}">
                <a16:creationId xmlns="" xmlns:a16="http://schemas.microsoft.com/office/drawing/2014/main" id="{E1860131-461F-4C13-8F67-F825035326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d-ID"/>
              <a:t>Klik untuk edit gaya teks Master</a:t>
            </a:r>
          </a:p>
          <a:p>
            <a:pPr lvl="1"/>
            <a:r>
              <a:rPr lang="id-ID"/>
              <a:t>Tingkat kedua</a:t>
            </a:r>
          </a:p>
          <a:p>
            <a:pPr lvl="2"/>
            <a:r>
              <a:rPr lang="id-ID"/>
              <a:t>Tingkat ketiga</a:t>
            </a:r>
          </a:p>
          <a:p>
            <a:pPr lvl="3"/>
            <a:r>
              <a:rPr lang="id-ID"/>
              <a:t>Tingkat keempat</a:t>
            </a:r>
          </a:p>
          <a:p>
            <a:pPr lvl="4"/>
            <a:r>
              <a:rPr lang="id-ID"/>
              <a:t>Tingkat kelima</a:t>
            </a:r>
            <a:endParaRPr lang="en-US"/>
          </a:p>
        </p:txBody>
      </p:sp>
      <p:sp>
        <p:nvSpPr>
          <p:cNvPr id="5" name="Tampungan Teks 4">
            <a:extLst>
              <a:ext uri="{FF2B5EF4-FFF2-40B4-BE49-F238E27FC236}">
                <a16:creationId xmlns="" xmlns:a16="http://schemas.microsoft.com/office/drawing/2014/main" id="{56DBB1BA-A48A-4ED8-9B14-275CD2F215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d-ID"/>
              <a:t>Klik untuk edit gaya teks Master</a:t>
            </a:r>
          </a:p>
        </p:txBody>
      </p:sp>
      <p:sp>
        <p:nvSpPr>
          <p:cNvPr id="6" name="Tampungan Konten 5">
            <a:extLst>
              <a:ext uri="{FF2B5EF4-FFF2-40B4-BE49-F238E27FC236}">
                <a16:creationId xmlns="" xmlns:a16="http://schemas.microsoft.com/office/drawing/2014/main" id="{9B8311B0-BB94-4B8C-96B9-7F2792D0A51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d-ID"/>
              <a:t>Klik untuk edit gaya teks Master</a:t>
            </a:r>
          </a:p>
          <a:p>
            <a:pPr lvl="1"/>
            <a:r>
              <a:rPr lang="id-ID"/>
              <a:t>Tingkat kedua</a:t>
            </a:r>
          </a:p>
          <a:p>
            <a:pPr lvl="2"/>
            <a:r>
              <a:rPr lang="id-ID"/>
              <a:t>Tingkat ketiga</a:t>
            </a:r>
          </a:p>
          <a:p>
            <a:pPr lvl="3"/>
            <a:r>
              <a:rPr lang="id-ID"/>
              <a:t>Tingkat keempat</a:t>
            </a:r>
          </a:p>
          <a:p>
            <a:pPr lvl="4"/>
            <a:r>
              <a:rPr lang="id-ID"/>
              <a:t>Tingkat kelima</a:t>
            </a:r>
            <a:endParaRPr lang="en-US"/>
          </a:p>
        </p:txBody>
      </p:sp>
      <p:sp>
        <p:nvSpPr>
          <p:cNvPr id="7" name="Tampungan Tanggal 6">
            <a:extLst>
              <a:ext uri="{FF2B5EF4-FFF2-40B4-BE49-F238E27FC236}">
                <a16:creationId xmlns="" xmlns:a16="http://schemas.microsoft.com/office/drawing/2014/main" id="{62AF6C78-E735-497B-B417-184DD98082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EFD9C-193E-47F4-9DC8-E025FD84318D}" type="datetimeFigureOut">
              <a:rPr lang="en-US" smtClean="0"/>
              <a:t>09-Dec-21</a:t>
            </a:fld>
            <a:endParaRPr lang="en-US"/>
          </a:p>
        </p:txBody>
      </p:sp>
      <p:sp>
        <p:nvSpPr>
          <p:cNvPr id="8" name="Tampungan Kaki 7">
            <a:extLst>
              <a:ext uri="{FF2B5EF4-FFF2-40B4-BE49-F238E27FC236}">
                <a16:creationId xmlns="" xmlns:a16="http://schemas.microsoft.com/office/drawing/2014/main" id="{5E3BA2CD-44FF-477F-B412-8F4F531C4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ampungan Nomor Slide 8">
            <a:extLst>
              <a:ext uri="{FF2B5EF4-FFF2-40B4-BE49-F238E27FC236}">
                <a16:creationId xmlns="" xmlns:a16="http://schemas.microsoft.com/office/drawing/2014/main" id="{4C408857-D96D-4790-8AA8-A369997979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F6FF6-9742-44D6-AA91-51AE82A539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4922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udul S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>
            <a:extLst>
              <a:ext uri="{FF2B5EF4-FFF2-40B4-BE49-F238E27FC236}">
                <a16:creationId xmlns="" xmlns:a16="http://schemas.microsoft.com/office/drawing/2014/main" id="{A6EBECD7-4228-4C3E-BDD2-AFDA95D653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/>
              <a:t>Klik untuk mengedit gaya judul Master</a:t>
            </a:r>
            <a:endParaRPr lang="en-US"/>
          </a:p>
        </p:txBody>
      </p:sp>
      <p:sp>
        <p:nvSpPr>
          <p:cNvPr id="3" name="Tampungan Tanggal 2">
            <a:extLst>
              <a:ext uri="{FF2B5EF4-FFF2-40B4-BE49-F238E27FC236}">
                <a16:creationId xmlns="" xmlns:a16="http://schemas.microsoft.com/office/drawing/2014/main" id="{2242B46A-6140-40F6-A1AE-89EDE4765D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EFD9C-193E-47F4-9DC8-E025FD84318D}" type="datetimeFigureOut">
              <a:rPr lang="en-US" smtClean="0"/>
              <a:t>09-Dec-21</a:t>
            </a:fld>
            <a:endParaRPr lang="en-US"/>
          </a:p>
        </p:txBody>
      </p:sp>
      <p:sp>
        <p:nvSpPr>
          <p:cNvPr id="4" name="Tampungan Kaki 3">
            <a:extLst>
              <a:ext uri="{FF2B5EF4-FFF2-40B4-BE49-F238E27FC236}">
                <a16:creationId xmlns="" xmlns:a16="http://schemas.microsoft.com/office/drawing/2014/main" id="{D251FC1F-8641-485D-B4C7-D048136DCE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ampungan Nomor Slide 4">
            <a:extLst>
              <a:ext uri="{FF2B5EF4-FFF2-40B4-BE49-F238E27FC236}">
                <a16:creationId xmlns="" xmlns:a16="http://schemas.microsoft.com/office/drawing/2014/main" id="{3D087ADE-0335-41F8-99D2-64A72FBB77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F6FF6-9742-44D6-AA91-51AE82A539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206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Koso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mpungan Tanggal 1">
            <a:extLst>
              <a:ext uri="{FF2B5EF4-FFF2-40B4-BE49-F238E27FC236}">
                <a16:creationId xmlns="" xmlns:a16="http://schemas.microsoft.com/office/drawing/2014/main" id="{F69B5FBD-FDE8-4E1E-823E-82F1B60DE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EFD9C-193E-47F4-9DC8-E025FD84318D}" type="datetimeFigureOut">
              <a:rPr lang="en-US" smtClean="0"/>
              <a:t>09-Dec-21</a:t>
            </a:fld>
            <a:endParaRPr lang="en-US"/>
          </a:p>
        </p:txBody>
      </p:sp>
      <p:sp>
        <p:nvSpPr>
          <p:cNvPr id="3" name="Tampungan Kaki 2">
            <a:extLst>
              <a:ext uri="{FF2B5EF4-FFF2-40B4-BE49-F238E27FC236}">
                <a16:creationId xmlns="" xmlns:a16="http://schemas.microsoft.com/office/drawing/2014/main" id="{FAC639D6-F7C5-4BE1-88CF-9B64330272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ampungan Nomor Slide 3">
            <a:extLst>
              <a:ext uri="{FF2B5EF4-FFF2-40B4-BE49-F238E27FC236}">
                <a16:creationId xmlns="" xmlns:a16="http://schemas.microsoft.com/office/drawing/2014/main" id="{CC448825-466B-481B-95D2-68FC03C58C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F6FF6-9742-44D6-AA91-51AE82A539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8703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onten dengan Keterang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>
            <a:extLst>
              <a:ext uri="{FF2B5EF4-FFF2-40B4-BE49-F238E27FC236}">
                <a16:creationId xmlns="" xmlns:a16="http://schemas.microsoft.com/office/drawing/2014/main" id="{FE03041D-618B-4A93-AECA-13BC9CF97A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d-ID"/>
              <a:t>Klik untuk mengedit gaya judul Master</a:t>
            </a:r>
            <a:endParaRPr lang="en-US"/>
          </a:p>
        </p:txBody>
      </p:sp>
      <p:sp>
        <p:nvSpPr>
          <p:cNvPr id="3" name="Tampungan Konten 2">
            <a:extLst>
              <a:ext uri="{FF2B5EF4-FFF2-40B4-BE49-F238E27FC236}">
                <a16:creationId xmlns="" xmlns:a16="http://schemas.microsoft.com/office/drawing/2014/main" id="{5A3548DB-4970-43A4-ADEA-4D80762BE7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d-ID"/>
              <a:t>Klik untuk edit gaya teks Master</a:t>
            </a:r>
          </a:p>
          <a:p>
            <a:pPr lvl="1"/>
            <a:r>
              <a:rPr lang="id-ID"/>
              <a:t>Tingkat kedua</a:t>
            </a:r>
          </a:p>
          <a:p>
            <a:pPr lvl="2"/>
            <a:r>
              <a:rPr lang="id-ID"/>
              <a:t>Tingkat ketiga</a:t>
            </a:r>
          </a:p>
          <a:p>
            <a:pPr lvl="3"/>
            <a:r>
              <a:rPr lang="id-ID"/>
              <a:t>Tingkat keempat</a:t>
            </a:r>
          </a:p>
          <a:p>
            <a:pPr lvl="4"/>
            <a:r>
              <a:rPr lang="id-ID"/>
              <a:t>Tingkat kelima</a:t>
            </a:r>
            <a:endParaRPr lang="en-US"/>
          </a:p>
        </p:txBody>
      </p:sp>
      <p:sp>
        <p:nvSpPr>
          <p:cNvPr id="4" name="Tampungan Teks 3">
            <a:extLst>
              <a:ext uri="{FF2B5EF4-FFF2-40B4-BE49-F238E27FC236}">
                <a16:creationId xmlns="" xmlns:a16="http://schemas.microsoft.com/office/drawing/2014/main" id="{B6B015D1-E1E9-4E91-9C6A-1785D1BDA7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d-ID"/>
              <a:t>Klik untuk edit gaya teks Master</a:t>
            </a:r>
          </a:p>
        </p:txBody>
      </p:sp>
      <p:sp>
        <p:nvSpPr>
          <p:cNvPr id="5" name="Tampungan Tanggal 4">
            <a:extLst>
              <a:ext uri="{FF2B5EF4-FFF2-40B4-BE49-F238E27FC236}">
                <a16:creationId xmlns="" xmlns:a16="http://schemas.microsoft.com/office/drawing/2014/main" id="{4647E9C9-8384-4B83-BC57-A02F11B2CD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EFD9C-193E-47F4-9DC8-E025FD84318D}" type="datetimeFigureOut">
              <a:rPr lang="en-US" smtClean="0"/>
              <a:t>09-Dec-21</a:t>
            </a:fld>
            <a:endParaRPr lang="en-US"/>
          </a:p>
        </p:txBody>
      </p:sp>
      <p:sp>
        <p:nvSpPr>
          <p:cNvPr id="6" name="Tampungan Kaki 5">
            <a:extLst>
              <a:ext uri="{FF2B5EF4-FFF2-40B4-BE49-F238E27FC236}">
                <a16:creationId xmlns="" xmlns:a16="http://schemas.microsoft.com/office/drawing/2014/main" id="{436BA5D4-9DDF-4C91-AB29-38490E02D6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ampungan Nomor Slide 6">
            <a:extLst>
              <a:ext uri="{FF2B5EF4-FFF2-40B4-BE49-F238E27FC236}">
                <a16:creationId xmlns="" xmlns:a16="http://schemas.microsoft.com/office/drawing/2014/main" id="{B08F6355-144F-4888-B75F-804F25C21D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F6FF6-9742-44D6-AA91-51AE82A539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098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Gambar dengan Keterang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>
            <a:extLst>
              <a:ext uri="{FF2B5EF4-FFF2-40B4-BE49-F238E27FC236}">
                <a16:creationId xmlns="" xmlns:a16="http://schemas.microsoft.com/office/drawing/2014/main" id="{56B2394D-FAD9-4EB7-BC55-6E238E9597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d-ID"/>
              <a:t>Klik untuk mengedit gaya judul Master</a:t>
            </a:r>
            <a:endParaRPr lang="en-US"/>
          </a:p>
        </p:txBody>
      </p:sp>
      <p:sp>
        <p:nvSpPr>
          <p:cNvPr id="3" name="Tampungan Gambar 2">
            <a:extLst>
              <a:ext uri="{FF2B5EF4-FFF2-40B4-BE49-F238E27FC236}">
                <a16:creationId xmlns="" xmlns:a16="http://schemas.microsoft.com/office/drawing/2014/main" id="{5F4AC490-A185-4F43-99F7-776767715D5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ampungan Teks 3">
            <a:extLst>
              <a:ext uri="{FF2B5EF4-FFF2-40B4-BE49-F238E27FC236}">
                <a16:creationId xmlns="" xmlns:a16="http://schemas.microsoft.com/office/drawing/2014/main" id="{1551E396-22EB-4C98-B932-1DF57B0576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d-ID"/>
              <a:t>Klik untuk edit gaya teks Master</a:t>
            </a:r>
          </a:p>
        </p:txBody>
      </p:sp>
      <p:sp>
        <p:nvSpPr>
          <p:cNvPr id="5" name="Tampungan Tanggal 4">
            <a:extLst>
              <a:ext uri="{FF2B5EF4-FFF2-40B4-BE49-F238E27FC236}">
                <a16:creationId xmlns="" xmlns:a16="http://schemas.microsoft.com/office/drawing/2014/main" id="{6A4DE16A-A11C-4EC3-AF68-3BFEC1E35F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EFD9C-193E-47F4-9DC8-E025FD84318D}" type="datetimeFigureOut">
              <a:rPr lang="en-US" smtClean="0"/>
              <a:t>09-Dec-21</a:t>
            </a:fld>
            <a:endParaRPr lang="en-US"/>
          </a:p>
        </p:txBody>
      </p:sp>
      <p:sp>
        <p:nvSpPr>
          <p:cNvPr id="6" name="Tampungan Kaki 5">
            <a:extLst>
              <a:ext uri="{FF2B5EF4-FFF2-40B4-BE49-F238E27FC236}">
                <a16:creationId xmlns="" xmlns:a16="http://schemas.microsoft.com/office/drawing/2014/main" id="{DF2856BF-A12D-4632-B4F4-ADDAF31754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ampungan Nomor Slide 6">
            <a:extLst>
              <a:ext uri="{FF2B5EF4-FFF2-40B4-BE49-F238E27FC236}">
                <a16:creationId xmlns="" xmlns:a16="http://schemas.microsoft.com/office/drawing/2014/main" id="{28C1BB1D-6036-4D09-AB20-5753356D6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F6FF6-9742-44D6-AA91-51AE82A539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7451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mpungan Judul 1">
            <a:extLst>
              <a:ext uri="{FF2B5EF4-FFF2-40B4-BE49-F238E27FC236}">
                <a16:creationId xmlns="" xmlns:a16="http://schemas.microsoft.com/office/drawing/2014/main" id="{4A32F969-4399-40DA-B4C9-555FA59AE4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d-ID"/>
              <a:t>Klik untuk mengedit gaya judul Master</a:t>
            </a:r>
            <a:endParaRPr lang="en-US"/>
          </a:p>
        </p:txBody>
      </p:sp>
      <p:sp>
        <p:nvSpPr>
          <p:cNvPr id="3" name="Tampungan Teks 2">
            <a:extLst>
              <a:ext uri="{FF2B5EF4-FFF2-40B4-BE49-F238E27FC236}">
                <a16:creationId xmlns="" xmlns:a16="http://schemas.microsoft.com/office/drawing/2014/main" id="{E4407794-FD80-4669-884F-447765A076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d-ID"/>
              <a:t>Klik untuk edit gaya teks Master</a:t>
            </a:r>
          </a:p>
          <a:p>
            <a:pPr lvl="1"/>
            <a:r>
              <a:rPr lang="id-ID"/>
              <a:t>Tingkat kedua</a:t>
            </a:r>
          </a:p>
          <a:p>
            <a:pPr lvl="2"/>
            <a:r>
              <a:rPr lang="id-ID"/>
              <a:t>Tingkat ketiga</a:t>
            </a:r>
          </a:p>
          <a:p>
            <a:pPr lvl="3"/>
            <a:r>
              <a:rPr lang="id-ID"/>
              <a:t>Tingkat keempat</a:t>
            </a:r>
          </a:p>
          <a:p>
            <a:pPr lvl="4"/>
            <a:r>
              <a:rPr lang="id-ID"/>
              <a:t>Tingkat kelima</a:t>
            </a:r>
            <a:endParaRPr lang="en-US"/>
          </a:p>
        </p:txBody>
      </p:sp>
      <p:sp>
        <p:nvSpPr>
          <p:cNvPr id="4" name="Tampungan Tanggal 3">
            <a:extLst>
              <a:ext uri="{FF2B5EF4-FFF2-40B4-BE49-F238E27FC236}">
                <a16:creationId xmlns="" xmlns:a16="http://schemas.microsoft.com/office/drawing/2014/main" id="{92086BEB-DAD3-4A4B-A543-6CF23C479F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BEFD9C-193E-47F4-9DC8-E025FD84318D}" type="datetimeFigureOut">
              <a:rPr lang="en-US" smtClean="0"/>
              <a:t>09-Dec-21</a:t>
            </a:fld>
            <a:endParaRPr lang="en-US"/>
          </a:p>
        </p:txBody>
      </p:sp>
      <p:sp>
        <p:nvSpPr>
          <p:cNvPr id="5" name="Tampungan Kaki 4">
            <a:extLst>
              <a:ext uri="{FF2B5EF4-FFF2-40B4-BE49-F238E27FC236}">
                <a16:creationId xmlns="" xmlns:a16="http://schemas.microsoft.com/office/drawing/2014/main" id="{F10BEBA8-BAB4-4774-A2B9-16D9CE9E90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Tampungan Nomor Slide 5">
            <a:extLst>
              <a:ext uri="{FF2B5EF4-FFF2-40B4-BE49-F238E27FC236}">
                <a16:creationId xmlns="" xmlns:a16="http://schemas.microsoft.com/office/drawing/2014/main" id="{FCB024E0-A1D5-42C0-AB30-139FA3ECD6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6F6FF6-9742-44D6-AA91-51AE82A539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495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20.emf"/><Relationship Id="rId7" Type="http://schemas.openxmlformats.org/officeDocument/2006/relationships/image" Target="../media/image6.png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emf"/><Relationship Id="rId5" Type="http://schemas.openxmlformats.org/officeDocument/2006/relationships/image" Target="../media/image22.emf"/><Relationship Id="rId4" Type="http://schemas.openxmlformats.org/officeDocument/2006/relationships/image" Target="../media/image21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em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g"/><Relationship Id="rId5" Type="http://schemas.openxmlformats.org/officeDocument/2006/relationships/image" Target="../media/image30.jpg"/><Relationship Id="rId10" Type="http://schemas.openxmlformats.org/officeDocument/2006/relationships/image" Target="../media/image3.png"/><Relationship Id="rId4" Type="http://schemas.openxmlformats.org/officeDocument/2006/relationships/image" Target="../media/image29.jpg"/><Relationship Id="rId9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6.png"/><Relationship Id="rId4" Type="http://schemas.openxmlformats.org/officeDocument/2006/relationships/image" Target="../media/image36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6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12" Type="http://schemas.openxmlformats.org/officeDocument/2006/relationships/image" Target="../media/image3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11" Type="http://schemas.openxmlformats.org/officeDocument/2006/relationships/image" Target="../media/image46.jpg"/><Relationship Id="rId5" Type="http://schemas.openxmlformats.org/officeDocument/2006/relationships/image" Target="../media/image40.png"/><Relationship Id="rId10" Type="http://schemas.openxmlformats.org/officeDocument/2006/relationships/image" Target="../media/image45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3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6.png"/><Relationship Id="rId4" Type="http://schemas.openxmlformats.org/officeDocument/2006/relationships/image" Target="../media/image18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6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3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9.jpe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6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61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>
            <a:extLst>
              <a:ext uri="{FF2B5EF4-FFF2-40B4-BE49-F238E27FC236}">
                <a16:creationId xmlns="" xmlns:a16="http://schemas.microsoft.com/office/drawing/2014/main" id="{CDCECEB6-5867-41A4-BA80-9511583F97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2765" y="1504438"/>
            <a:ext cx="5489359" cy="1691200"/>
          </a:xfrm>
        </p:spPr>
        <p:txBody>
          <a:bodyPr>
            <a:normAutofit/>
          </a:bodyPr>
          <a:lstStyle/>
          <a:p>
            <a:pPr algn="l"/>
            <a:r>
              <a:rPr lang="en-US" sz="5000" b="1" dirty="0">
                <a:solidFill>
                  <a:srgbClr val="004A74"/>
                </a:solidFill>
                <a:latin typeface="+mn-lt"/>
              </a:rPr>
              <a:t>MANAJEMEN KLAIM DI RS</a:t>
            </a:r>
          </a:p>
        </p:txBody>
      </p:sp>
      <p:sp>
        <p:nvSpPr>
          <p:cNvPr id="3" name="Subjudul 2">
            <a:extLst>
              <a:ext uri="{FF2B5EF4-FFF2-40B4-BE49-F238E27FC236}">
                <a16:creationId xmlns="" xmlns:a16="http://schemas.microsoft.com/office/drawing/2014/main" id="{798E4EF2-3E94-45FC-B64D-4A7A7FD6BE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6051" y="3768561"/>
            <a:ext cx="5562785" cy="605978"/>
          </a:xfrm>
        </p:spPr>
        <p:txBody>
          <a:bodyPr>
            <a:noAutofit/>
          </a:bodyPr>
          <a:lstStyle/>
          <a:p>
            <a:pPr algn="l"/>
            <a:r>
              <a:rPr lang="en-US" sz="3200" dirty="0">
                <a:solidFill>
                  <a:srgbClr val="004A74"/>
                </a:solidFill>
              </a:rPr>
              <a:t>dr. </a:t>
            </a:r>
            <a:r>
              <a:rPr lang="en-US" sz="3200" dirty="0" err="1">
                <a:solidFill>
                  <a:srgbClr val="004A74"/>
                </a:solidFill>
              </a:rPr>
              <a:t>Endang</a:t>
            </a:r>
            <a:r>
              <a:rPr lang="en-US" sz="3200" dirty="0">
                <a:solidFill>
                  <a:srgbClr val="004A74"/>
                </a:solidFill>
              </a:rPr>
              <a:t> </a:t>
            </a:r>
            <a:r>
              <a:rPr lang="en-US" sz="3200" dirty="0" err="1">
                <a:solidFill>
                  <a:srgbClr val="004A74"/>
                </a:solidFill>
              </a:rPr>
              <a:t>Suparniati</a:t>
            </a:r>
            <a:r>
              <a:rPr lang="en-US" sz="3200" dirty="0">
                <a:solidFill>
                  <a:srgbClr val="004A74"/>
                </a:solidFill>
              </a:rPr>
              <a:t>, </a:t>
            </a:r>
            <a:r>
              <a:rPr lang="en-US" sz="3200" dirty="0" err="1">
                <a:solidFill>
                  <a:srgbClr val="004A74"/>
                </a:solidFill>
              </a:rPr>
              <a:t>M.Kes</a:t>
            </a:r>
            <a:r>
              <a:rPr lang="en-US" sz="3200" dirty="0">
                <a:solidFill>
                  <a:srgbClr val="004A74"/>
                </a:solidFill>
              </a:rPr>
              <a:t> </a:t>
            </a:r>
          </a:p>
        </p:txBody>
      </p:sp>
      <p:sp>
        <p:nvSpPr>
          <p:cNvPr id="7" name="Persegi Panjang 6">
            <a:extLst>
              <a:ext uri="{FF2B5EF4-FFF2-40B4-BE49-F238E27FC236}">
                <a16:creationId xmlns="" xmlns:a16="http://schemas.microsoft.com/office/drawing/2014/main" id="{4AEDC01A-BE31-4DFC-8057-E83E934DE22A}"/>
              </a:ext>
            </a:extLst>
          </p:cNvPr>
          <p:cNvSpPr/>
          <p:nvPr/>
        </p:nvSpPr>
        <p:spPr>
          <a:xfrm>
            <a:off x="817229" y="3439115"/>
            <a:ext cx="3817398" cy="45719"/>
          </a:xfrm>
          <a:prstGeom prst="rect">
            <a:avLst/>
          </a:prstGeom>
          <a:solidFill>
            <a:srgbClr val="FDD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ersegi Panjang 7">
            <a:extLst>
              <a:ext uri="{FF2B5EF4-FFF2-40B4-BE49-F238E27FC236}">
                <a16:creationId xmlns="" xmlns:a16="http://schemas.microsoft.com/office/drawing/2014/main" id="{5F813701-B59E-41C6-B472-1FE8CD18001B}"/>
              </a:ext>
            </a:extLst>
          </p:cNvPr>
          <p:cNvSpPr/>
          <p:nvPr/>
        </p:nvSpPr>
        <p:spPr>
          <a:xfrm>
            <a:off x="10413507" y="0"/>
            <a:ext cx="1778493" cy="6858000"/>
          </a:xfrm>
          <a:prstGeom prst="rect">
            <a:avLst/>
          </a:prstGeom>
          <a:solidFill>
            <a:srgbClr val="FDD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Gambar 16">
            <a:extLst>
              <a:ext uri="{FF2B5EF4-FFF2-40B4-BE49-F238E27FC236}">
                <a16:creationId xmlns="" xmlns:a16="http://schemas.microsoft.com/office/drawing/2014/main" id="{7BD594FF-7500-4CB2-8741-CC0425AA415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728" y="149860"/>
            <a:ext cx="3420362" cy="781655"/>
          </a:xfrm>
          <a:prstGeom prst="rect">
            <a:avLst/>
          </a:prstGeom>
        </p:spPr>
      </p:pic>
      <p:pic>
        <p:nvPicPr>
          <p:cNvPr id="11" name="Gambar 12" descr="Sebuah gambar berisi dalam ruangan, meja, teratas, duduk&#10;&#10;Deskripsi dihasilkan secara otomatis">
            <a:extLst>
              <a:ext uri="{FF2B5EF4-FFF2-40B4-BE49-F238E27FC236}">
                <a16:creationId xmlns="" xmlns:a16="http://schemas.microsoft.com/office/drawing/2014/main" id="{49821A7D-AA5D-4D93-8434-B1CB1939EB8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4528" y="0"/>
            <a:ext cx="5164871" cy="6858000"/>
          </a:xfrm>
          <a:prstGeom prst="flowChartInputOutput">
            <a:avLst/>
          </a:prstGeom>
        </p:spPr>
      </p:pic>
    </p:spTree>
    <p:extLst>
      <p:ext uri="{BB962C8B-B14F-4D97-AF65-F5344CB8AC3E}">
        <p14:creationId xmlns:p14="http://schemas.microsoft.com/office/powerpoint/2010/main" val="1019438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sz="4400" b="1" dirty="0">
                <a:latin typeface="Arial" panose="020B0604020202020204" pitchFamily="34" charset="0"/>
                <a:cs typeface="Arial" panose="020B0604020202020204" pitchFamily="34" charset="0"/>
              </a:rPr>
              <a:t>RUJUKAN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r>
              <a:rPr lang="id-ID" sz="3600" cap="none" dirty="0" smtClean="0">
                <a:solidFill>
                  <a:schemeClr val="bg1"/>
                </a:solidFill>
              </a:rPr>
              <a:t>Masa berlaku </a:t>
            </a:r>
            <a:r>
              <a:rPr lang="en-US" sz="3600" cap="none" dirty="0" smtClean="0">
                <a:solidFill>
                  <a:schemeClr val="bg1"/>
                </a:solidFill>
                <a:sym typeface="Wingdings" pitchFamily="2" charset="2"/>
              </a:rPr>
              <a:t></a:t>
            </a:r>
            <a:r>
              <a:rPr lang="en-US" sz="3600" cap="none" dirty="0" smtClean="0">
                <a:solidFill>
                  <a:schemeClr val="bg1"/>
                </a:solidFill>
              </a:rPr>
              <a:t>90 </a:t>
            </a:r>
            <a:r>
              <a:rPr lang="en-US" sz="3600" cap="none" dirty="0" err="1" smtClean="0">
                <a:solidFill>
                  <a:schemeClr val="bg1"/>
                </a:solidFill>
              </a:rPr>
              <a:t>hari</a:t>
            </a:r>
            <a:r>
              <a:rPr lang="en-US" sz="3600" cap="none" dirty="0" smtClean="0">
                <a:solidFill>
                  <a:schemeClr val="bg1"/>
                </a:solidFill>
              </a:rPr>
              <a:t> </a:t>
            </a:r>
            <a:r>
              <a:rPr lang="en-US" sz="3600" cap="none" dirty="0" err="1" smtClean="0">
                <a:solidFill>
                  <a:schemeClr val="bg1"/>
                </a:solidFill>
              </a:rPr>
              <a:t>sejak</a:t>
            </a:r>
            <a:r>
              <a:rPr lang="en-US" sz="3600" cap="none" dirty="0" smtClean="0">
                <a:solidFill>
                  <a:schemeClr val="bg1"/>
                </a:solidFill>
              </a:rPr>
              <a:t> </a:t>
            </a:r>
            <a:r>
              <a:rPr lang="en-US" sz="3600" cap="none" dirty="0" err="1" smtClean="0">
                <a:solidFill>
                  <a:schemeClr val="bg1"/>
                </a:solidFill>
              </a:rPr>
              <a:t>tanggal</a:t>
            </a:r>
            <a:r>
              <a:rPr lang="en-US" sz="3600" cap="none" dirty="0" smtClean="0">
                <a:solidFill>
                  <a:schemeClr val="bg1"/>
                </a:solidFill>
              </a:rPr>
              <a:t> </a:t>
            </a:r>
            <a:r>
              <a:rPr lang="en-US" sz="3600" cap="none" dirty="0" err="1" smtClean="0">
                <a:solidFill>
                  <a:schemeClr val="bg1"/>
                </a:solidFill>
              </a:rPr>
              <a:t>terbit</a:t>
            </a:r>
            <a:r>
              <a:rPr lang="en-US" sz="3600" cap="none" dirty="0" smtClean="0">
                <a:solidFill>
                  <a:schemeClr val="bg1"/>
                </a:solidFill>
              </a:rPr>
              <a:t> </a:t>
            </a:r>
            <a:r>
              <a:rPr lang="en-US" sz="3600" cap="none" dirty="0" err="1" smtClean="0">
                <a:solidFill>
                  <a:schemeClr val="bg1"/>
                </a:solidFill>
              </a:rPr>
              <a:t>rujukan</a:t>
            </a:r>
            <a:endParaRPr lang="en-US" sz="3600" cap="none" dirty="0" smtClean="0">
              <a:solidFill>
                <a:schemeClr val="bg1"/>
              </a:solidFill>
            </a:endParaRPr>
          </a:p>
          <a:p>
            <a:r>
              <a:rPr lang="en-US" sz="3600" cap="none" dirty="0" smtClean="0">
                <a:solidFill>
                  <a:schemeClr val="bg1"/>
                </a:solidFill>
                <a:sym typeface="Wingdings" panose="05000000000000000000" pitchFamily="2" charset="2"/>
              </a:rPr>
              <a:t> </a:t>
            </a:r>
            <a:r>
              <a:rPr lang="en-US" sz="3600" cap="none" dirty="0" err="1" smtClean="0">
                <a:solidFill>
                  <a:schemeClr val="bg1"/>
                </a:solidFill>
              </a:rPr>
              <a:t>Wajib</a:t>
            </a:r>
            <a:r>
              <a:rPr lang="en-US" sz="3600" cap="none" dirty="0" smtClean="0">
                <a:solidFill>
                  <a:schemeClr val="bg1"/>
                </a:solidFill>
              </a:rPr>
              <a:t> </a:t>
            </a:r>
            <a:r>
              <a:rPr lang="en-US" sz="3600" cap="none" dirty="0" err="1" smtClean="0">
                <a:solidFill>
                  <a:schemeClr val="bg1"/>
                </a:solidFill>
              </a:rPr>
              <a:t>rujuk</a:t>
            </a:r>
            <a:r>
              <a:rPr lang="en-US" sz="3600" cap="none" dirty="0" smtClean="0">
                <a:solidFill>
                  <a:schemeClr val="bg1"/>
                </a:solidFill>
              </a:rPr>
              <a:t> </a:t>
            </a:r>
            <a:r>
              <a:rPr lang="en-US" sz="3600" cap="none" dirty="0" err="1" smtClean="0">
                <a:solidFill>
                  <a:schemeClr val="bg1"/>
                </a:solidFill>
              </a:rPr>
              <a:t>balik</a:t>
            </a:r>
            <a:r>
              <a:rPr lang="en-US" sz="3600" cap="none" dirty="0" smtClean="0">
                <a:solidFill>
                  <a:schemeClr val="bg1"/>
                </a:solidFill>
              </a:rPr>
              <a:t> </a:t>
            </a:r>
            <a:endParaRPr lang="id-ID" sz="3600" cap="none" dirty="0">
              <a:solidFill>
                <a:schemeClr val="bg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prstGeom prst="rect">
            <a:avLst/>
          </a:prstGeom>
          <a:solidFill>
            <a:srgbClr val="FFC00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pPr lvl="0">
              <a:buNone/>
            </a:pPr>
            <a:r>
              <a:rPr lang="id-ID" sz="3200" cap="none" dirty="0" smtClean="0"/>
              <a:t>RUJUKAN PAR</a:t>
            </a:r>
            <a:r>
              <a:rPr lang="en-US" sz="3200" cap="none" dirty="0" smtClean="0"/>
              <a:t>S</a:t>
            </a:r>
            <a:r>
              <a:rPr lang="id-ID" sz="3200" cap="none" dirty="0" smtClean="0"/>
              <a:t>IAL, </a:t>
            </a:r>
          </a:p>
          <a:p>
            <a:r>
              <a:rPr lang="id-ID" sz="2800" cap="none" dirty="0" smtClean="0"/>
              <a:t>Berupa pemeriksaan penunjang atau tindakan </a:t>
            </a:r>
          </a:p>
          <a:p>
            <a:r>
              <a:rPr lang="id-ID" sz="2800" cap="none" dirty="0" smtClean="0"/>
              <a:t>Diatur dalam perjanjian kerja sama dengan fasilitas kesehatan terkait.</a:t>
            </a:r>
            <a:endParaRPr lang="en-US" sz="3200" cap="none" dirty="0"/>
          </a:p>
        </p:txBody>
      </p:sp>
      <p:pic>
        <p:nvPicPr>
          <p:cNvPr id="6" name="Gambar 20" descr="Sebuah gambar berisi burung&#10;&#10;Deskripsi dihasilkan secara otomatis">
            <a:extLst>
              <a:ext uri="{FF2B5EF4-FFF2-40B4-BE49-F238E27FC236}">
                <a16:creationId xmlns="" xmlns:a16="http://schemas.microsoft.com/office/drawing/2014/main" id="{58A25AD2-11B9-4309-B2B4-B06E7A25F35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08213"/>
            <a:ext cx="12192000" cy="355345"/>
          </a:xfrm>
          <a:prstGeom prst="rect">
            <a:avLst/>
          </a:prstGeom>
        </p:spPr>
      </p:pic>
      <p:pic>
        <p:nvPicPr>
          <p:cNvPr id="7" name="Gambar 22" descr="Sebuah gambar berisi burung&#10;&#10;Deskripsi dihasilkan secara otomatis">
            <a:extLst>
              <a:ext uri="{FF2B5EF4-FFF2-40B4-BE49-F238E27FC236}">
                <a16:creationId xmlns="" xmlns:a16="http://schemas.microsoft.com/office/drawing/2014/main" id="{AA7C6235-3A82-4F8F-93B5-79CE43D554A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558"/>
            <a:ext cx="757668" cy="76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477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Pelayanan </a:t>
            </a:r>
            <a:r>
              <a:rPr lang="en-US" sz="3600" b="1" dirty="0" err="1" smtClean="0"/>
              <a:t>kesehatan</a:t>
            </a:r>
            <a:r>
              <a:rPr lang="en-US" sz="3600" b="1" dirty="0" smtClean="0"/>
              <a:t> yang </a:t>
            </a:r>
            <a:r>
              <a:rPr lang="en-US" sz="3600" b="1" dirty="0" err="1" smtClean="0"/>
              <a:t>tidak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dijamin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meliputi</a:t>
            </a:r>
            <a:r>
              <a:rPr lang="en-US" sz="3600" b="1" dirty="0" smtClean="0"/>
              <a:t>: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prstGeom prst="rect">
            <a:avLst/>
          </a:prstGeom>
          <a:solidFill>
            <a:schemeClr val="bg1">
              <a:lumMod val="95000"/>
            </a:schemeClr>
          </a:solidFill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pPr marL="514350" indent="-514350">
              <a:buFont typeface="+mj-lt"/>
              <a:buAutoNum type="alphaLcPeriod"/>
            </a:pPr>
            <a:r>
              <a:rPr lang="id-ID" sz="2600" cap="none" dirty="0" smtClean="0"/>
              <a:t>Pelayanan kesehatan yang </a:t>
            </a:r>
            <a:r>
              <a:rPr lang="id-ID" sz="2600" b="1" cap="none" dirty="0" smtClean="0">
                <a:solidFill>
                  <a:srgbClr val="FF0000"/>
                </a:solidFill>
              </a:rPr>
              <a:t>tidak sesuai </a:t>
            </a:r>
            <a:r>
              <a:rPr lang="id-ID" sz="2600" cap="none" dirty="0" smtClean="0"/>
              <a:t>dengan ketentuan peraturan perundang-undangan;</a:t>
            </a:r>
          </a:p>
          <a:p>
            <a:pPr marL="514350" indent="-514350">
              <a:buSzPct val="100000"/>
              <a:buFont typeface="+mj-lt"/>
              <a:buAutoNum type="alphaLcPeriod"/>
            </a:pPr>
            <a:r>
              <a:rPr lang="fi-FI" sz="2600" cap="none" dirty="0" smtClean="0"/>
              <a:t>Pelayanan kesehatan yang dilakukan di </a:t>
            </a:r>
            <a:r>
              <a:rPr lang="sv-SE" sz="2600" cap="none" dirty="0" smtClean="0"/>
              <a:t>fasilitas kesehatan yang </a:t>
            </a:r>
            <a:r>
              <a:rPr lang="sv-SE" sz="2600" b="1" cap="none" dirty="0" smtClean="0">
                <a:solidFill>
                  <a:srgbClr val="FF0000"/>
                </a:solidFill>
              </a:rPr>
              <a:t>tidak bekerja sama </a:t>
            </a:r>
            <a:r>
              <a:rPr lang="en-US" sz="2600" b="1" cap="none" dirty="0" err="1" smtClean="0">
                <a:solidFill>
                  <a:srgbClr val="FF0000"/>
                </a:solidFill>
              </a:rPr>
              <a:t>dengan</a:t>
            </a:r>
            <a:r>
              <a:rPr lang="en-US" sz="2600" b="1" cap="none" dirty="0" smtClean="0">
                <a:solidFill>
                  <a:srgbClr val="FF0000"/>
                </a:solidFill>
              </a:rPr>
              <a:t> BPJS </a:t>
            </a:r>
            <a:r>
              <a:rPr lang="en-US" sz="2600" b="1" cap="none" dirty="0" err="1" smtClean="0">
                <a:solidFill>
                  <a:srgbClr val="FF0000"/>
                </a:solidFill>
              </a:rPr>
              <a:t>kesehatan</a:t>
            </a:r>
            <a:r>
              <a:rPr lang="en-US" sz="2600" cap="none" dirty="0" smtClean="0"/>
              <a:t>, </a:t>
            </a:r>
            <a:r>
              <a:rPr lang="en-US" sz="2600" cap="none" dirty="0" err="1" smtClean="0"/>
              <a:t>kecuali</a:t>
            </a:r>
            <a:r>
              <a:rPr lang="en-US" sz="2600" cap="none" dirty="0" smtClean="0"/>
              <a:t> </a:t>
            </a:r>
            <a:r>
              <a:rPr lang="en-US" sz="2600" cap="none" dirty="0" err="1" smtClean="0"/>
              <a:t>dalam</a:t>
            </a:r>
            <a:r>
              <a:rPr lang="en-US" sz="2600" cap="none" dirty="0" smtClean="0"/>
              <a:t> </a:t>
            </a:r>
            <a:r>
              <a:rPr lang="en-US" sz="2600" cap="none" dirty="0" err="1" smtClean="0"/>
              <a:t>keadaan</a:t>
            </a:r>
            <a:r>
              <a:rPr lang="en-US" sz="2600" cap="none" dirty="0" smtClean="0"/>
              <a:t> </a:t>
            </a:r>
            <a:r>
              <a:rPr lang="en-US" sz="2600" cap="none" dirty="0" err="1" smtClean="0"/>
              <a:t>darurat</a:t>
            </a:r>
            <a:r>
              <a:rPr lang="en-US" sz="2600" cap="none" dirty="0" smtClean="0"/>
              <a:t>;</a:t>
            </a:r>
          </a:p>
          <a:p>
            <a:pPr marL="514350" indent="-514350">
              <a:buFont typeface="+mj-lt"/>
              <a:buAutoNum type="alphaLcPeriod"/>
            </a:pPr>
            <a:r>
              <a:rPr lang="id-ID" sz="2600" cap="none" dirty="0" smtClean="0"/>
              <a:t>Pelayanan kesehatan terhadap penyakit atau cedera akibat kecelakaan kerja atau hubungan kerja yang telah dijamin oleh </a:t>
            </a:r>
            <a:r>
              <a:rPr lang="id-ID" sz="2600" b="1" cap="none" dirty="0" smtClean="0">
                <a:solidFill>
                  <a:srgbClr val="FF0000"/>
                </a:solidFill>
              </a:rPr>
              <a:t>program jaminan </a:t>
            </a:r>
            <a:r>
              <a:rPr lang="fi-FI" sz="2600" b="1" cap="none" dirty="0" smtClean="0">
                <a:solidFill>
                  <a:srgbClr val="FF0000"/>
                </a:solidFill>
              </a:rPr>
              <a:t>kecelakaan kerja </a:t>
            </a:r>
            <a:r>
              <a:rPr lang="fi-FI" sz="2600" b="1" cap="none" dirty="0" smtClean="0">
                <a:solidFill>
                  <a:schemeClr val="tx1"/>
                </a:solidFill>
              </a:rPr>
              <a:t>atau</a:t>
            </a:r>
            <a:r>
              <a:rPr lang="fi-FI" sz="2600" b="1" cap="none" dirty="0" smtClean="0">
                <a:solidFill>
                  <a:srgbClr val="FF0000"/>
                </a:solidFill>
              </a:rPr>
              <a:t> menjadi tanggungan</a:t>
            </a:r>
            <a:r>
              <a:rPr lang="id-ID" sz="2600" b="1" cap="none" dirty="0" smtClean="0">
                <a:solidFill>
                  <a:srgbClr val="FF0000"/>
                </a:solidFill>
              </a:rPr>
              <a:t> </a:t>
            </a:r>
            <a:r>
              <a:rPr lang="id-ID" sz="2600" cap="none" dirty="0" smtClean="0"/>
              <a:t>pemberi kerja;</a:t>
            </a:r>
          </a:p>
          <a:p>
            <a:pPr marL="514350" indent="-514350">
              <a:buFont typeface="+mj-lt"/>
              <a:buAutoNum type="alphaLcPeriod"/>
            </a:pPr>
            <a:r>
              <a:rPr lang="fi-FI" sz="2600" cap="none" dirty="0" smtClean="0"/>
              <a:t>Pelayanan yang </a:t>
            </a:r>
            <a:r>
              <a:rPr lang="en-US" sz="2600" cap="none" dirty="0" err="1" smtClean="0"/>
              <a:t>bersifat</a:t>
            </a:r>
            <a:r>
              <a:rPr lang="en-US" sz="2600" cap="none" dirty="0" smtClean="0"/>
              <a:t> </a:t>
            </a:r>
            <a:r>
              <a:rPr lang="en-US" sz="2600" cap="none" dirty="0" err="1" smtClean="0"/>
              <a:t>wajib</a:t>
            </a:r>
            <a:r>
              <a:rPr lang="en-US" sz="2600" cap="none" dirty="0" smtClean="0"/>
              <a:t> </a:t>
            </a:r>
            <a:r>
              <a:rPr lang="en-US" sz="2600" cap="none" dirty="0" err="1" smtClean="0"/>
              <a:t>sampai</a:t>
            </a:r>
            <a:r>
              <a:rPr lang="en-US" sz="2600" cap="none" dirty="0" smtClean="0"/>
              <a:t> </a:t>
            </a:r>
            <a:r>
              <a:rPr lang="en-US" sz="2600" cap="none" dirty="0" err="1" smtClean="0"/>
              <a:t>nilai</a:t>
            </a:r>
            <a:r>
              <a:rPr lang="en-US" sz="2600" cap="none" dirty="0" smtClean="0"/>
              <a:t> yang </a:t>
            </a:r>
            <a:r>
              <a:rPr lang="en-US" sz="2600" cap="none" dirty="0" err="1" smtClean="0"/>
              <a:t>ditanggung</a:t>
            </a:r>
            <a:r>
              <a:rPr lang="en-US" sz="2600" cap="none" dirty="0" smtClean="0"/>
              <a:t> </a:t>
            </a:r>
            <a:r>
              <a:rPr lang="en-US" sz="2600" cap="none" dirty="0" err="1" smtClean="0"/>
              <a:t>oleh</a:t>
            </a:r>
            <a:r>
              <a:rPr lang="en-US" sz="2600" cap="none" dirty="0" smtClean="0"/>
              <a:t> </a:t>
            </a:r>
            <a:r>
              <a:rPr lang="fi-FI" sz="2600" b="1" cap="none" dirty="0" smtClean="0">
                <a:solidFill>
                  <a:srgbClr val="FF0000"/>
                </a:solidFill>
              </a:rPr>
              <a:t>program jaminan kecelakaan lalu lintas</a:t>
            </a:r>
            <a:r>
              <a:rPr lang="fi-FI" sz="2600" cap="none" dirty="0" smtClean="0"/>
              <a:t>;</a:t>
            </a:r>
            <a:endParaRPr lang="fi-FI" sz="2600" cap="none" dirty="0"/>
          </a:p>
        </p:txBody>
      </p:sp>
      <p:pic>
        <p:nvPicPr>
          <p:cNvPr id="4" name="Gambar 22" descr="Sebuah gambar berisi burung&#10;&#10;Deskripsi dihasilkan secara otomatis">
            <a:extLst>
              <a:ext uri="{FF2B5EF4-FFF2-40B4-BE49-F238E27FC236}">
                <a16:creationId xmlns="" xmlns:a16="http://schemas.microsoft.com/office/drawing/2014/main" id="{AA7C6235-3A82-4F8F-93B5-79CE43D554A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889"/>
            <a:ext cx="757668" cy="760160"/>
          </a:xfrm>
          <a:prstGeom prst="rect">
            <a:avLst/>
          </a:prstGeom>
        </p:spPr>
      </p:pic>
      <p:pic>
        <p:nvPicPr>
          <p:cNvPr id="5" name="Gambar 20" descr="Sebuah gambar berisi burung&#10;&#10;Deskripsi dihasilkan secara otomatis">
            <a:extLst>
              <a:ext uri="{FF2B5EF4-FFF2-40B4-BE49-F238E27FC236}">
                <a16:creationId xmlns="" xmlns:a16="http://schemas.microsoft.com/office/drawing/2014/main" id="{58A25AD2-11B9-4309-B2B4-B06E7A25F35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08213"/>
            <a:ext cx="12192000" cy="355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279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Pelayanan </a:t>
            </a:r>
            <a:r>
              <a:rPr lang="en-US" sz="3600" b="1" dirty="0" err="1" smtClean="0"/>
              <a:t>kesehatan</a:t>
            </a:r>
            <a:r>
              <a:rPr lang="en-US" sz="3600" b="1" dirty="0" smtClean="0"/>
              <a:t> yang </a:t>
            </a:r>
            <a:r>
              <a:rPr lang="en-US" sz="3600" b="1" dirty="0" err="1" smtClean="0"/>
              <a:t>tidak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dijamin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meliputi</a:t>
            </a:r>
            <a:r>
              <a:rPr lang="en-US" sz="3600" b="1" dirty="0" smtClean="0"/>
              <a:t>:</a:t>
            </a:r>
            <a:endParaRPr lang="en-US" sz="36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prstGeom prst="rect">
            <a:avLst/>
          </a:prstGeom>
          <a:solidFill>
            <a:schemeClr val="bg1">
              <a:lumMod val="95000"/>
            </a:schemeClr>
          </a:solidFill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534988" indent="-534988">
              <a:buSzPct val="100000"/>
              <a:buFont typeface="+mj-lt"/>
              <a:buAutoNum type="alphaLcPeriod" startAt="5"/>
            </a:pPr>
            <a:r>
              <a:rPr lang="en-US" sz="2600" cap="none" dirty="0" err="1" smtClean="0"/>
              <a:t>Pelayanan</a:t>
            </a:r>
            <a:r>
              <a:rPr lang="en-US" sz="2600" cap="none" dirty="0" smtClean="0"/>
              <a:t> </a:t>
            </a:r>
            <a:r>
              <a:rPr lang="en-US" sz="2600" cap="none" dirty="0" err="1" smtClean="0"/>
              <a:t>kesehatan</a:t>
            </a:r>
            <a:r>
              <a:rPr lang="en-US" sz="2600" cap="none" dirty="0" smtClean="0"/>
              <a:t> yang </a:t>
            </a:r>
            <a:r>
              <a:rPr lang="en-US" sz="2600" cap="none" dirty="0" err="1" smtClean="0"/>
              <a:t>dilakukan</a:t>
            </a:r>
            <a:r>
              <a:rPr lang="en-US" sz="2600" cap="none" dirty="0" smtClean="0"/>
              <a:t> </a:t>
            </a:r>
            <a:r>
              <a:rPr lang="en-US" sz="2600" b="1" cap="none" dirty="0" smtClean="0">
                <a:solidFill>
                  <a:srgbClr val="FF0000"/>
                </a:solidFill>
              </a:rPr>
              <a:t>di </a:t>
            </a:r>
            <a:r>
              <a:rPr lang="en-US" sz="2600" b="1" cap="none" dirty="0" err="1" smtClean="0">
                <a:solidFill>
                  <a:srgbClr val="FF0000"/>
                </a:solidFill>
              </a:rPr>
              <a:t>luar</a:t>
            </a:r>
            <a:r>
              <a:rPr lang="en-US" sz="2600" b="1" cap="none" dirty="0" smtClean="0">
                <a:solidFill>
                  <a:srgbClr val="FF0000"/>
                </a:solidFill>
              </a:rPr>
              <a:t> </a:t>
            </a:r>
            <a:r>
              <a:rPr lang="en-US" sz="2600" b="1" cap="none" dirty="0" err="1" smtClean="0">
                <a:solidFill>
                  <a:srgbClr val="FF0000"/>
                </a:solidFill>
              </a:rPr>
              <a:t>negeri</a:t>
            </a:r>
            <a:r>
              <a:rPr lang="en-US" sz="2600" b="1" cap="none" dirty="0" smtClean="0">
                <a:solidFill>
                  <a:srgbClr val="FF0000"/>
                </a:solidFill>
              </a:rPr>
              <a:t>; </a:t>
            </a:r>
          </a:p>
          <a:p>
            <a:pPr marL="514350" indent="-514350">
              <a:buSzPct val="100000"/>
              <a:buFont typeface="+mj-lt"/>
              <a:buAutoNum type="alphaLcPeriod" startAt="5"/>
            </a:pPr>
            <a:r>
              <a:rPr lang="fi-FI" sz="2600" cap="none" dirty="0" smtClean="0"/>
              <a:t>Pelayanan kesehatan untuk tujuan </a:t>
            </a:r>
            <a:r>
              <a:rPr lang="fi-FI" sz="2600" b="1" cap="none" dirty="0" smtClean="0">
                <a:solidFill>
                  <a:srgbClr val="FF0000"/>
                </a:solidFill>
              </a:rPr>
              <a:t>estetik</a:t>
            </a:r>
            <a:r>
              <a:rPr lang="fi-FI" sz="2600" cap="none" dirty="0" smtClean="0"/>
              <a:t>;</a:t>
            </a:r>
          </a:p>
          <a:p>
            <a:pPr marL="514350" indent="-514350">
              <a:buSzPct val="100000"/>
              <a:buFont typeface="+mj-lt"/>
              <a:buAutoNum type="alphaLcPeriod" startAt="5"/>
            </a:pPr>
            <a:r>
              <a:rPr lang="en-US" sz="2600" cap="none" dirty="0" err="1" smtClean="0"/>
              <a:t>Pelayanan</a:t>
            </a:r>
            <a:r>
              <a:rPr lang="en-US" sz="2600" cap="none" dirty="0" smtClean="0"/>
              <a:t> </a:t>
            </a:r>
            <a:r>
              <a:rPr lang="en-US" sz="2600" cap="none" dirty="0" err="1" smtClean="0"/>
              <a:t>untuk</a:t>
            </a:r>
            <a:r>
              <a:rPr lang="en-US" sz="2600" cap="none" dirty="0" smtClean="0"/>
              <a:t> </a:t>
            </a:r>
            <a:r>
              <a:rPr lang="en-US" sz="2600" cap="none" dirty="0" err="1" smtClean="0"/>
              <a:t>mengatasi</a:t>
            </a:r>
            <a:r>
              <a:rPr lang="en-US" sz="2600" cap="none" dirty="0" smtClean="0"/>
              <a:t> </a:t>
            </a:r>
            <a:r>
              <a:rPr lang="en-US" sz="2600" b="1" cap="none" dirty="0" err="1" smtClean="0">
                <a:solidFill>
                  <a:srgbClr val="FF0000"/>
                </a:solidFill>
              </a:rPr>
              <a:t>infertilitas</a:t>
            </a:r>
            <a:r>
              <a:rPr lang="en-US" sz="2600" cap="none" dirty="0" smtClean="0"/>
              <a:t>;</a:t>
            </a:r>
          </a:p>
          <a:p>
            <a:pPr marL="514350" indent="-514350">
              <a:buSzPct val="100000"/>
              <a:buFont typeface="+mj-lt"/>
              <a:buAutoNum type="alphaLcPeriod" startAt="5"/>
            </a:pPr>
            <a:r>
              <a:rPr lang="sv-SE" sz="2600" cap="none" dirty="0" smtClean="0"/>
              <a:t>Pelayanan </a:t>
            </a:r>
            <a:r>
              <a:rPr lang="sv-SE" sz="2600" b="1" cap="none" dirty="0" smtClean="0">
                <a:solidFill>
                  <a:srgbClr val="FF0000"/>
                </a:solidFill>
              </a:rPr>
              <a:t>meratakan gigi </a:t>
            </a:r>
            <a:r>
              <a:rPr lang="sv-SE" sz="2600" cap="none" dirty="0" smtClean="0"/>
              <a:t>(ortodonsi);</a:t>
            </a:r>
          </a:p>
          <a:p>
            <a:pPr marL="514350" indent="-514350">
              <a:buSzPct val="100000"/>
              <a:buFont typeface="+mj-lt"/>
              <a:buAutoNum type="alphaLcPeriod" startAt="5"/>
            </a:pPr>
            <a:r>
              <a:rPr lang="en-US" sz="2600" cap="none" dirty="0" err="1" smtClean="0"/>
              <a:t>Gangguan</a:t>
            </a:r>
            <a:r>
              <a:rPr lang="en-US" sz="2600" cap="none" dirty="0" smtClean="0"/>
              <a:t> </a:t>
            </a:r>
            <a:r>
              <a:rPr lang="en-US" sz="2600" cap="none" dirty="0" err="1" smtClean="0"/>
              <a:t>kesehatan</a:t>
            </a:r>
            <a:r>
              <a:rPr lang="en-US" sz="2600" cap="none" dirty="0" smtClean="0"/>
              <a:t>/</a:t>
            </a:r>
            <a:r>
              <a:rPr lang="en-US" sz="2600" cap="none" dirty="0" err="1" smtClean="0"/>
              <a:t>penyakit</a:t>
            </a:r>
            <a:r>
              <a:rPr lang="en-US" sz="2600" cap="none" dirty="0" smtClean="0"/>
              <a:t> </a:t>
            </a:r>
            <a:r>
              <a:rPr lang="en-US" sz="2600" cap="none" dirty="0" err="1" smtClean="0"/>
              <a:t>akibat</a:t>
            </a:r>
            <a:r>
              <a:rPr lang="en-US" sz="2600" cap="none" dirty="0" smtClean="0"/>
              <a:t> </a:t>
            </a:r>
            <a:r>
              <a:rPr lang="en-US" sz="2600" b="1" cap="none" dirty="0" err="1" smtClean="0">
                <a:solidFill>
                  <a:srgbClr val="FF0000"/>
                </a:solidFill>
              </a:rPr>
              <a:t>ketergantungan</a:t>
            </a:r>
            <a:r>
              <a:rPr lang="en-US" sz="2600" b="1" cap="none" dirty="0" smtClean="0">
                <a:solidFill>
                  <a:srgbClr val="FF0000"/>
                </a:solidFill>
              </a:rPr>
              <a:t> </a:t>
            </a:r>
            <a:r>
              <a:rPr lang="en-US" sz="2600" b="1" cap="none" dirty="0" err="1" smtClean="0">
                <a:solidFill>
                  <a:srgbClr val="FF0000"/>
                </a:solidFill>
              </a:rPr>
              <a:t>obat</a:t>
            </a:r>
            <a:r>
              <a:rPr lang="en-US" sz="2600" b="1" cap="none" dirty="0" smtClean="0">
                <a:solidFill>
                  <a:srgbClr val="FF0000"/>
                </a:solidFill>
              </a:rPr>
              <a:t> </a:t>
            </a:r>
            <a:r>
              <a:rPr lang="en-US" sz="2600" b="1" cap="none" dirty="0" err="1" smtClean="0">
                <a:solidFill>
                  <a:srgbClr val="FF0000"/>
                </a:solidFill>
              </a:rPr>
              <a:t>dan</a:t>
            </a:r>
            <a:r>
              <a:rPr lang="en-US" sz="2600" b="1" cap="none" dirty="0" smtClean="0">
                <a:solidFill>
                  <a:srgbClr val="FF0000"/>
                </a:solidFill>
              </a:rPr>
              <a:t>/</a:t>
            </a:r>
            <a:r>
              <a:rPr lang="en-US" sz="2600" b="1" cap="none" dirty="0" err="1" smtClean="0">
                <a:solidFill>
                  <a:srgbClr val="FF0000"/>
                </a:solidFill>
              </a:rPr>
              <a:t>atau</a:t>
            </a:r>
            <a:r>
              <a:rPr lang="en-US" sz="2600" b="1" cap="none" dirty="0" smtClean="0">
                <a:solidFill>
                  <a:srgbClr val="FF0000"/>
                </a:solidFill>
              </a:rPr>
              <a:t> </a:t>
            </a:r>
            <a:r>
              <a:rPr lang="en-US" sz="2600" b="1" cap="none" dirty="0" err="1" smtClean="0">
                <a:solidFill>
                  <a:srgbClr val="FF0000"/>
                </a:solidFill>
              </a:rPr>
              <a:t>alkohol</a:t>
            </a:r>
            <a:r>
              <a:rPr lang="en-US" sz="2600" cap="none" dirty="0" smtClean="0"/>
              <a:t>;</a:t>
            </a:r>
          </a:p>
          <a:p>
            <a:pPr marL="514350" indent="-514350">
              <a:buSzPct val="100000"/>
              <a:buFont typeface="+mj-lt"/>
              <a:buAutoNum type="alphaLcPeriod" startAt="10"/>
            </a:pPr>
            <a:r>
              <a:rPr lang="en-US" sz="2400" dirty="0" err="1"/>
              <a:t>Gangguan</a:t>
            </a:r>
            <a:r>
              <a:rPr lang="en-US" sz="2400" dirty="0"/>
              <a:t> </a:t>
            </a:r>
            <a:r>
              <a:rPr lang="en-US" sz="2400" dirty="0" err="1"/>
              <a:t>kesehatan</a:t>
            </a:r>
            <a:r>
              <a:rPr lang="en-US" sz="2400" dirty="0"/>
              <a:t> </a:t>
            </a:r>
            <a:r>
              <a:rPr lang="en-US" sz="2400" dirty="0" err="1"/>
              <a:t>akibat</a:t>
            </a:r>
            <a:r>
              <a:rPr lang="en-US" sz="2400" dirty="0"/>
              <a:t> </a:t>
            </a:r>
            <a:r>
              <a:rPr lang="en-US" sz="2400" dirty="0" err="1"/>
              <a:t>sengaja</a:t>
            </a:r>
            <a:r>
              <a:rPr lang="en-US" sz="2400" dirty="0"/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menyakiti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diri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sendiri</a:t>
            </a:r>
            <a:r>
              <a:rPr lang="en-US" sz="2400" b="1" dirty="0">
                <a:solidFill>
                  <a:srgbClr val="FF0000"/>
                </a:solidFill>
              </a:rPr>
              <a:t>, </a:t>
            </a:r>
            <a:r>
              <a:rPr lang="en-US" sz="2400" dirty="0" err="1"/>
              <a:t>atau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akibat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melakukan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hobi</a:t>
            </a:r>
            <a:r>
              <a:rPr lang="en-US" sz="2400" b="1" dirty="0">
                <a:solidFill>
                  <a:srgbClr val="FF0000"/>
                </a:solidFill>
              </a:rPr>
              <a:t> yang </a:t>
            </a:r>
            <a:r>
              <a:rPr lang="en-US" sz="2400" b="1" dirty="0" err="1">
                <a:solidFill>
                  <a:srgbClr val="FF0000"/>
                </a:solidFill>
              </a:rPr>
              <a:t>membahayakan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diri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sendiri</a:t>
            </a:r>
            <a:r>
              <a:rPr lang="en-US" sz="2400" b="1" dirty="0">
                <a:solidFill>
                  <a:srgbClr val="FF0000"/>
                </a:solidFill>
              </a:rPr>
              <a:t>;</a:t>
            </a:r>
          </a:p>
          <a:p>
            <a:pPr marL="514350" indent="-514350">
              <a:buSzPct val="100000"/>
              <a:buFont typeface="+mj-lt"/>
              <a:buAutoNum type="alphaLcPeriod" startAt="10"/>
            </a:pPr>
            <a:r>
              <a:rPr lang="en-US" sz="2400" dirty="0" err="1"/>
              <a:t>Pengobatan</a:t>
            </a:r>
            <a:r>
              <a:rPr lang="en-US" sz="2400" dirty="0"/>
              <a:t> </a:t>
            </a:r>
            <a:r>
              <a:rPr lang="en-US" sz="2400" dirty="0" err="1"/>
              <a:t>komplementer</a:t>
            </a:r>
            <a:r>
              <a:rPr lang="en-US" sz="2400" dirty="0"/>
              <a:t>, </a:t>
            </a:r>
            <a:r>
              <a:rPr lang="en-US" sz="2400" b="1" dirty="0" err="1">
                <a:solidFill>
                  <a:srgbClr val="FF0000"/>
                </a:solidFill>
              </a:rPr>
              <a:t>alternatif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tradisional</a:t>
            </a:r>
            <a:r>
              <a:rPr lang="en-US" sz="2400" dirty="0"/>
              <a:t>, yang </a:t>
            </a:r>
            <a:r>
              <a:rPr lang="en-US" sz="2400" dirty="0" err="1"/>
              <a:t>belum</a:t>
            </a:r>
            <a:r>
              <a:rPr lang="en-US" sz="2400" dirty="0"/>
              <a:t> </a:t>
            </a:r>
            <a:r>
              <a:rPr lang="en-US" sz="2400" dirty="0" err="1"/>
              <a:t>dinyatakan</a:t>
            </a:r>
            <a:r>
              <a:rPr lang="en-US" sz="2400" dirty="0"/>
              <a:t> </a:t>
            </a:r>
            <a:r>
              <a:rPr lang="en-US" sz="2400" dirty="0" err="1"/>
              <a:t>efektif</a:t>
            </a:r>
            <a:r>
              <a:rPr lang="en-US" sz="2400" dirty="0"/>
              <a:t> </a:t>
            </a:r>
            <a:r>
              <a:rPr lang="en-US" sz="2400" dirty="0" err="1"/>
              <a:t>berdasarkan</a:t>
            </a:r>
            <a:r>
              <a:rPr lang="en-US" sz="2400" dirty="0"/>
              <a:t> </a:t>
            </a:r>
            <a:r>
              <a:rPr lang="en-US" sz="2400" dirty="0" err="1"/>
              <a:t>penilaian</a:t>
            </a:r>
            <a:r>
              <a:rPr lang="en-US" sz="2400" dirty="0"/>
              <a:t> </a:t>
            </a:r>
            <a:r>
              <a:rPr lang="en-US" sz="2400" dirty="0" err="1"/>
              <a:t>teknologi</a:t>
            </a:r>
            <a:r>
              <a:rPr lang="en-US" sz="2400" dirty="0"/>
              <a:t> </a:t>
            </a:r>
            <a:r>
              <a:rPr lang="en-US" sz="2400" dirty="0" err="1"/>
              <a:t>kesehatan</a:t>
            </a:r>
            <a:r>
              <a:rPr lang="en-US" sz="2400" i="1" dirty="0"/>
              <a:t>;</a:t>
            </a:r>
          </a:p>
          <a:p>
            <a:pPr marL="514350" indent="-514350">
              <a:buSzPct val="100000"/>
              <a:buFont typeface="+mj-lt"/>
              <a:buAutoNum type="alphaLcPeriod" startAt="5"/>
            </a:pPr>
            <a:endParaRPr lang="en-US" sz="2600" cap="none" dirty="0"/>
          </a:p>
        </p:txBody>
      </p:sp>
      <p:pic>
        <p:nvPicPr>
          <p:cNvPr id="4" name="Gambar 22" descr="Sebuah gambar berisi burung&#10;&#10;Deskripsi dihasilkan secara otomatis">
            <a:extLst>
              <a:ext uri="{FF2B5EF4-FFF2-40B4-BE49-F238E27FC236}">
                <a16:creationId xmlns="" xmlns:a16="http://schemas.microsoft.com/office/drawing/2014/main" id="{AA7C6235-3A82-4F8F-93B5-79CE43D554A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558"/>
            <a:ext cx="757668" cy="760160"/>
          </a:xfrm>
          <a:prstGeom prst="rect">
            <a:avLst/>
          </a:prstGeom>
        </p:spPr>
      </p:pic>
      <p:pic>
        <p:nvPicPr>
          <p:cNvPr id="7" name="Gambar 20" descr="Sebuah gambar berisi burung&#10;&#10;Deskripsi dihasilkan secara otomatis">
            <a:extLst>
              <a:ext uri="{FF2B5EF4-FFF2-40B4-BE49-F238E27FC236}">
                <a16:creationId xmlns="" xmlns:a16="http://schemas.microsoft.com/office/drawing/2014/main" id="{58A25AD2-11B9-4309-B2B4-B06E7A25F35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08213"/>
            <a:ext cx="12192000" cy="355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777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Pelayanan </a:t>
            </a:r>
            <a:r>
              <a:rPr lang="en-US" sz="3600" b="1" dirty="0" err="1" smtClean="0"/>
              <a:t>kesehatan</a:t>
            </a:r>
            <a:r>
              <a:rPr lang="en-US" sz="3600" b="1" dirty="0" smtClean="0"/>
              <a:t> yang </a:t>
            </a:r>
            <a:r>
              <a:rPr lang="en-US" sz="3600" b="1" dirty="0" err="1" smtClean="0"/>
              <a:t>tidak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dijamin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meliputi</a:t>
            </a:r>
            <a:r>
              <a:rPr lang="en-US" sz="3600" b="1" dirty="0" smtClean="0"/>
              <a:t>: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prstGeom prst="rect">
            <a:avLst/>
          </a:prstGeom>
          <a:solidFill>
            <a:schemeClr val="bg1">
              <a:lumMod val="95000"/>
            </a:schemeClr>
          </a:solidFill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514350" indent="-514350">
              <a:buSzPct val="100000"/>
              <a:buFont typeface="+mj-lt"/>
              <a:buAutoNum type="alphaLcPeriod" startAt="13"/>
            </a:pPr>
            <a:r>
              <a:rPr lang="sv-SE" cap="none" dirty="0" smtClean="0"/>
              <a:t>Pengobatan dan tindakan medis yang </a:t>
            </a:r>
            <a:r>
              <a:rPr lang="en-US" cap="none" dirty="0" err="1" smtClean="0"/>
              <a:t>dikategorikan</a:t>
            </a:r>
            <a:r>
              <a:rPr lang="en-US" cap="none" dirty="0" smtClean="0"/>
              <a:t> </a:t>
            </a:r>
            <a:r>
              <a:rPr lang="en-US" cap="none" dirty="0" err="1" smtClean="0"/>
              <a:t>sebagai</a:t>
            </a:r>
            <a:r>
              <a:rPr lang="en-US" cap="none" dirty="0" smtClean="0"/>
              <a:t> </a:t>
            </a:r>
            <a:r>
              <a:rPr lang="en-US" cap="none" dirty="0" err="1" smtClean="0"/>
              <a:t>percobaan</a:t>
            </a:r>
            <a:r>
              <a:rPr lang="en-US" cap="none" dirty="0" smtClean="0"/>
              <a:t> (</a:t>
            </a:r>
            <a:r>
              <a:rPr lang="en-US" b="1" cap="none" dirty="0" err="1" smtClean="0">
                <a:solidFill>
                  <a:srgbClr val="FF0000"/>
                </a:solidFill>
              </a:rPr>
              <a:t>eksperimen</a:t>
            </a:r>
            <a:r>
              <a:rPr lang="en-US" cap="none" dirty="0" smtClean="0"/>
              <a:t>);</a:t>
            </a:r>
          </a:p>
          <a:p>
            <a:pPr marL="514350" indent="-514350">
              <a:buSzPct val="100000"/>
              <a:buFont typeface="+mj-lt"/>
              <a:buAutoNum type="alphaLcPeriod" startAt="13"/>
            </a:pPr>
            <a:r>
              <a:rPr lang="en-US" cap="none" dirty="0" err="1" smtClean="0"/>
              <a:t>Alat</a:t>
            </a:r>
            <a:r>
              <a:rPr lang="en-US" cap="none" dirty="0" smtClean="0"/>
              <a:t> </a:t>
            </a:r>
            <a:r>
              <a:rPr lang="en-US" cap="none" dirty="0" err="1" smtClean="0"/>
              <a:t>dan</a:t>
            </a:r>
            <a:r>
              <a:rPr lang="en-US" cap="none" dirty="0" smtClean="0"/>
              <a:t> </a:t>
            </a:r>
            <a:r>
              <a:rPr lang="en-US" cap="none" dirty="0" err="1" smtClean="0"/>
              <a:t>obat</a:t>
            </a:r>
            <a:r>
              <a:rPr lang="en-US" cap="none" dirty="0" smtClean="0"/>
              <a:t> </a:t>
            </a:r>
            <a:r>
              <a:rPr lang="en-US" cap="none" dirty="0" err="1" smtClean="0"/>
              <a:t>kontrasepsi</a:t>
            </a:r>
            <a:r>
              <a:rPr lang="en-US" cap="none" dirty="0" smtClean="0"/>
              <a:t>, </a:t>
            </a:r>
            <a:r>
              <a:rPr lang="en-US" cap="none" dirty="0" err="1" smtClean="0"/>
              <a:t>kosmetik</a:t>
            </a:r>
            <a:endParaRPr lang="id-ID" cap="none" dirty="0" smtClean="0"/>
          </a:p>
          <a:p>
            <a:pPr marL="514350" indent="-514350">
              <a:buSzPct val="100000"/>
              <a:buFont typeface="+mj-lt"/>
              <a:buAutoNum type="alphaLcPeriod" startAt="14"/>
            </a:pPr>
            <a:r>
              <a:rPr lang="fi-FI" dirty="0"/>
              <a:t>Perbekalan kesehatan rumah tangga;</a:t>
            </a:r>
          </a:p>
          <a:p>
            <a:pPr marL="514350" indent="-514350">
              <a:buSzPct val="100000"/>
              <a:buFont typeface="+mj-lt"/>
              <a:buAutoNum type="alphaLcPeriod" startAt="14"/>
            </a:pPr>
            <a:r>
              <a:rPr lang="fi-FI" dirty="0"/>
              <a:t>Pelayanan kesehatan akibat bencana pada </a:t>
            </a:r>
            <a:r>
              <a:rPr lang="en-US" b="1" dirty="0">
                <a:solidFill>
                  <a:srgbClr val="FF0000"/>
                </a:solidFill>
              </a:rPr>
              <a:t>masa </a:t>
            </a:r>
            <a:r>
              <a:rPr lang="en-US" b="1" dirty="0" err="1">
                <a:solidFill>
                  <a:srgbClr val="FF0000"/>
                </a:solidFill>
              </a:rPr>
              <a:t>tanggap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darurat</a:t>
            </a:r>
            <a:r>
              <a:rPr lang="en-US" b="1" dirty="0">
                <a:solidFill>
                  <a:srgbClr val="FF0000"/>
                </a:solidFill>
              </a:rPr>
              <a:t>, </a:t>
            </a:r>
            <a:r>
              <a:rPr lang="en-US" b="1" dirty="0" err="1">
                <a:solidFill>
                  <a:srgbClr val="FF0000"/>
                </a:solidFill>
              </a:rPr>
              <a:t>kejadian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luar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biasa</a:t>
            </a:r>
            <a:r>
              <a:rPr lang="en-US" b="1" dirty="0">
                <a:solidFill>
                  <a:srgbClr val="FF0000"/>
                </a:solidFill>
              </a:rPr>
              <a:t>/</a:t>
            </a:r>
            <a:r>
              <a:rPr lang="en-US" b="1" dirty="0" err="1">
                <a:solidFill>
                  <a:srgbClr val="FF0000"/>
                </a:solidFill>
              </a:rPr>
              <a:t>wabah</a:t>
            </a:r>
            <a:r>
              <a:rPr lang="en-US" dirty="0"/>
              <a:t>;</a:t>
            </a:r>
          </a:p>
          <a:p>
            <a:pPr marL="514350" indent="-514350">
              <a:buSzPct val="100000"/>
              <a:buFont typeface="+mj-lt"/>
              <a:buAutoNum type="alphaLcPeriod" startAt="14"/>
            </a:pPr>
            <a:r>
              <a:rPr lang="fi-FI" dirty="0"/>
              <a:t>Pelayanan kesehatan pada kejadian</a:t>
            </a:r>
            <a:r>
              <a:rPr lang="fi-FI" b="1" dirty="0">
                <a:solidFill>
                  <a:srgbClr val="FF0000"/>
                </a:solidFill>
              </a:rPr>
              <a:t> tak </a:t>
            </a:r>
            <a:r>
              <a:rPr lang="en-US" b="1" dirty="0" err="1">
                <a:solidFill>
                  <a:srgbClr val="FF0000"/>
                </a:solidFill>
              </a:rPr>
              <a:t>diharapkan</a:t>
            </a:r>
            <a:r>
              <a:rPr lang="en-US" b="1" dirty="0">
                <a:solidFill>
                  <a:srgbClr val="FF0000"/>
                </a:solidFill>
              </a:rPr>
              <a:t> yang </a:t>
            </a:r>
            <a:r>
              <a:rPr lang="en-US" b="1" dirty="0" err="1">
                <a:solidFill>
                  <a:srgbClr val="FF0000"/>
                </a:solidFill>
              </a:rPr>
              <a:t>dapat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dicegah</a:t>
            </a:r>
            <a:r>
              <a:rPr lang="en-US" dirty="0"/>
              <a:t> </a:t>
            </a:r>
            <a:r>
              <a:rPr lang="en-US" i="1" dirty="0"/>
              <a:t>[preventable </a:t>
            </a:r>
            <a:r>
              <a:rPr lang="en-US" i="1" dirty="0" err="1"/>
              <a:t>aduerse</a:t>
            </a:r>
            <a:r>
              <a:rPr lang="en-US" i="1" dirty="0"/>
              <a:t> events); </a:t>
            </a:r>
          </a:p>
          <a:p>
            <a:pPr marL="514350" indent="-514350">
              <a:buSzPct val="100000"/>
              <a:buFont typeface="+mj-lt"/>
              <a:buAutoNum type="alphaLcPeriod" startAt="14"/>
            </a:pPr>
            <a:r>
              <a:rPr lang="en-US" dirty="0" err="1"/>
              <a:t>Bakti</a:t>
            </a:r>
            <a:r>
              <a:rPr lang="en-US" dirty="0"/>
              <a:t> </a:t>
            </a:r>
            <a:r>
              <a:rPr lang="en-US" dirty="0" err="1"/>
              <a:t>sosial</a:t>
            </a:r>
            <a:endParaRPr lang="en-US" dirty="0"/>
          </a:p>
          <a:p>
            <a:pPr marL="0" indent="0">
              <a:buSzPct val="100000"/>
              <a:buNone/>
            </a:pPr>
            <a:endParaRPr lang="en-US" cap="none" dirty="0"/>
          </a:p>
        </p:txBody>
      </p:sp>
      <p:pic>
        <p:nvPicPr>
          <p:cNvPr id="4" name="Gambar 22" descr="Sebuah gambar berisi burung&#10;&#10;Deskripsi dihasilkan secara otomatis">
            <a:extLst>
              <a:ext uri="{FF2B5EF4-FFF2-40B4-BE49-F238E27FC236}">
                <a16:creationId xmlns="" xmlns:a16="http://schemas.microsoft.com/office/drawing/2014/main" id="{AA7C6235-3A82-4F8F-93B5-79CE43D554A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558"/>
            <a:ext cx="757668" cy="760160"/>
          </a:xfrm>
          <a:prstGeom prst="rect">
            <a:avLst/>
          </a:prstGeom>
        </p:spPr>
      </p:pic>
      <p:pic>
        <p:nvPicPr>
          <p:cNvPr id="5" name="Gambar 20" descr="Sebuah gambar berisi burung&#10;&#10;Deskripsi dihasilkan secara otomatis">
            <a:extLst>
              <a:ext uri="{FF2B5EF4-FFF2-40B4-BE49-F238E27FC236}">
                <a16:creationId xmlns="" xmlns:a16="http://schemas.microsoft.com/office/drawing/2014/main" id="{58A25AD2-11B9-4309-B2B4-B06E7A25F35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08213"/>
            <a:ext cx="12192000" cy="355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670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Pelayanan </a:t>
            </a:r>
            <a:r>
              <a:rPr lang="en-US" sz="3600" b="1" dirty="0" err="1"/>
              <a:t>kesehatan</a:t>
            </a:r>
            <a:r>
              <a:rPr lang="en-US" sz="3600" b="1" dirty="0"/>
              <a:t> yang </a:t>
            </a:r>
            <a:r>
              <a:rPr lang="en-US" sz="3600" b="1" dirty="0" err="1"/>
              <a:t>tidak</a:t>
            </a:r>
            <a:r>
              <a:rPr lang="en-US" sz="3600" b="1" dirty="0"/>
              <a:t> </a:t>
            </a:r>
            <a:r>
              <a:rPr lang="en-US" sz="3600" b="1" dirty="0" err="1"/>
              <a:t>dijamin</a:t>
            </a:r>
            <a:r>
              <a:rPr lang="en-US" sz="3600" b="1" dirty="0"/>
              <a:t> </a:t>
            </a:r>
            <a:r>
              <a:rPr lang="en-US" sz="3600" b="1" dirty="0" err="1"/>
              <a:t>meliputi</a:t>
            </a:r>
            <a:r>
              <a:rPr lang="en-US" sz="3600" b="1" dirty="0"/>
              <a:t>: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Autofit/>
          </a:bodyPr>
          <a:lstStyle/>
          <a:p>
            <a:pPr marL="457200" indent="-457200">
              <a:buFont typeface="+mj-lt"/>
              <a:buAutoNum type="alphaLcPeriod" startAt="18"/>
            </a:pPr>
            <a:r>
              <a:rPr lang="en-US" sz="2800" cap="none" dirty="0" err="1" smtClean="0"/>
              <a:t>Pelayanan</a:t>
            </a:r>
            <a:r>
              <a:rPr lang="en-US" sz="2800" cap="none" dirty="0" smtClean="0"/>
              <a:t> </a:t>
            </a:r>
            <a:r>
              <a:rPr lang="en-US" sz="2800" cap="none" dirty="0" err="1" smtClean="0"/>
              <a:t>kesehatan</a:t>
            </a:r>
            <a:r>
              <a:rPr lang="en-US" sz="2800" cap="none" dirty="0" smtClean="0"/>
              <a:t> </a:t>
            </a:r>
            <a:r>
              <a:rPr lang="en-US" sz="2800" cap="none" dirty="0" err="1" smtClean="0"/>
              <a:t>akibat</a:t>
            </a:r>
            <a:r>
              <a:rPr lang="en-US" sz="2800" cap="none" dirty="0" smtClean="0"/>
              <a:t> </a:t>
            </a:r>
            <a:r>
              <a:rPr lang="en-US" sz="2800" b="1" cap="none" dirty="0" err="1" smtClean="0">
                <a:solidFill>
                  <a:srgbClr val="FF0000"/>
                </a:solidFill>
              </a:rPr>
              <a:t>tindak</a:t>
            </a:r>
            <a:r>
              <a:rPr lang="en-US" sz="2800" b="1" cap="none" dirty="0" smtClean="0">
                <a:solidFill>
                  <a:srgbClr val="FF0000"/>
                </a:solidFill>
              </a:rPr>
              <a:t> </a:t>
            </a:r>
            <a:r>
              <a:rPr lang="en-US" sz="2800" b="1" cap="none" dirty="0" err="1" smtClean="0">
                <a:solidFill>
                  <a:srgbClr val="FF0000"/>
                </a:solidFill>
              </a:rPr>
              <a:t>pidana</a:t>
            </a:r>
            <a:r>
              <a:rPr lang="en-US" sz="2800" b="1" cap="none" dirty="0" smtClean="0">
                <a:solidFill>
                  <a:srgbClr val="FF0000"/>
                </a:solidFill>
              </a:rPr>
              <a:t> </a:t>
            </a:r>
            <a:r>
              <a:rPr lang="en-US" sz="2800" b="1" cap="none" dirty="0" err="1" smtClean="0">
                <a:solidFill>
                  <a:srgbClr val="FF0000"/>
                </a:solidFill>
              </a:rPr>
              <a:t>penganiayaan</a:t>
            </a:r>
            <a:r>
              <a:rPr lang="en-US" sz="2800" b="1" cap="none" dirty="0" smtClean="0">
                <a:solidFill>
                  <a:srgbClr val="FF0000"/>
                </a:solidFill>
              </a:rPr>
              <a:t>, </a:t>
            </a:r>
            <a:r>
              <a:rPr lang="en-US" sz="2800" b="1" cap="none" dirty="0" err="1" smtClean="0">
                <a:solidFill>
                  <a:srgbClr val="FF0000"/>
                </a:solidFill>
              </a:rPr>
              <a:t>kekerasan</a:t>
            </a:r>
            <a:r>
              <a:rPr lang="en-US" sz="2800" b="1" cap="none" dirty="0" smtClean="0">
                <a:solidFill>
                  <a:srgbClr val="FF0000"/>
                </a:solidFill>
              </a:rPr>
              <a:t> </a:t>
            </a:r>
            <a:r>
              <a:rPr lang="en-US" sz="2800" b="1" cap="none" dirty="0" err="1" smtClean="0">
                <a:solidFill>
                  <a:srgbClr val="FF0000"/>
                </a:solidFill>
              </a:rPr>
              <a:t>seksual</a:t>
            </a:r>
            <a:r>
              <a:rPr lang="en-US" sz="2800" b="1" cap="none" dirty="0" smtClean="0">
                <a:solidFill>
                  <a:srgbClr val="FF0000"/>
                </a:solidFill>
              </a:rPr>
              <a:t>, </a:t>
            </a:r>
            <a:r>
              <a:rPr lang="en-US" sz="2800" b="1" cap="none" dirty="0" err="1" smtClean="0">
                <a:solidFill>
                  <a:srgbClr val="FF0000"/>
                </a:solidFill>
              </a:rPr>
              <a:t>korban</a:t>
            </a:r>
            <a:r>
              <a:rPr lang="en-US" sz="2800" b="1" cap="none" dirty="0" smtClean="0">
                <a:solidFill>
                  <a:srgbClr val="FF0000"/>
                </a:solidFill>
              </a:rPr>
              <a:t> </a:t>
            </a:r>
            <a:r>
              <a:rPr lang="en-US" sz="2800" b="1" cap="none" dirty="0" err="1" smtClean="0">
                <a:solidFill>
                  <a:srgbClr val="FF0000"/>
                </a:solidFill>
              </a:rPr>
              <a:t>terorisme</a:t>
            </a:r>
            <a:r>
              <a:rPr lang="en-US" sz="2800" b="1" cap="none" dirty="0" smtClean="0">
                <a:solidFill>
                  <a:srgbClr val="FF0000"/>
                </a:solidFill>
              </a:rPr>
              <a:t>,</a:t>
            </a:r>
            <a:r>
              <a:rPr lang="en-US" sz="2800" cap="none" dirty="0" smtClean="0"/>
              <a:t> </a:t>
            </a:r>
            <a:r>
              <a:rPr lang="en-US" sz="2800" cap="none" dirty="0" err="1" smtClean="0"/>
              <a:t>dan</a:t>
            </a:r>
            <a:r>
              <a:rPr lang="en-US" sz="2800" cap="none" dirty="0" smtClean="0"/>
              <a:t> </a:t>
            </a:r>
            <a:r>
              <a:rPr lang="en-US" sz="2800" cap="none" dirty="0" err="1" smtClean="0"/>
              <a:t>tindak</a:t>
            </a:r>
            <a:r>
              <a:rPr lang="en-US" sz="2800" cap="none" dirty="0" smtClean="0"/>
              <a:t> </a:t>
            </a:r>
            <a:r>
              <a:rPr lang="en-US" sz="2800" cap="none" dirty="0" err="1" smtClean="0"/>
              <a:t>pidana</a:t>
            </a:r>
            <a:r>
              <a:rPr lang="en-US" sz="2800" cap="none" dirty="0" smtClean="0"/>
              <a:t> </a:t>
            </a:r>
            <a:r>
              <a:rPr lang="en-US" sz="2800" b="1" cap="none" dirty="0" err="1" smtClean="0">
                <a:solidFill>
                  <a:srgbClr val="FF0000"/>
                </a:solidFill>
              </a:rPr>
              <a:t>perdagangan</a:t>
            </a:r>
            <a:r>
              <a:rPr lang="en-US" sz="2800" b="1" cap="none" dirty="0" smtClean="0">
                <a:solidFill>
                  <a:srgbClr val="FF0000"/>
                </a:solidFill>
              </a:rPr>
              <a:t> orang</a:t>
            </a:r>
          </a:p>
          <a:p>
            <a:pPr marL="457200" indent="-457200">
              <a:buFont typeface="+mj-lt"/>
              <a:buAutoNum type="alphaLcPeriod" startAt="18"/>
            </a:pPr>
            <a:r>
              <a:rPr lang="en-US" sz="2800" cap="none" dirty="0" err="1" smtClean="0"/>
              <a:t>Pelayanan</a:t>
            </a:r>
            <a:r>
              <a:rPr lang="en-US" sz="2800" cap="none" dirty="0" smtClean="0"/>
              <a:t> </a:t>
            </a:r>
            <a:r>
              <a:rPr lang="en-US" sz="2800" cap="none" dirty="0" err="1" smtClean="0"/>
              <a:t>kesehatan</a:t>
            </a:r>
            <a:r>
              <a:rPr lang="en-US" sz="2800" cap="none" dirty="0" smtClean="0"/>
              <a:t> </a:t>
            </a:r>
            <a:r>
              <a:rPr lang="en-US" sz="2800" cap="none" dirty="0" err="1" smtClean="0"/>
              <a:t>tertentu</a:t>
            </a:r>
            <a:r>
              <a:rPr lang="en-US" sz="2800" cap="none" dirty="0" smtClean="0"/>
              <a:t> </a:t>
            </a:r>
            <a:r>
              <a:rPr lang="en-US" sz="2800" cap="none" dirty="0" err="1" smtClean="0"/>
              <a:t>terkait</a:t>
            </a:r>
            <a:r>
              <a:rPr lang="en-US" sz="2800" cap="none" dirty="0" smtClean="0"/>
              <a:t> </a:t>
            </a:r>
            <a:r>
              <a:rPr lang="en-US" sz="2800" cap="none" dirty="0" err="1" smtClean="0"/>
              <a:t>dengan</a:t>
            </a:r>
            <a:r>
              <a:rPr lang="en-US" sz="2800" cap="none" dirty="0" smtClean="0"/>
              <a:t> </a:t>
            </a:r>
            <a:r>
              <a:rPr lang="en-US" sz="2800" cap="none" dirty="0" err="1" smtClean="0"/>
              <a:t>kementrerian</a:t>
            </a:r>
            <a:r>
              <a:rPr lang="en-US" sz="2800" cap="none" dirty="0" smtClean="0"/>
              <a:t> </a:t>
            </a:r>
            <a:r>
              <a:rPr lang="en-US" sz="2800" cap="none" dirty="0" err="1" smtClean="0"/>
              <a:t>pertahanan</a:t>
            </a:r>
            <a:r>
              <a:rPr lang="en-US" sz="2800" cap="none" dirty="0" smtClean="0"/>
              <a:t>,  TNI </a:t>
            </a:r>
            <a:r>
              <a:rPr lang="en-US" sz="2800" cap="none" dirty="0" err="1" smtClean="0"/>
              <a:t>dan</a:t>
            </a:r>
            <a:r>
              <a:rPr lang="en-US" sz="2800" cap="none" dirty="0" smtClean="0"/>
              <a:t> POLRI</a:t>
            </a:r>
          </a:p>
          <a:p>
            <a:pPr marL="457200" indent="-457200">
              <a:buFont typeface="+mj-lt"/>
              <a:buAutoNum type="alphaLcPeriod" startAt="18"/>
            </a:pPr>
            <a:r>
              <a:rPr lang="en-US" sz="2800" cap="none" dirty="0" err="1" smtClean="0"/>
              <a:t>Pelayanan</a:t>
            </a:r>
            <a:r>
              <a:rPr lang="en-US" sz="2800" cap="none" dirty="0" smtClean="0"/>
              <a:t> </a:t>
            </a:r>
            <a:r>
              <a:rPr lang="en-US" sz="2800" cap="none" dirty="0" err="1" smtClean="0"/>
              <a:t>lainnya</a:t>
            </a:r>
            <a:r>
              <a:rPr lang="en-US" sz="2800" cap="none" dirty="0" smtClean="0"/>
              <a:t> yang </a:t>
            </a:r>
            <a:r>
              <a:rPr lang="en-US" sz="2800" cap="none" dirty="0" err="1" smtClean="0"/>
              <a:t>tidak</a:t>
            </a:r>
            <a:r>
              <a:rPr lang="en-US" sz="2800" cap="none" dirty="0" smtClean="0"/>
              <a:t> </a:t>
            </a:r>
            <a:r>
              <a:rPr lang="en-US" sz="2800" cap="none" dirty="0" err="1" smtClean="0"/>
              <a:t>ada</a:t>
            </a:r>
            <a:r>
              <a:rPr lang="en-US" sz="2800" cap="none" dirty="0" smtClean="0"/>
              <a:t> </a:t>
            </a:r>
            <a:r>
              <a:rPr lang="en-US" sz="2800" cap="none" dirty="0" err="1" smtClean="0"/>
              <a:t>hubungan</a:t>
            </a:r>
            <a:r>
              <a:rPr lang="en-US" sz="2800" cap="none" dirty="0" smtClean="0"/>
              <a:t> </a:t>
            </a:r>
            <a:r>
              <a:rPr lang="en-US" sz="2800" cap="none" dirty="0" err="1" smtClean="0"/>
              <a:t>dengan</a:t>
            </a:r>
            <a:r>
              <a:rPr lang="en-US" sz="2800" cap="none" dirty="0" smtClean="0"/>
              <a:t> </a:t>
            </a:r>
            <a:r>
              <a:rPr lang="en-US" sz="2800" cap="none" dirty="0" err="1" smtClean="0"/>
              <a:t>manfaat</a:t>
            </a:r>
            <a:r>
              <a:rPr lang="en-US" sz="2800" cap="none" dirty="0" smtClean="0"/>
              <a:t> </a:t>
            </a:r>
            <a:r>
              <a:rPr lang="en-US" sz="2800" cap="none" dirty="0" err="1" smtClean="0"/>
              <a:t>jaminan</a:t>
            </a:r>
            <a:r>
              <a:rPr lang="en-US" sz="2800" cap="none" dirty="0" smtClean="0"/>
              <a:t> </a:t>
            </a:r>
            <a:r>
              <a:rPr lang="en-US" sz="2800" cap="none" dirty="0" err="1" smtClean="0"/>
              <a:t>kesehatan</a:t>
            </a:r>
            <a:r>
              <a:rPr lang="en-US" sz="2800" cap="none" dirty="0" smtClean="0"/>
              <a:t> yang </a:t>
            </a:r>
            <a:r>
              <a:rPr lang="en-US" sz="2800" cap="none" dirty="0" err="1" smtClean="0"/>
              <a:t>diberikan</a:t>
            </a:r>
            <a:r>
              <a:rPr lang="en-US" sz="2800" cap="none" dirty="0" smtClean="0"/>
              <a:t>.</a:t>
            </a:r>
          </a:p>
          <a:p>
            <a:pPr marL="457200" indent="-457200">
              <a:buFont typeface="+mj-lt"/>
              <a:buAutoNum type="alphaLcPeriod" startAt="18"/>
            </a:pPr>
            <a:r>
              <a:rPr lang="en-US" sz="2800" cap="none" dirty="0" err="1" smtClean="0"/>
              <a:t>Pelayanan</a:t>
            </a:r>
            <a:r>
              <a:rPr lang="en-US" sz="2800" cap="none" dirty="0" smtClean="0"/>
              <a:t> yang </a:t>
            </a:r>
            <a:r>
              <a:rPr lang="en-US" sz="2800" cap="none" dirty="0" err="1" smtClean="0"/>
              <a:t>sudah</a:t>
            </a:r>
            <a:r>
              <a:rPr lang="en-US" sz="2800" cap="none" dirty="0" smtClean="0"/>
              <a:t> </a:t>
            </a:r>
            <a:r>
              <a:rPr lang="en-US" sz="2800" cap="none" dirty="0" err="1" smtClean="0"/>
              <a:t>ditanggung</a:t>
            </a:r>
            <a:r>
              <a:rPr lang="en-US" sz="2800" cap="none" dirty="0" smtClean="0"/>
              <a:t> </a:t>
            </a:r>
            <a:r>
              <a:rPr lang="en-US" sz="2800" cap="none" dirty="0" err="1" smtClean="0"/>
              <a:t>dalam</a:t>
            </a:r>
            <a:r>
              <a:rPr lang="en-US" sz="2800" cap="none" dirty="0" smtClean="0"/>
              <a:t> program lain</a:t>
            </a:r>
          </a:p>
        </p:txBody>
      </p:sp>
      <p:pic>
        <p:nvPicPr>
          <p:cNvPr id="4" name="Gambar 22" descr="Sebuah gambar berisi burung&#10;&#10;Deskripsi dihasilkan secara otomatis">
            <a:extLst>
              <a:ext uri="{FF2B5EF4-FFF2-40B4-BE49-F238E27FC236}">
                <a16:creationId xmlns="" xmlns:a16="http://schemas.microsoft.com/office/drawing/2014/main" id="{AA7C6235-3A82-4F8F-93B5-79CE43D554A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558"/>
            <a:ext cx="757668" cy="760160"/>
          </a:xfrm>
          <a:prstGeom prst="rect">
            <a:avLst/>
          </a:prstGeom>
        </p:spPr>
      </p:pic>
      <p:pic>
        <p:nvPicPr>
          <p:cNvPr id="5" name="Gambar 20" descr="Sebuah gambar berisi burung&#10;&#10;Deskripsi dihasilkan secara otomatis">
            <a:extLst>
              <a:ext uri="{FF2B5EF4-FFF2-40B4-BE49-F238E27FC236}">
                <a16:creationId xmlns="" xmlns:a16="http://schemas.microsoft.com/office/drawing/2014/main" id="{58A25AD2-11B9-4309-B2B4-B06E7A25F35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08213"/>
            <a:ext cx="12192000" cy="355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096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Penjelasan</a:t>
            </a:r>
            <a:r>
              <a:rPr lang="en-US" b="1" dirty="0" smtClean="0"/>
              <a:t> 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pPr marL="0" indent="0">
              <a:buNone/>
            </a:pPr>
            <a:r>
              <a:rPr lang="en-US" sz="3200" cap="none" dirty="0" smtClean="0"/>
              <a:t> </a:t>
            </a:r>
            <a:r>
              <a:rPr lang="en-US" sz="3200" cap="none" dirty="0" err="1" smtClean="0"/>
              <a:t>Gangguan</a:t>
            </a:r>
            <a:r>
              <a:rPr lang="en-US" sz="3200" cap="none" dirty="0" smtClean="0"/>
              <a:t> </a:t>
            </a:r>
            <a:r>
              <a:rPr lang="en-US" sz="3200" cap="none" dirty="0" err="1" smtClean="0"/>
              <a:t>kesehatan</a:t>
            </a:r>
            <a:r>
              <a:rPr lang="en-US" sz="3200" cap="none" dirty="0" smtClean="0"/>
              <a:t> </a:t>
            </a:r>
            <a:r>
              <a:rPr lang="en-US" sz="3200" cap="none" dirty="0" err="1" smtClean="0"/>
              <a:t>akibat</a:t>
            </a:r>
            <a:r>
              <a:rPr lang="en-US" sz="3200" cap="none" dirty="0" smtClean="0"/>
              <a:t> </a:t>
            </a:r>
            <a:r>
              <a:rPr lang="en-US" sz="3200" cap="none" dirty="0" err="1" smtClean="0"/>
              <a:t>sengaja</a:t>
            </a:r>
            <a:r>
              <a:rPr lang="en-US" sz="3200" cap="none" dirty="0" smtClean="0"/>
              <a:t> </a:t>
            </a:r>
            <a:r>
              <a:rPr lang="en-US" sz="3200" cap="none" dirty="0" err="1" smtClean="0"/>
              <a:t>menyakiti</a:t>
            </a:r>
            <a:r>
              <a:rPr lang="en-US" sz="3200" cap="none" dirty="0" smtClean="0"/>
              <a:t> </a:t>
            </a:r>
            <a:r>
              <a:rPr lang="en-US" sz="3200" cap="none" dirty="0" err="1" smtClean="0"/>
              <a:t>diri</a:t>
            </a:r>
            <a:r>
              <a:rPr lang="en-US" sz="3200" cap="none" dirty="0" smtClean="0"/>
              <a:t> </a:t>
            </a:r>
            <a:r>
              <a:rPr lang="nn-NO" sz="3200" cap="none" dirty="0" smtClean="0"/>
              <a:t>sendiri, atau akibat melakukan hobi yang </a:t>
            </a:r>
            <a:r>
              <a:rPr lang="it-IT" sz="3200" cap="none" dirty="0" smtClean="0"/>
              <a:t>membahayakan diri sendiri sebagaimana dimaksud </a:t>
            </a:r>
            <a:r>
              <a:rPr lang="en-US" sz="3200" cap="none" dirty="0" err="1" smtClean="0"/>
              <a:t>pada</a:t>
            </a:r>
            <a:r>
              <a:rPr lang="en-US" sz="3200" cap="none" dirty="0" smtClean="0"/>
              <a:t> </a:t>
            </a:r>
            <a:r>
              <a:rPr lang="en-US" sz="3200" cap="none" dirty="0" err="1" smtClean="0"/>
              <a:t>ayat</a:t>
            </a:r>
            <a:r>
              <a:rPr lang="en-US" sz="3200" cap="none" dirty="0" smtClean="0"/>
              <a:t> (1) </a:t>
            </a:r>
            <a:r>
              <a:rPr lang="en-US" sz="3200" cap="none" dirty="0" err="1" smtClean="0"/>
              <a:t>huruf</a:t>
            </a:r>
            <a:r>
              <a:rPr lang="en-US" sz="3200" cap="none" dirty="0" smtClean="0"/>
              <a:t> j, </a:t>
            </a:r>
            <a:r>
              <a:rPr lang="en-US" sz="3200" cap="none" dirty="0" err="1" smtClean="0"/>
              <a:t>pengobatan</a:t>
            </a:r>
            <a:r>
              <a:rPr lang="en-US" sz="3200" cap="none" dirty="0" smtClean="0"/>
              <a:t> </a:t>
            </a:r>
            <a:r>
              <a:rPr lang="en-US" sz="3200" cap="none" dirty="0" err="1" smtClean="0"/>
              <a:t>dan</a:t>
            </a:r>
            <a:r>
              <a:rPr lang="en-US" sz="3200" cap="none" dirty="0" smtClean="0"/>
              <a:t> </a:t>
            </a:r>
            <a:r>
              <a:rPr lang="en-US" sz="3200" cap="none" dirty="0" err="1" smtClean="0"/>
              <a:t>tindakan</a:t>
            </a:r>
            <a:r>
              <a:rPr lang="en-US" sz="3200" cap="none" dirty="0" smtClean="0"/>
              <a:t> </a:t>
            </a:r>
            <a:r>
              <a:rPr lang="en-US" sz="3200" cap="none" dirty="0" err="1" smtClean="0"/>
              <a:t>medis</a:t>
            </a:r>
            <a:r>
              <a:rPr lang="en-US" sz="3200" cap="none" dirty="0" smtClean="0"/>
              <a:t> yang </a:t>
            </a:r>
            <a:r>
              <a:rPr lang="en-US" sz="3200" cap="none" dirty="0" err="1" smtClean="0"/>
              <a:t>dikategorikan</a:t>
            </a:r>
            <a:r>
              <a:rPr lang="en-US" sz="3200" cap="none" dirty="0" smtClean="0"/>
              <a:t> </a:t>
            </a:r>
            <a:r>
              <a:rPr lang="en-US" sz="3200" cap="none" dirty="0" err="1" smtClean="0"/>
              <a:t>sebagai</a:t>
            </a:r>
            <a:r>
              <a:rPr lang="en-US" sz="3200" cap="none" dirty="0" smtClean="0"/>
              <a:t> </a:t>
            </a:r>
            <a:r>
              <a:rPr lang="en-US" sz="3200" cap="none" dirty="0" err="1" smtClean="0"/>
              <a:t>percobaan</a:t>
            </a:r>
            <a:r>
              <a:rPr lang="en-US" sz="3200" cap="none" dirty="0" smtClean="0"/>
              <a:t> (</a:t>
            </a:r>
            <a:r>
              <a:rPr lang="en-US" sz="3200" cap="none" dirty="0" err="1" smtClean="0"/>
              <a:t>eksperimen</a:t>
            </a:r>
            <a:r>
              <a:rPr lang="en-US" sz="3200" cap="none" dirty="0" smtClean="0"/>
              <a:t>) </a:t>
            </a:r>
            <a:r>
              <a:rPr lang="en-US" sz="3200" cap="none" dirty="0" err="1" smtClean="0"/>
              <a:t>sebagaimana</a:t>
            </a:r>
            <a:r>
              <a:rPr lang="en-US" sz="3200" cap="none" dirty="0" smtClean="0"/>
              <a:t> </a:t>
            </a:r>
            <a:r>
              <a:rPr lang="en-US" sz="3200" cap="none" dirty="0" err="1" smtClean="0"/>
              <a:t>dimaksud</a:t>
            </a:r>
            <a:r>
              <a:rPr lang="en-US" sz="3200" cap="none" dirty="0" smtClean="0"/>
              <a:t> </a:t>
            </a:r>
            <a:r>
              <a:rPr lang="en-US" sz="3200" cap="none" dirty="0" err="1" smtClean="0"/>
              <a:t>pada</a:t>
            </a:r>
            <a:r>
              <a:rPr lang="en-US" sz="3200" cap="none" dirty="0" smtClean="0"/>
              <a:t> </a:t>
            </a:r>
            <a:r>
              <a:rPr lang="en-US" sz="3200" cap="none" dirty="0" err="1" smtClean="0"/>
              <a:t>ayat</a:t>
            </a:r>
            <a:r>
              <a:rPr lang="en-US" sz="3200" cap="none" dirty="0" smtClean="0"/>
              <a:t> (1) </a:t>
            </a:r>
            <a:r>
              <a:rPr lang="en-US" sz="3200" cap="none" dirty="0" err="1" smtClean="0"/>
              <a:t>huruf</a:t>
            </a:r>
            <a:r>
              <a:rPr lang="en-US" sz="3200" cap="none" dirty="0" smtClean="0"/>
              <a:t> 1, </a:t>
            </a:r>
            <a:r>
              <a:rPr lang="en-US" sz="3200" cap="none" dirty="0" err="1" smtClean="0"/>
              <a:t>dan</a:t>
            </a:r>
            <a:r>
              <a:rPr lang="en-US" sz="3200" cap="none" dirty="0" smtClean="0"/>
              <a:t> </a:t>
            </a:r>
            <a:r>
              <a:rPr lang="en-US" sz="3200" cap="none" dirty="0" err="1" smtClean="0"/>
              <a:t>kejadian</a:t>
            </a:r>
            <a:r>
              <a:rPr lang="en-US" sz="3200" cap="none" dirty="0" smtClean="0"/>
              <a:t> </a:t>
            </a:r>
            <a:r>
              <a:rPr lang="en-US" sz="3200" cap="none" dirty="0" err="1" smtClean="0"/>
              <a:t>tak</a:t>
            </a:r>
            <a:r>
              <a:rPr lang="en-US" sz="3200" cap="none" dirty="0" smtClean="0"/>
              <a:t> </a:t>
            </a:r>
            <a:r>
              <a:rPr lang="en-US" sz="3200" cap="none" dirty="0" err="1" smtClean="0"/>
              <a:t>diharapkan</a:t>
            </a:r>
            <a:r>
              <a:rPr lang="en-US" sz="3200" cap="none" dirty="0" smtClean="0"/>
              <a:t> yang </a:t>
            </a:r>
            <a:r>
              <a:rPr lang="en-US" sz="3200" cap="none" dirty="0" err="1" smtClean="0"/>
              <a:t>dapat</a:t>
            </a:r>
            <a:r>
              <a:rPr lang="en-US" sz="3200" cap="none" dirty="0" smtClean="0"/>
              <a:t> </a:t>
            </a:r>
            <a:r>
              <a:rPr lang="en-US" sz="3200" cap="none" dirty="0" err="1" smtClean="0"/>
              <a:t>dicegah</a:t>
            </a:r>
            <a:r>
              <a:rPr lang="en-US" sz="3200" cap="none" dirty="0" smtClean="0"/>
              <a:t> </a:t>
            </a:r>
            <a:r>
              <a:rPr lang="en-US" sz="3200" i="1" cap="none" dirty="0" smtClean="0"/>
              <a:t>(preventable adverse events) </a:t>
            </a:r>
            <a:r>
              <a:rPr lang="en-US" sz="3200" i="1" cap="none" dirty="0" err="1" smtClean="0"/>
              <a:t>sebagaimana</a:t>
            </a:r>
            <a:r>
              <a:rPr lang="en-US" sz="3200" i="1" cap="none" dirty="0" smtClean="0"/>
              <a:t> </a:t>
            </a:r>
            <a:r>
              <a:rPr lang="en-US" sz="3200" cap="none" dirty="0" err="1" smtClean="0"/>
              <a:t>dimaksud</a:t>
            </a:r>
            <a:r>
              <a:rPr lang="en-US" sz="3200" cap="none" dirty="0" smtClean="0"/>
              <a:t> </a:t>
            </a:r>
            <a:r>
              <a:rPr lang="en-US" sz="3200" cap="none" dirty="0" err="1" smtClean="0"/>
              <a:t>pada</a:t>
            </a:r>
            <a:r>
              <a:rPr lang="en-US" sz="3200" cap="none" dirty="0" smtClean="0"/>
              <a:t> </a:t>
            </a:r>
            <a:r>
              <a:rPr lang="en-US" sz="3200" cap="none" dirty="0" err="1" smtClean="0"/>
              <a:t>ayat</a:t>
            </a:r>
            <a:r>
              <a:rPr lang="en-US" sz="3200" cap="none" dirty="0" smtClean="0"/>
              <a:t> (1) </a:t>
            </a:r>
            <a:r>
              <a:rPr lang="en-US" sz="3200" cap="none" dirty="0" err="1" smtClean="0"/>
              <a:t>huruf</a:t>
            </a:r>
            <a:r>
              <a:rPr lang="en-US" sz="3200" cap="none" dirty="0" smtClean="0"/>
              <a:t> p </a:t>
            </a:r>
            <a:r>
              <a:rPr lang="en-US" sz="3200" b="1" cap="none" dirty="0" err="1" smtClean="0">
                <a:solidFill>
                  <a:srgbClr val="FF0000"/>
                </a:solidFill>
              </a:rPr>
              <a:t>ditetapkan</a:t>
            </a:r>
            <a:r>
              <a:rPr lang="en-US" sz="3200" b="1" cap="none" dirty="0" smtClean="0">
                <a:solidFill>
                  <a:srgbClr val="FF0000"/>
                </a:solidFill>
              </a:rPr>
              <a:t> </a:t>
            </a:r>
            <a:r>
              <a:rPr lang="en-US" sz="3200" b="1" cap="none" dirty="0" err="1" smtClean="0">
                <a:solidFill>
                  <a:srgbClr val="FF0000"/>
                </a:solidFill>
              </a:rPr>
              <a:t>oleh</a:t>
            </a:r>
            <a:r>
              <a:rPr lang="en-US" sz="3200" b="1" cap="none" dirty="0" smtClean="0">
                <a:solidFill>
                  <a:srgbClr val="FF0000"/>
                </a:solidFill>
              </a:rPr>
              <a:t> </a:t>
            </a:r>
            <a:r>
              <a:rPr lang="en-US" sz="3200" b="1" cap="none" dirty="0" err="1" smtClean="0">
                <a:solidFill>
                  <a:srgbClr val="FF0000"/>
                </a:solidFill>
              </a:rPr>
              <a:t>menteri</a:t>
            </a:r>
            <a:r>
              <a:rPr lang="en-US" sz="3200" b="1" cap="none" dirty="0" smtClean="0">
                <a:solidFill>
                  <a:srgbClr val="FF0000"/>
                </a:solidFill>
              </a:rPr>
              <a:t>.</a:t>
            </a:r>
            <a:endParaRPr lang="en-US" sz="3200" b="1" cap="none" dirty="0">
              <a:solidFill>
                <a:srgbClr val="FF0000"/>
              </a:solidFill>
            </a:endParaRPr>
          </a:p>
        </p:txBody>
      </p:sp>
      <p:pic>
        <p:nvPicPr>
          <p:cNvPr id="5" name="Gambar 22" descr="Sebuah gambar berisi burung&#10;&#10;Deskripsi dihasilkan secara otomatis">
            <a:extLst>
              <a:ext uri="{FF2B5EF4-FFF2-40B4-BE49-F238E27FC236}">
                <a16:creationId xmlns="" xmlns:a16="http://schemas.microsoft.com/office/drawing/2014/main" id="{AA7C6235-3A82-4F8F-93B5-79CE43D554A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558"/>
            <a:ext cx="757668" cy="760160"/>
          </a:xfrm>
          <a:prstGeom prst="rect">
            <a:avLst/>
          </a:prstGeom>
        </p:spPr>
      </p:pic>
      <p:pic>
        <p:nvPicPr>
          <p:cNvPr id="7" name="Gambar 20" descr="Sebuah gambar berisi burung&#10;&#10;Deskripsi dihasilkan secara otomatis">
            <a:extLst>
              <a:ext uri="{FF2B5EF4-FFF2-40B4-BE49-F238E27FC236}">
                <a16:creationId xmlns="" xmlns:a16="http://schemas.microsoft.com/office/drawing/2014/main" id="{58A25AD2-11B9-4309-B2B4-B06E7A25F35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08213"/>
            <a:ext cx="12192000" cy="355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264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1792" y="712694"/>
            <a:ext cx="8159478" cy="1447310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9743" y="2326412"/>
            <a:ext cx="4988097" cy="105304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9743" y="3717032"/>
            <a:ext cx="4988097" cy="2482062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2747" y="2358950"/>
            <a:ext cx="3384376" cy="115212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42748" y="4068398"/>
            <a:ext cx="3988584" cy="1579572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8" name="Gambar 22" descr="Sebuah gambar berisi burung&#10;&#10;Deskripsi dihasilkan secara otomatis">
            <a:extLst>
              <a:ext uri="{FF2B5EF4-FFF2-40B4-BE49-F238E27FC236}">
                <a16:creationId xmlns="" xmlns:a16="http://schemas.microsoft.com/office/drawing/2014/main" id="{AA7C6235-3A82-4F8F-93B5-79CE43D554A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558"/>
            <a:ext cx="757668" cy="760160"/>
          </a:xfrm>
          <a:prstGeom prst="rect">
            <a:avLst/>
          </a:prstGeom>
        </p:spPr>
      </p:pic>
      <p:pic>
        <p:nvPicPr>
          <p:cNvPr id="9" name="Gambar 20" descr="Sebuah gambar berisi burung&#10;&#10;Deskripsi dihasilkan secara otomatis">
            <a:extLst>
              <a:ext uri="{FF2B5EF4-FFF2-40B4-BE49-F238E27FC236}">
                <a16:creationId xmlns="" xmlns:a16="http://schemas.microsoft.com/office/drawing/2014/main" id="{58A25AD2-11B9-4309-B2B4-B06E7A25F35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08213"/>
            <a:ext cx="12192000" cy="355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530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Judul 1">
            <a:extLst>
              <a:ext uri="{FF2B5EF4-FFF2-40B4-BE49-F238E27FC236}">
                <a16:creationId xmlns="" xmlns:a16="http://schemas.microsoft.com/office/drawing/2014/main" id="{F998A77E-E804-4602-A324-D226F2CD97BA}"/>
              </a:ext>
            </a:extLst>
          </p:cNvPr>
          <p:cNvSpPr txBox="1">
            <a:spLocks/>
          </p:cNvSpPr>
          <p:nvPr/>
        </p:nvSpPr>
        <p:spPr>
          <a:xfrm>
            <a:off x="2589319" y="182615"/>
            <a:ext cx="7013360" cy="1274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rgbClr val="004A74"/>
                </a:solidFill>
                <a:latin typeface="+mn-lt"/>
              </a:rPr>
              <a:t>KASUS TRAUMA /CIDERA</a:t>
            </a:r>
            <a:endParaRPr lang="en-US" dirty="0">
              <a:latin typeface="+mn-lt"/>
            </a:endParaRPr>
          </a:p>
        </p:txBody>
      </p:sp>
      <p:pic>
        <p:nvPicPr>
          <p:cNvPr id="21" name="Gambar 20" descr="Sebuah gambar berisi burung&#10;&#10;Deskripsi dihasilkan secara otomatis">
            <a:extLst>
              <a:ext uri="{FF2B5EF4-FFF2-40B4-BE49-F238E27FC236}">
                <a16:creationId xmlns="" xmlns:a16="http://schemas.microsoft.com/office/drawing/2014/main" id="{58A25AD2-11B9-4309-B2B4-B06E7A25F35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08213"/>
            <a:ext cx="12192000" cy="355345"/>
          </a:xfrm>
          <a:prstGeom prst="rect">
            <a:avLst/>
          </a:prstGeom>
        </p:spPr>
      </p:pic>
      <p:pic>
        <p:nvPicPr>
          <p:cNvPr id="23" name="Gambar 22" descr="Sebuah gambar berisi burung&#10;&#10;Deskripsi dihasilkan secara otomatis">
            <a:extLst>
              <a:ext uri="{FF2B5EF4-FFF2-40B4-BE49-F238E27FC236}">
                <a16:creationId xmlns="" xmlns:a16="http://schemas.microsoft.com/office/drawing/2014/main" id="{AA7C6235-3A82-4F8F-93B5-79CE43D554A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8129"/>
            <a:ext cx="757668" cy="76016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1667" t="3130" r="1423" b="1483"/>
          <a:stretch/>
        </p:blipFill>
        <p:spPr>
          <a:xfrm>
            <a:off x="2131593" y="1456679"/>
            <a:ext cx="7928812" cy="41869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01358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ambar 22" descr="Sebuah gambar berisi burung&#10;&#10;Deskripsi dihasilkan secara otomatis">
            <a:extLst>
              <a:ext uri="{FF2B5EF4-FFF2-40B4-BE49-F238E27FC236}">
                <a16:creationId xmlns="" xmlns:a16="http://schemas.microsoft.com/office/drawing/2014/main" id="{AA7C6235-3A82-4F8F-93B5-79CE43D554A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558"/>
            <a:ext cx="757668" cy="760160"/>
          </a:xfrm>
          <a:prstGeom prst="rect">
            <a:avLst/>
          </a:prstGeom>
        </p:spPr>
      </p:pic>
      <p:pic>
        <p:nvPicPr>
          <p:cNvPr id="4" name="Gambar 20" descr="Sebuah gambar berisi burung&#10;&#10;Deskripsi dihasilkan secara otomatis">
            <a:extLst>
              <a:ext uri="{FF2B5EF4-FFF2-40B4-BE49-F238E27FC236}">
                <a16:creationId xmlns="" xmlns:a16="http://schemas.microsoft.com/office/drawing/2014/main" id="{58A25AD2-11B9-4309-B2B4-B06E7A25F35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08213"/>
            <a:ext cx="12192000" cy="35534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8672" y="204716"/>
            <a:ext cx="11484476" cy="6332561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793794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ambar 22" descr="Sebuah gambar berisi burung&#10;&#10;Deskripsi dihasilkan secara otomatis">
            <a:extLst>
              <a:ext uri="{FF2B5EF4-FFF2-40B4-BE49-F238E27FC236}">
                <a16:creationId xmlns="" xmlns:a16="http://schemas.microsoft.com/office/drawing/2014/main" id="{AA7C6235-3A82-4F8F-93B5-79CE43D554A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558"/>
            <a:ext cx="757668" cy="76016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072" y="286604"/>
            <a:ext cx="11534762" cy="6127844"/>
          </a:xfrm>
          <a:prstGeom prst="rect">
            <a:avLst/>
          </a:prstGeom>
        </p:spPr>
      </p:pic>
      <p:pic>
        <p:nvPicPr>
          <p:cNvPr id="4" name="Gambar 20" descr="Sebuah gambar berisi burung&#10;&#10;Deskripsi dihasilkan secara otomatis">
            <a:extLst>
              <a:ext uri="{FF2B5EF4-FFF2-40B4-BE49-F238E27FC236}">
                <a16:creationId xmlns="" xmlns:a16="http://schemas.microsoft.com/office/drawing/2014/main" id="{58A25AD2-11B9-4309-B2B4-B06E7A25F35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08213"/>
            <a:ext cx="12192000" cy="355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079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ambar 20" descr="Sebuah gambar berisi burung&#10;&#10;Deskripsi dihasilkan secara otomatis">
            <a:extLst>
              <a:ext uri="{FF2B5EF4-FFF2-40B4-BE49-F238E27FC236}">
                <a16:creationId xmlns="" xmlns:a16="http://schemas.microsoft.com/office/drawing/2014/main" id="{58A25AD2-11B9-4309-B2B4-B06E7A25F35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08213"/>
            <a:ext cx="12192000" cy="355345"/>
          </a:xfrm>
          <a:prstGeom prst="rect">
            <a:avLst/>
          </a:prstGeom>
        </p:spPr>
      </p:pic>
      <p:pic>
        <p:nvPicPr>
          <p:cNvPr id="9" name="Content Placeholder 8"/>
          <p:cNvPicPr>
            <a:picLocks noGrp="1" noChangeAspect="1"/>
          </p:cNvPicPr>
          <p:nvPr>
            <p:ph idx="4294967295"/>
          </p:nvPr>
        </p:nvPicPr>
        <p:blipFill>
          <a:blip r:embed="rId3"/>
          <a:stretch>
            <a:fillRect/>
          </a:stretch>
        </p:blipFill>
        <p:spPr>
          <a:xfrm>
            <a:off x="314444" y="718514"/>
            <a:ext cx="11436278" cy="578969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8341" y="136480"/>
            <a:ext cx="5896541" cy="528722"/>
          </a:xfrm>
          <a:prstGeom prst="rect">
            <a:avLst/>
          </a:prstGeom>
        </p:spPr>
      </p:pic>
      <p:pic>
        <p:nvPicPr>
          <p:cNvPr id="4" name="Gambar 22" descr="Sebuah gambar berisi burung&#10;&#10;Deskripsi dihasilkan secara otomatis">
            <a:extLst>
              <a:ext uri="{FF2B5EF4-FFF2-40B4-BE49-F238E27FC236}">
                <a16:creationId xmlns="" xmlns:a16="http://schemas.microsoft.com/office/drawing/2014/main" id="{AA7C6235-3A82-4F8F-93B5-79CE43D554A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005"/>
            <a:ext cx="757668" cy="76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04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object 64"/>
          <p:cNvSpPr/>
          <p:nvPr/>
        </p:nvSpPr>
        <p:spPr>
          <a:xfrm>
            <a:off x="1949195" y="2109977"/>
            <a:ext cx="4099560" cy="1281684"/>
          </a:xfrm>
          <a:custGeom>
            <a:avLst/>
            <a:gdLst/>
            <a:ahLst/>
            <a:cxnLst/>
            <a:rect l="l" t="t" r="r" b="b"/>
            <a:pathLst>
              <a:path w="4099560" h="1281684">
                <a:moveTo>
                  <a:pt x="0" y="1281684"/>
                </a:moveTo>
                <a:lnTo>
                  <a:pt x="4099560" y="1281684"/>
                </a:lnTo>
                <a:lnTo>
                  <a:pt x="4099560" y="0"/>
                </a:lnTo>
                <a:lnTo>
                  <a:pt x="0" y="0"/>
                </a:lnTo>
                <a:lnTo>
                  <a:pt x="0" y="1281684"/>
                </a:lnTo>
                <a:close/>
              </a:path>
            </a:pathLst>
          </a:custGeom>
          <a:ln w="6095">
            <a:solidFill>
              <a:srgbClr val="5B9BD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1776984" y="1925574"/>
            <a:ext cx="897636" cy="13456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1776984" y="1925574"/>
            <a:ext cx="897636" cy="1345692"/>
          </a:xfrm>
          <a:custGeom>
            <a:avLst/>
            <a:gdLst/>
            <a:ahLst/>
            <a:cxnLst/>
            <a:rect l="l" t="t" r="r" b="b"/>
            <a:pathLst>
              <a:path w="897636" h="1345692">
                <a:moveTo>
                  <a:pt x="0" y="1345692"/>
                </a:moveTo>
                <a:lnTo>
                  <a:pt x="897636" y="1345692"/>
                </a:lnTo>
                <a:lnTo>
                  <a:pt x="897636" y="0"/>
                </a:lnTo>
                <a:lnTo>
                  <a:pt x="0" y="0"/>
                </a:lnTo>
                <a:lnTo>
                  <a:pt x="0" y="1345692"/>
                </a:lnTo>
                <a:close/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6324602" y="1992629"/>
            <a:ext cx="4341113" cy="187985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6214872" y="1939289"/>
            <a:ext cx="897636" cy="134569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6214872" y="1939289"/>
            <a:ext cx="897636" cy="1345692"/>
          </a:xfrm>
          <a:custGeom>
            <a:avLst/>
            <a:gdLst/>
            <a:ahLst/>
            <a:cxnLst/>
            <a:rect l="l" t="t" r="r" b="b"/>
            <a:pathLst>
              <a:path w="897636" h="1345692">
                <a:moveTo>
                  <a:pt x="0" y="1345692"/>
                </a:moveTo>
                <a:lnTo>
                  <a:pt x="897636" y="1345692"/>
                </a:lnTo>
                <a:lnTo>
                  <a:pt x="897636" y="0"/>
                </a:lnTo>
                <a:lnTo>
                  <a:pt x="0" y="0"/>
                </a:lnTo>
                <a:lnTo>
                  <a:pt x="0" y="1345692"/>
                </a:lnTo>
                <a:close/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6385560" y="3644648"/>
            <a:ext cx="4101084" cy="1281683"/>
          </a:xfrm>
          <a:custGeom>
            <a:avLst/>
            <a:gdLst/>
            <a:ahLst/>
            <a:cxnLst/>
            <a:rect l="l" t="t" r="r" b="b"/>
            <a:pathLst>
              <a:path w="4101084" h="1281683">
                <a:moveTo>
                  <a:pt x="0" y="1281683"/>
                </a:moveTo>
                <a:lnTo>
                  <a:pt x="4101084" y="1281683"/>
                </a:lnTo>
                <a:lnTo>
                  <a:pt x="4101084" y="0"/>
                </a:lnTo>
                <a:lnTo>
                  <a:pt x="0" y="0"/>
                </a:lnTo>
                <a:lnTo>
                  <a:pt x="0" y="1281683"/>
                </a:lnTo>
                <a:close/>
              </a:path>
            </a:pathLst>
          </a:custGeom>
          <a:solidFill>
            <a:srgbClr val="FFFFFF">
              <a:alpha val="40000"/>
            </a:srgbClr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6385560" y="3644648"/>
            <a:ext cx="4101084" cy="1281683"/>
          </a:xfrm>
          <a:custGeom>
            <a:avLst/>
            <a:gdLst/>
            <a:ahLst/>
            <a:cxnLst/>
            <a:rect l="l" t="t" r="r" b="b"/>
            <a:pathLst>
              <a:path w="4101084" h="1281683">
                <a:moveTo>
                  <a:pt x="0" y="1281683"/>
                </a:moveTo>
                <a:lnTo>
                  <a:pt x="4101084" y="1281683"/>
                </a:lnTo>
                <a:lnTo>
                  <a:pt x="4101084" y="0"/>
                </a:lnTo>
                <a:lnTo>
                  <a:pt x="0" y="0"/>
                </a:lnTo>
                <a:lnTo>
                  <a:pt x="0" y="1281683"/>
                </a:lnTo>
                <a:close/>
              </a:path>
            </a:pathLst>
          </a:custGeom>
          <a:ln w="6096">
            <a:solidFill>
              <a:srgbClr val="5B9BD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6214872" y="3537966"/>
            <a:ext cx="897636" cy="13456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6214872" y="3537966"/>
            <a:ext cx="897636" cy="1345692"/>
          </a:xfrm>
          <a:custGeom>
            <a:avLst/>
            <a:gdLst/>
            <a:ahLst/>
            <a:cxnLst/>
            <a:rect l="l" t="t" r="r" b="b"/>
            <a:pathLst>
              <a:path w="897636" h="1345692">
                <a:moveTo>
                  <a:pt x="0" y="1345692"/>
                </a:moveTo>
                <a:lnTo>
                  <a:pt x="897636" y="1345692"/>
                </a:lnTo>
                <a:lnTo>
                  <a:pt x="897636" y="0"/>
                </a:lnTo>
                <a:lnTo>
                  <a:pt x="0" y="0"/>
                </a:lnTo>
                <a:lnTo>
                  <a:pt x="0" y="1345692"/>
                </a:lnTo>
                <a:close/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949195" y="3723894"/>
            <a:ext cx="4099560" cy="1281684"/>
          </a:xfrm>
          <a:custGeom>
            <a:avLst/>
            <a:gdLst/>
            <a:ahLst/>
            <a:cxnLst/>
            <a:rect l="l" t="t" r="r" b="b"/>
            <a:pathLst>
              <a:path w="4099560" h="1281683">
                <a:moveTo>
                  <a:pt x="0" y="1281684"/>
                </a:moveTo>
                <a:lnTo>
                  <a:pt x="4099560" y="1281684"/>
                </a:lnTo>
                <a:lnTo>
                  <a:pt x="4099560" y="0"/>
                </a:lnTo>
                <a:lnTo>
                  <a:pt x="0" y="0"/>
                </a:lnTo>
                <a:lnTo>
                  <a:pt x="0" y="1281684"/>
                </a:lnTo>
                <a:close/>
              </a:path>
            </a:pathLst>
          </a:custGeom>
          <a:ln w="6096">
            <a:solidFill>
              <a:srgbClr val="5B9BD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776984" y="3537966"/>
            <a:ext cx="897636" cy="134569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776984" y="3537966"/>
            <a:ext cx="897636" cy="1345692"/>
          </a:xfrm>
          <a:custGeom>
            <a:avLst/>
            <a:gdLst/>
            <a:ahLst/>
            <a:cxnLst/>
            <a:rect l="l" t="t" r="r" b="b"/>
            <a:pathLst>
              <a:path w="897636" h="1345692">
                <a:moveTo>
                  <a:pt x="0" y="1345692"/>
                </a:moveTo>
                <a:lnTo>
                  <a:pt x="897636" y="1345692"/>
                </a:lnTo>
                <a:lnTo>
                  <a:pt x="897636" y="0"/>
                </a:lnTo>
                <a:lnTo>
                  <a:pt x="0" y="0"/>
                </a:lnTo>
                <a:lnTo>
                  <a:pt x="0" y="1345692"/>
                </a:lnTo>
                <a:close/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775460" y="5084826"/>
            <a:ext cx="8712708" cy="79248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775460" y="5084826"/>
            <a:ext cx="8712708" cy="792480"/>
          </a:xfrm>
          <a:custGeom>
            <a:avLst/>
            <a:gdLst/>
            <a:ahLst/>
            <a:cxnLst/>
            <a:rect l="l" t="t" r="r" b="b"/>
            <a:pathLst>
              <a:path w="8712708" h="792479">
                <a:moveTo>
                  <a:pt x="0" y="277558"/>
                </a:moveTo>
                <a:lnTo>
                  <a:pt x="4257294" y="277558"/>
                </a:lnTo>
                <a:lnTo>
                  <a:pt x="4257294" y="198120"/>
                </a:lnTo>
                <a:lnTo>
                  <a:pt x="4158234" y="198120"/>
                </a:lnTo>
                <a:lnTo>
                  <a:pt x="4356354" y="0"/>
                </a:lnTo>
                <a:lnTo>
                  <a:pt x="4554474" y="198120"/>
                </a:lnTo>
                <a:lnTo>
                  <a:pt x="4455414" y="198120"/>
                </a:lnTo>
                <a:lnTo>
                  <a:pt x="4455414" y="277558"/>
                </a:lnTo>
                <a:lnTo>
                  <a:pt x="8712708" y="277558"/>
                </a:lnTo>
                <a:lnTo>
                  <a:pt x="8712708" y="792480"/>
                </a:lnTo>
                <a:lnTo>
                  <a:pt x="0" y="792480"/>
                </a:lnTo>
                <a:lnTo>
                  <a:pt x="0" y="277558"/>
                </a:lnTo>
                <a:close/>
              </a:path>
            </a:pathLst>
          </a:custGeom>
          <a:ln w="6095">
            <a:solidFill>
              <a:srgbClr val="EC7C3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775460" y="928877"/>
            <a:ext cx="8712708" cy="91592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775460" y="928877"/>
            <a:ext cx="8712708" cy="915924"/>
          </a:xfrm>
          <a:custGeom>
            <a:avLst/>
            <a:gdLst/>
            <a:ahLst/>
            <a:cxnLst/>
            <a:rect l="l" t="t" r="r" b="b"/>
            <a:pathLst>
              <a:path w="8712708" h="915924">
                <a:moveTo>
                  <a:pt x="0" y="0"/>
                </a:moveTo>
                <a:lnTo>
                  <a:pt x="8712708" y="0"/>
                </a:lnTo>
                <a:lnTo>
                  <a:pt x="8712708" y="595122"/>
                </a:lnTo>
                <a:lnTo>
                  <a:pt x="4470908" y="595122"/>
                </a:lnTo>
                <a:lnTo>
                  <a:pt x="4470908" y="686943"/>
                </a:lnTo>
                <a:lnTo>
                  <a:pt x="4585335" y="686943"/>
                </a:lnTo>
                <a:lnTo>
                  <a:pt x="4356354" y="915924"/>
                </a:lnTo>
                <a:lnTo>
                  <a:pt x="4127373" y="686943"/>
                </a:lnTo>
                <a:lnTo>
                  <a:pt x="4241800" y="686943"/>
                </a:lnTo>
                <a:lnTo>
                  <a:pt x="4241800" y="595122"/>
                </a:lnTo>
                <a:lnTo>
                  <a:pt x="0" y="595122"/>
                </a:lnTo>
                <a:lnTo>
                  <a:pt x="0" y="0"/>
                </a:lnTo>
                <a:close/>
              </a:path>
            </a:pathLst>
          </a:custGeom>
          <a:ln w="6095">
            <a:solidFill>
              <a:srgbClr val="5B9BD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 txBox="1"/>
          <p:nvPr/>
        </p:nvSpPr>
        <p:spPr>
          <a:xfrm>
            <a:off x="4497705" y="1014459"/>
            <a:ext cx="1871116" cy="482600"/>
          </a:xfrm>
          <a:prstGeom prst="rect">
            <a:avLst/>
          </a:prstGeom>
        </p:spPr>
        <p:txBody>
          <a:bodyPr wrap="square" lIns="0" tIns="24003" rIns="0" bIns="0" rtlCol="0">
            <a:noAutofit/>
          </a:bodyPr>
          <a:lstStyle/>
          <a:p>
            <a:pPr marL="12700">
              <a:lnSpc>
                <a:spcPts val="3779"/>
              </a:lnSpc>
            </a:pPr>
            <a:r>
              <a:rPr sz="3600" b="1" spc="-1" dirty="0">
                <a:latin typeface="Arial"/>
                <a:cs typeface="Arial"/>
              </a:rPr>
              <a:t>SELISIH</a:t>
            </a:r>
            <a:endParaRPr sz="3600">
              <a:latin typeface="Arial"/>
              <a:cs typeface="Arial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6401945" y="1014459"/>
            <a:ext cx="1431747" cy="482600"/>
          </a:xfrm>
          <a:prstGeom prst="rect">
            <a:avLst/>
          </a:prstGeom>
        </p:spPr>
        <p:txBody>
          <a:bodyPr wrap="square" lIns="0" tIns="24003" rIns="0" bIns="0" rtlCol="0">
            <a:noAutofit/>
          </a:bodyPr>
          <a:lstStyle/>
          <a:p>
            <a:pPr marL="12700">
              <a:lnSpc>
                <a:spcPts val="3779"/>
              </a:lnSpc>
            </a:pPr>
            <a:r>
              <a:rPr sz="3600" b="1" spc="-133" dirty="0">
                <a:latin typeface="Arial"/>
                <a:cs typeface="Arial"/>
              </a:rPr>
              <a:t>BIAYA</a:t>
            </a:r>
            <a:endParaRPr sz="3600">
              <a:latin typeface="Arial"/>
              <a:cs typeface="Arial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7241796" y="2129789"/>
            <a:ext cx="1960007" cy="254000"/>
          </a:xfrm>
          <a:prstGeom prst="rect">
            <a:avLst/>
          </a:prstGeom>
        </p:spPr>
        <p:txBody>
          <a:bodyPr wrap="square" lIns="0" tIns="12065" rIns="0" bIns="0" rtlCol="0">
            <a:noAutofit/>
          </a:bodyPr>
          <a:lstStyle/>
          <a:p>
            <a:pPr marL="12700">
              <a:lnSpc>
                <a:spcPts val="1900"/>
              </a:lnSpc>
            </a:pPr>
            <a:r>
              <a:rPr b="1" spc="-19" dirty="0">
                <a:latin typeface="Calibri"/>
                <a:cs typeface="Calibri"/>
              </a:rPr>
              <a:t>P</a:t>
            </a:r>
            <a:r>
              <a:rPr b="1" spc="-4" dirty="0">
                <a:latin typeface="Calibri"/>
                <a:cs typeface="Calibri"/>
              </a:rPr>
              <a:t>e</a:t>
            </a:r>
            <a:r>
              <a:rPr b="1" spc="4" dirty="0">
                <a:latin typeface="Calibri"/>
                <a:cs typeface="Calibri"/>
              </a:rPr>
              <a:t>n</a:t>
            </a:r>
            <a:r>
              <a:rPr b="1" dirty="0">
                <a:latin typeface="Calibri"/>
                <a:cs typeface="Calibri"/>
              </a:rPr>
              <a:t>i</a:t>
            </a:r>
            <a:r>
              <a:rPr b="1" spc="4" dirty="0">
                <a:latin typeface="Calibri"/>
                <a:cs typeface="Calibri"/>
              </a:rPr>
              <a:t>n</a:t>
            </a:r>
            <a:r>
              <a:rPr b="1" dirty="0">
                <a:latin typeface="Calibri"/>
                <a:cs typeface="Calibri"/>
              </a:rPr>
              <a:t>g</a:t>
            </a:r>
            <a:r>
              <a:rPr b="1" spc="-25" dirty="0">
                <a:latin typeface="Calibri"/>
                <a:cs typeface="Calibri"/>
              </a:rPr>
              <a:t>ka</a:t>
            </a:r>
            <a:r>
              <a:rPr b="1" spc="-9" dirty="0">
                <a:latin typeface="Calibri"/>
                <a:cs typeface="Calibri"/>
              </a:rPr>
              <a:t>t</a:t>
            </a:r>
            <a:r>
              <a:rPr b="1" dirty="0">
                <a:latin typeface="Calibri"/>
                <a:cs typeface="Calibri"/>
              </a:rPr>
              <a:t>an   </a:t>
            </a:r>
            <a:r>
              <a:rPr b="1" spc="326" dirty="0">
                <a:latin typeface="Calibri"/>
                <a:cs typeface="Calibri"/>
              </a:rPr>
              <a:t> </a:t>
            </a:r>
            <a:r>
              <a:rPr b="1" spc="-59" dirty="0">
                <a:latin typeface="Calibri"/>
                <a:cs typeface="Calibri"/>
              </a:rPr>
              <a:t>k</a:t>
            </a:r>
            <a:r>
              <a:rPr b="1" spc="4" dirty="0">
                <a:latin typeface="Calibri"/>
                <a:cs typeface="Calibri"/>
              </a:rPr>
              <a:t>e</a:t>
            </a:r>
            <a:r>
              <a:rPr b="1" dirty="0">
                <a:latin typeface="Calibri"/>
                <a:cs typeface="Calibri"/>
              </a:rPr>
              <a:t>las</a:t>
            </a:r>
            <a:endParaRPr>
              <a:latin typeface="Calibri"/>
              <a:cs typeface="Calibri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9389491" y="2129789"/>
            <a:ext cx="1075730" cy="254000"/>
          </a:xfrm>
          <a:prstGeom prst="rect">
            <a:avLst/>
          </a:prstGeom>
        </p:spPr>
        <p:txBody>
          <a:bodyPr wrap="square" lIns="0" tIns="12065" rIns="0" bIns="0" rtlCol="0">
            <a:noAutofit/>
          </a:bodyPr>
          <a:lstStyle/>
          <a:p>
            <a:pPr marL="12700">
              <a:lnSpc>
                <a:spcPts val="1900"/>
              </a:lnSpc>
            </a:pPr>
            <a:r>
              <a:rPr b="1" spc="-11" dirty="0">
                <a:latin typeface="Calibri"/>
                <a:cs typeface="Calibri"/>
              </a:rPr>
              <a:t>perawatan</a:t>
            </a:r>
            <a:endParaRPr>
              <a:latin typeface="Calibri"/>
              <a:cs typeface="Calibri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7241794" y="2379726"/>
            <a:ext cx="508750" cy="254000"/>
          </a:xfrm>
          <a:prstGeom prst="rect">
            <a:avLst/>
          </a:prstGeom>
        </p:spPr>
        <p:txBody>
          <a:bodyPr wrap="square" lIns="0" tIns="12065" rIns="0" bIns="0" rtlCol="0">
            <a:noAutofit/>
          </a:bodyPr>
          <a:lstStyle/>
          <a:p>
            <a:pPr marL="12700">
              <a:lnSpc>
                <a:spcPts val="1900"/>
              </a:lnSpc>
            </a:pPr>
            <a:r>
              <a:rPr b="1" spc="-6" dirty="0">
                <a:latin typeface="Calibri"/>
                <a:cs typeface="Calibri"/>
              </a:rPr>
              <a:t>yang</a:t>
            </a:r>
            <a:endParaRPr>
              <a:latin typeface="Calibri"/>
              <a:cs typeface="Calibri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7856347" y="2379726"/>
            <a:ext cx="530976" cy="254000"/>
          </a:xfrm>
          <a:prstGeom prst="rect">
            <a:avLst/>
          </a:prstGeom>
        </p:spPr>
        <p:txBody>
          <a:bodyPr wrap="square" lIns="0" tIns="12065" rIns="0" bIns="0" rtlCol="0">
            <a:noAutofit/>
          </a:bodyPr>
          <a:lstStyle/>
          <a:p>
            <a:pPr marL="12700">
              <a:lnSpc>
                <a:spcPts val="1900"/>
              </a:lnSpc>
            </a:pPr>
            <a:r>
              <a:rPr b="1" spc="-1" dirty="0">
                <a:latin typeface="Calibri"/>
                <a:cs typeface="Calibri"/>
              </a:rPr>
              <a:t>lebih</a:t>
            </a:r>
            <a:endParaRPr>
              <a:latin typeface="Calibri"/>
              <a:cs typeface="Calibri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8493379" y="2379726"/>
            <a:ext cx="589750" cy="254000"/>
          </a:xfrm>
          <a:prstGeom prst="rect">
            <a:avLst/>
          </a:prstGeom>
        </p:spPr>
        <p:txBody>
          <a:bodyPr wrap="square" lIns="0" tIns="12065" rIns="0" bIns="0" rtlCol="0">
            <a:noAutofit/>
          </a:bodyPr>
          <a:lstStyle/>
          <a:p>
            <a:pPr marL="12700">
              <a:lnSpc>
                <a:spcPts val="1900"/>
              </a:lnSpc>
            </a:pPr>
            <a:r>
              <a:rPr b="1" dirty="0">
                <a:latin typeface="Calibri"/>
                <a:cs typeface="Calibri"/>
              </a:rPr>
              <a:t>tinggi</a:t>
            </a:r>
            <a:endParaRPr>
              <a:latin typeface="Calibri"/>
              <a:cs typeface="Calibri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9188325" y="2379726"/>
            <a:ext cx="433159" cy="254000"/>
          </a:xfrm>
          <a:prstGeom prst="rect">
            <a:avLst/>
          </a:prstGeom>
        </p:spPr>
        <p:txBody>
          <a:bodyPr wrap="square" lIns="0" tIns="12065" rIns="0" bIns="0" rtlCol="0">
            <a:noAutofit/>
          </a:bodyPr>
          <a:lstStyle/>
          <a:p>
            <a:pPr marL="12700">
              <a:lnSpc>
                <a:spcPts val="1900"/>
              </a:lnSpc>
            </a:pPr>
            <a:r>
              <a:rPr b="1" spc="1" dirty="0">
                <a:latin typeface="Calibri"/>
                <a:cs typeface="Calibri"/>
              </a:rPr>
              <a:t>dari</a:t>
            </a:r>
            <a:endParaRPr>
              <a:latin typeface="Calibri"/>
              <a:cs typeface="Calibri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9725027" y="2379726"/>
            <a:ext cx="740609" cy="254000"/>
          </a:xfrm>
          <a:prstGeom prst="rect">
            <a:avLst/>
          </a:prstGeom>
        </p:spPr>
        <p:txBody>
          <a:bodyPr wrap="square" lIns="0" tIns="12065" rIns="0" bIns="0" rtlCol="0">
            <a:noAutofit/>
          </a:bodyPr>
          <a:lstStyle/>
          <a:p>
            <a:pPr marL="12700">
              <a:lnSpc>
                <a:spcPts val="1900"/>
              </a:lnSpc>
            </a:pPr>
            <a:r>
              <a:rPr b="1" spc="-9" dirty="0">
                <a:latin typeface="Calibri"/>
                <a:cs typeface="Calibri"/>
              </a:rPr>
              <a:t>haknya</a:t>
            </a:r>
            <a:endParaRPr>
              <a:latin typeface="Calibri"/>
              <a:cs typeface="Calibri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7241796" y="2630957"/>
            <a:ext cx="2580347" cy="254304"/>
          </a:xfrm>
          <a:prstGeom prst="rect">
            <a:avLst/>
          </a:prstGeom>
        </p:spPr>
        <p:txBody>
          <a:bodyPr wrap="square" lIns="0" tIns="12065" rIns="0" bIns="0" rtlCol="0">
            <a:noAutofit/>
          </a:bodyPr>
          <a:lstStyle/>
          <a:p>
            <a:pPr marL="12700">
              <a:lnSpc>
                <a:spcPts val="1900"/>
              </a:lnSpc>
            </a:pPr>
            <a:r>
              <a:rPr b="1" dirty="0">
                <a:latin typeface="Calibri"/>
                <a:cs typeface="Calibri"/>
              </a:rPr>
              <a:t>ha</a:t>
            </a:r>
            <a:r>
              <a:rPr b="1" spc="-29" dirty="0">
                <a:latin typeface="Calibri"/>
                <a:cs typeface="Calibri"/>
              </a:rPr>
              <a:t>n</a:t>
            </a:r>
            <a:r>
              <a:rPr b="1" spc="-25" dirty="0">
                <a:latin typeface="Calibri"/>
                <a:cs typeface="Calibri"/>
              </a:rPr>
              <a:t>y</a:t>
            </a:r>
            <a:r>
              <a:rPr b="1" dirty="0">
                <a:latin typeface="Calibri"/>
                <a:cs typeface="Calibri"/>
              </a:rPr>
              <a:t>a   </a:t>
            </a:r>
            <a:r>
              <a:rPr b="1" spc="256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da</a:t>
            </a:r>
            <a:r>
              <a:rPr b="1" spc="-4" dirty="0">
                <a:latin typeface="Calibri"/>
                <a:cs typeface="Calibri"/>
              </a:rPr>
              <a:t>p</a:t>
            </a:r>
            <a:r>
              <a:rPr b="1" spc="-14" dirty="0">
                <a:latin typeface="Calibri"/>
                <a:cs typeface="Calibri"/>
              </a:rPr>
              <a:t>a</a:t>
            </a:r>
            <a:r>
              <a:rPr b="1" dirty="0">
                <a:latin typeface="Calibri"/>
                <a:cs typeface="Calibri"/>
              </a:rPr>
              <a:t>t   </a:t>
            </a:r>
            <a:r>
              <a:rPr b="1" spc="256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dila</a:t>
            </a:r>
            <a:r>
              <a:rPr b="1" spc="-29" dirty="0">
                <a:latin typeface="Calibri"/>
                <a:cs typeface="Calibri"/>
              </a:rPr>
              <a:t>k</a:t>
            </a:r>
            <a:r>
              <a:rPr b="1" dirty="0">
                <a:latin typeface="Calibri"/>
                <a:cs typeface="Calibri"/>
              </a:rPr>
              <a:t>u</a:t>
            </a:r>
            <a:r>
              <a:rPr b="1" spc="-19" dirty="0">
                <a:latin typeface="Calibri"/>
                <a:cs typeface="Calibri"/>
              </a:rPr>
              <a:t>k</a:t>
            </a:r>
            <a:r>
              <a:rPr b="1" dirty="0">
                <a:latin typeface="Calibri"/>
                <a:cs typeface="Calibri"/>
              </a:rPr>
              <a:t>an</a:t>
            </a:r>
            <a:endParaRPr>
              <a:latin typeface="Calibri"/>
              <a:cs typeface="Calibri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9929241" y="2630957"/>
            <a:ext cx="520530" cy="505942"/>
          </a:xfrm>
          <a:prstGeom prst="rect">
            <a:avLst/>
          </a:prstGeom>
        </p:spPr>
        <p:txBody>
          <a:bodyPr wrap="square" lIns="0" tIns="12065" rIns="0" bIns="0" rtlCol="0">
            <a:noAutofit/>
          </a:bodyPr>
          <a:lstStyle/>
          <a:p>
            <a:pPr marL="55984" marR="1411" algn="ctr">
              <a:lnSpc>
                <a:spcPts val="1900"/>
              </a:lnSpc>
            </a:pPr>
            <a:r>
              <a:rPr b="1" spc="-6" dirty="0">
                <a:latin typeface="Calibri"/>
                <a:cs typeface="Calibri"/>
              </a:rPr>
              <a:t>satu</a:t>
            </a:r>
            <a:endParaRPr>
              <a:latin typeface="Calibri"/>
              <a:cs typeface="Calibri"/>
            </a:endParaRPr>
          </a:p>
          <a:p>
            <a:pPr algn="ctr">
              <a:lnSpc>
                <a:spcPts val="1980"/>
              </a:lnSpc>
              <a:spcBef>
                <a:spcPts val="4"/>
              </a:spcBef>
            </a:pPr>
            <a:r>
              <a:rPr b="1" spc="-10" dirty="0">
                <a:latin typeface="Calibri"/>
                <a:cs typeface="Calibri"/>
              </a:rPr>
              <a:t>kelas</a:t>
            </a:r>
            <a:endParaRPr>
              <a:latin typeface="Calibri"/>
              <a:cs typeface="Calibri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7241794" y="2882900"/>
            <a:ext cx="723928" cy="254000"/>
          </a:xfrm>
          <a:prstGeom prst="rect">
            <a:avLst/>
          </a:prstGeom>
        </p:spPr>
        <p:txBody>
          <a:bodyPr wrap="square" lIns="0" tIns="12065" rIns="0" bIns="0" rtlCol="0">
            <a:noAutofit/>
          </a:bodyPr>
          <a:lstStyle/>
          <a:p>
            <a:pPr marL="12700">
              <a:lnSpc>
                <a:spcPts val="1900"/>
              </a:lnSpc>
            </a:pPr>
            <a:r>
              <a:rPr b="1" spc="-4" dirty="0">
                <a:latin typeface="Calibri"/>
                <a:cs typeface="Calibri"/>
              </a:rPr>
              <a:t>tingkat</a:t>
            </a:r>
            <a:endParaRPr>
              <a:latin typeface="Calibri"/>
              <a:cs typeface="Calibri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8068183" y="2882900"/>
            <a:ext cx="530886" cy="254000"/>
          </a:xfrm>
          <a:prstGeom prst="rect">
            <a:avLst/>
          </a:prstGeom>
        </p:spPr>
        <p:txBody>
          <a:bodyPr wrap="square" lIns="0" tIns="12065" rIns="0" bIns="0" rtlCol="0">
            <a:noAutofit/>
          </a:bodyPr>
          <a:lstStyle/>
          <a:p>
            <a:pPr marL="12700">
              <a:lnSpc>
                <a:spcPts val="1900"/>
              </a:lnSpc>
            </a:pPr>
            <a:r>
              <a:rPr b="1" spc="-1" dirty="0">
                <a:latin typeface="Calibri"/>
                <a:cs typeface="Calibri"/>
              </a:rPr>
              <a:t>lebih</a:t>
            </a:r>
            <a:endParaRPr>
              <a:latin typeface="Calibri"/>
              <a:cs typeface="Calibri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8702167" y="2882900"/>
            <a:ext cx="591122" cy="254000"/>
          </a:xfrm>
          <a:prstGeom prst="rect">
            <a:avLst/>
          </a:prstGeom>
        </p:spPr>
        <p:txBody>
          <a:bodyPr wrap="square" lIns="0" tIns="12065" rIns="0" bIns="0" rtlCol="0">
            <a:noAutofit/>
          </a:bodyPr>
          <a:lstStyle/>
          <a:p>
            <a:pPr marL="12700">
              <a:lnSpc>
                <a:spcPts val="1900"/>
              </a:lnSpc>
            </a:pPr>
            <a:r>
              <a:rPr b="1" dirty="0">
                <a:latin typeface="Calibri"/>
                <a:cs typeface="Calibri"/>
              </a:rPr>
              <a:t>tinggi</a:t>
            </a:r>
            <a:endParaRPr>
              <a:latin typeface="Calibri"/>
              <a:cs typeface="Calibri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9395586" y="2882900"/>
            <a:ext cx="433388" cy="254000"/>
          </a:xfrm>
          <a:prstGeom prst="rect">
            <a:avLst/>
          </a:prstGeom>
        </p:spPr>
        <p:txBody>
          <a:bodyPr wrap="square" lIns="0" tIns="12065" rIns="0" bIns="0" rtlCol="0">
            <a:noAutofit/>
          </a:bodyPr>
          <a:lstStyle/>
          <a:p>
            <a:pPr marL="12700">
              <a:lnSpc>
                <a:spcPts val="1900"/>
              </a:lnSpc>
            </a:pPr>
            <a:r>
              <a:rPr b="1" spc="1" dirty="0">
                <a:latin typeface="Calibri"/>
                <a:cs typeface="Calibri"/>
              </a:rPr>
              <a:t>dari</a:t>
            </a:r>
            <a:endParaRPr>
              <a:latin typeface="Calibri"/>
              <a:cs typeface="Calibr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2803908" y="3134360"/>
            <a:ext cx="2163039" cy="254000"/>
          </a:xfrm>
          <a:prstGeom prst="rect">
            <a:avLst/>
          </a:prstGeom>
        </p:spPr>
        <p:txBody>
          <a:bodyPr wrap="square" lIns="0" tIns="12065" rIns="0" bIns="0" rtlCol="0">
            <a:noAutofit/>
          </a:bodyPr>
          <a:lstStyle/>
          <a:p>
            <a:pPr marL="12700">
              <a:lnSpc>
                <a:spcPts val="1900"/>
              </a:lnSpc>
            </a:pPr>
            <a:r>
              <a:rPr spc="-1" dirty="0">
                <a:latin typeface="Calibri"/>
                <a:cs typeface="Calibri"/>
              </a:rPr>
              <a:t>tinggi daripada haknya</a:t>
            </a:r>
            <a:endParaRPr>
              <a:latin typeface="Calibri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7241796" y="3134360"/>
            <a:ext cx="2561305" cy="254000"/>
          </a:xfrm>
          <a:prstGeom prst="rect">
            <a:avLst/>
          </a:prstGeom>
        </p:spPr>
        <p:txBody>
          <a:bodyPr wrap="square" lIns="0" tIns="12065" rIns="0" bIns="0" rtlCol="0">
            <a:noAutofit/>
          </a:bodyPr>
          <a:lstStyle/>
          <a:p>
            <a:pPr marL="12700">
              <a:lnSpc>
                <a:spcPts val="1900"/>
              </a:lnSpc>
            </a:pPr>
            <a:r>
              <a:rPr b="1" dirty="0">
                <a:latin typeface="Calibri"/>
                <a:cs typeface="Calibri"/>
              </a:rPr>
              <a:t>yang menjadi hak peserta.</a:t>
            </a:r>
            <a:endParaRPr>
              <a:latin typeface="Calibri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7241796" y="3924808"/>
            <a:ext cx="3234553" cy="189992"/>
          </a:xfrm>
          <a:prstGeom prst="rect">
            <a:avLst/>
          </a:prstGeom>
        </p:spPr>
        <p:txBody>
          <a:bodyPr wrap="square" lIns="0" tIns="8858" rIns="0" bIns="0" rtlCol="0">
            <a:noAutofit/>
          </a:bodyPr>
          <a:lstStyle/>
          <a:p>
            <a:pPr marL="12700">
              <a:lnSpc>
                <a:spcPts val="1395"/>
              </a:lnSpc>
            </a:pPr>
            <a:r>
              <a:rPr sz="1300" spc="2" dirty="0">
                <a:latin typeface="Calibri"/>
                <a:cs typeface="Calibri"/>
              </a:rPr>
              <a:t>pelayanan kesehatan rawat jalan nonreguler di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7241794" y="4287522"/>
            <a:ext cx="840640" cy="189991"/>
          </a:xfrm>
          <a:prstGeom prst="rect">
            <a:avLst/>
          </a:prstGeom>
        </p:spPr>
        <p:txBody>
          <a:bodyPr wrap="square" lIns="0" tIns="8858" rIns="0" bIns="0" rtlCol="0">
            <a:noAutofit/>
          </a:bodyPr>
          <a:lstStyle/>
          <a:p>
            <a:pPr marL="12700">
              <a:lnSpc>
                <a:spcPts val="1395"/>
              </a:lnSpc>
            </a:pPr>
            <a:r>
              <a:rPr sz="1300" dirty="0">
                <a:latin typeface="Calibri"/>
                <a:cs typeface="Calibri"/>
              </a:rPr>
              <a:t>subspesialis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8193153" y="4287522"/>
            <a:ext cx="464667" cy="189991"/>
          </a:xfrm>
          <a:prstGeom prst="rect">
            <a:avLst/>
          </a:prstGeom>
        </p:spPr>
        <p:txBody>
          <a:bodyPr wrap="square" lIns="0" tIns="8858" rIns="0" bIns="0" rtlCol="0">
            <a:noAutofit/>
          </a:bodyPr>
          <a:lstStyle/>
          <a:p>
            <a:pPr marL="12700">
              <a:lnSpc>
                <a:spcPts val="1395"/>
              </a:lnSpc>
            </a:pPr>
            <a:r>
              <a:rPr sz="1300" spc="1" dirty="0">
                <a:latin typeface="Calibri"/>
                <a:cs typeface="Calibri"/>
              </a:rPr>
              <a:t>dalam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8769225" y="4287522"/>
            <a:ext cx="333409" cy="189991"/>
          </a:xfrm>
          <a:prstGeom prst="rect">
            <a:avLst/>
          </a:prstGeom>
        </p:spPr>
        <p:txBody>
          <a:bodyPr wrap="square" lIns="0" tIns="8858" rIns="0" bIns="0" rtlCol="0">
            <a:noAutofit/>
          </a:bodyPr>
          <a:lstStyle/>
          <a:p>
            <a:pPr marL="12700">
              <a:lnSpc>
                <a:spcPts val="1395"/>
              </a:lnSpc>
            </a:pPr>
            <a:r>
              <a:rPr sz="1300" spc="-2" dirty="0">
                <a:latin typeface="Calibri"/>
                <a:cs typeface="Calibri"/>
              </a:rPr>
              <a:t>satu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9211183" y="4287522"/>
            <a:ext cx="552772" cy="189991"/>
          </a:xfrm>
          <a:prstGeom prst="rect">
            <a:avLst/>
          </a:prstGeom>
        </p:spPr>
        <p:txBody>
          <a:bodyPr wrap="square" lIns="0" tIns="8858" rIns="0" bIns="0" rtlCol="0">
            <a:noAutofit/>
          </a:bodyPr>
          <a:lstStyle/>
          <a:p>
            <a:pPr marL="12700">
              <a:lnSpc>
                <a:spcPts val="1395"/>
              </a:lnSpc>
            </a:pPr>
            <a:r>
              <a:rPr sz="1300" spc="-2" dirty="0">
                <a:latin typeface="Calibri"/>
                <a:cs typeface="Calibri"/>
              </a:rPr>
              <a:t>fasilitas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9872855" y="4287522"/>
            <a:ext cx="602195" cy="189991"/>
          </a:xfrm>
          <a:prstGeom prst="rect">
            <a:avLst/>
          </a:prstGeom>
        </p:spPr>
        <p:txBody>
          <a:bodyPr wrap="square" lIns="0" tIns="8858" rIns="0" bIns="0" rtlCol="0">
            <a:noAutofit/>
          </a:bodyPr>
          <a:lstStyle/>
          <a:p>
            <a:pPr marL="12700">
              <a:lnSpc>
                <a:spcPts val="1395"/>
              </a:lnSpc>
            </a:pPr>
            <a:r>
              <a:rPr sz="1300" dirty="0">
                <a:latin typeface="Calibri"/>
                <a:cs typeface="Calibri"/>
              </a:rPr>
              <a:t>ruangan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7241794" y="4650284"/>
            <a:ext cx="3032296" cy="189991"/>
          </a:xfrm>
          <a:prstGeom prst="rect">
            <a:avLst/>
          </a:prstGeom>
        </p:spPr>
        <p:txBody>
          <a:bodyPr wrap="square" lIns="0" tIns="8858" rIns="0" bIns="0" rtlCol="0">
            <a:noAutofit/>
          </a:bodyPr>
          <a:lstStyle/>
          <a:p>
            <a:pPr marL="12700">
              <a:lnSpc>
                <a:spcPts val="1395"/>
              </a:lnSpc>
            </a:pPr>
            <a:r>
              <a:rPr sz="1300" spc="-6" dirty="0">
                <a:latin typeface="Calibri"/>
                <a:cs typeface="Calibri"/>
              </a:rPr>
              <a:t>dengan sarana dan prasarana di atas standar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803908" y="4747971"/>
            <a:ext cx="1005497" cy="254000"/>
          </a:xfrm>
          <a:prstGeom prst="rect">
            <a:avLst/>
          </a:prstGeom>
        </p:spPr>
        <p:txBody>
          <a:bodyPr wrap="square" lIns="0" tIns="12065" rIns="0" bIns="0" rtlCol="0">
            <a:noAutofit/>
          </a:bodyPr>
          <a:lstStyle/>
          <a:p>
            <a:pPr marL="12700">
              <a:lnSpc>
                <a:spcPts val="1900"/>
              </a:lnSpc>
            </a:pPr>
            <a:r>
              <a:rPr spc="-1" dirty="0">
                <a:latin typeface="Calibri"/>
                <a:cs typeface="Calibri"/>
              </a:rPr>
              <a:t>tambahan</a:t>
            </a:r>
            <a:endParaRPr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2020622" y="5513326"/>
            <a:ext cx="8256797" cy="253999"/>
          </a:xfrm>
          <a:prstGeom prst="rect">
            <a:avLst/>
          </a:prstGeom>
        </p:spPr>
        <p:txBody>
          <a:bodyPr wrap="square" lIns="0" tIns="12065" rIns="0" bIns="0" rtlCol="0">
            <a:noAutofit/>
          </a:bodyPr>
          <a:lstStyle/>
          <a:p>
            <a:pPr marL="12700">
              <a:lnSpc>
                <a:spcPts val="1900"/>
              </a:lnSpc>
            </a:pPr>
            <a:r>
              <a:rPr spc="-3" dirty="0">
                <a:latin typeface="Calibri"/>
                <a:cs typeface="Calibri"/>
              </a:rPr>
              <a:t>Dikecualikan untuk PBI, Peserta yang dibayarkan oleh Pemda, dan PPU yang terkena PHK</a:t>
            </a:r>
            <a:endParaRPr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214872" y="3537966"/>
            <a:ext cx="897636" cy="106680"/>
          </a:xfrm>
          <a:prstGeom prst="rect">
            <a:avLst/>
          </a:prstGeom>
        </p:spPr>
        <p:txBody>
          <a:bodyPr wrap="square" lIns="0" tIns="5080" rIns="0" bIns="0" rtlCol="0">
            <a:noAutofit/>
          </a:bodyPr>
          <a:lstStyle/>
          <a:p>
            <a:pPr marL="25400">
              <a:lnSpc>
                <a:spcPts val="800"/>
              </a:lnSpc>
            </a:pPr>
            <a:endParaRPr sz="800"/>
          </a:p>
        </p:txBody>
      </p:sp>
      <p:sp>
        <p:nvSpPr>
          <p:cNvPr id="22" name="object 22"/>
          <p:cNvSpPr txBox="1"/>
          <p:nvPr/>
        </p:nvSpPr>
        <p:spPr>
          <a:xfrm>
            <a:off x="7112508" y="3537966"/>
            <a:ext cx="3374136" cy="106680"/>
          </a:xfrm>
          <a:prstGeom prst="rect">
            <a:avLst/>
          </a:prstGeom>
        </p:spPr>
        <p:txBody>
          <a:bodyPr wrap="square" lIns="0" tIns="5080" rIns="0" bIns="0" rtlCol="0">
            <a:noAutofit/>
          </a:bodyPr>
          <a:lstStyle/>
          <a:p>
            <a:pPr marL="25400">
              <a:lnSpc>
                <a:spcPts val="800"/>
              </a:lnSpc>
            </a:pPr>
            <a:endParaRPr sz="800"/>
          </a:p>
        </p:txBody>
      </p:sp>
      <p:sp>
        <p:nvSpPr>
          <p:cNvPr id="21" name="object 21"/>
          <p:cNvSpPr txBox="1"/>
          <p:nvPr/>
        </p:nvSpPr>
        <p:spPr>
          <a:xfrm>
            <a:off x="6214874" y="3644648"/>
            <a:ext cx="170687" cy="123901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0" name="object 20"/>
          <p:cNvSpPr txBox="1"/>
          <p:nvPr/>
        </p:nvSpPr>
        <p:spPr>
          <a:xfrm>
            <a:off x="6385560" y="3644648"/>
            <a:ext cx="726948" cy="123901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9" name="object 19"/>
          <p:cNvSpPr txBox="1"/>
          <p:nvPr/>
        </p:nvSpPr>
        <p:spPr>
          <a:xfrm>
            <a:off x="7112508" y="3644648"/>
            <a:ext cx="3374136" cy="1239011"/>
          </a:xfrm>
          <a:prstGeom prst="rect">
            <a:avLst/>
          </a:prstGeom>
        </p:spPr>
        <p:txBody>
          <a:bodyPr wrap="square" lIns="0" tIns="4836" rIns="0" bIns="0" rtlCol="0">
            <a:noAutofit/>
          </a:bodyPr>
          <a:lstStyle/>
          <a:p>
            <a:pPr>
              <a:lnSpc>
                <a:spcPts val="550"/>
              </a:lnSpc>
            </a:pPr>
            <a:endParaRPr sz="550"/>
          </a:p>
          <a:p>
            <a:pPr marL="141986" marR="14822" algn="just">
              <a:lnSpc>
                <a:spcPts val="1586"/>
              </a:lnSpc>
            </a:pPr>
            <a:r>
              <a:rPr sz="1300" spc="-1" dirty="0">
                <a:latin typeface="Calibri"/>
                <a:cs typeface="Calibri"/>
              </a:rPr>
              <a:t>Pelayanan  rawat  jalan  eksekutif  merupakan </a:t>
            </a:r>
            <a:endParaRPr sz="1300">
              <a:latin typeface="Calibri"/>
              <a:cs typeface="Calibri"/>
            </a:endParaRPr>
          </a:p>
          <a:p>
            <a:pPr marL="141986" marR="14822" algn="just">
              <a:lnSpc>
                <a:spcPts val="1586"/>
              </a:lnSpc>
              <a:spcBef>
                <a:spcPts val="1269"/>
              </a:spcBef>
            </a:pPr>
            <a:r>
              <a:rPr sz="1300" spc="1" dirty="0">
                <a:latin typeface="Calibri"/>
                <a:cs typeface="Calibri"/>
              </a:rPr>
              <a:t>RS  melalui  pelayanan  dokter  spesialis- </a:t>
            </a:r>
            <a:endParaRPr sz="1300">
              <a:latin typeface="Calibri"/>
              <a:cs typeface="Calibri"/>
            </a:endParaRPr>
          </a:p>
          <a:p>
            <a:pPr marL="141986" marR="14822" algn="just">
              <a:lnSpc>
                <a:spcPts val="1586"/>
              </a:lnSpc>
              <a:spcBef>
                <a:spcPts val="1269"/>
              </a:spcBef>
            </a:pPr>
            <a:r>
              <a:rPr sz="1300" spc="30" dirty="0">
                <a:latin typeface="Calibri"/>
                <a:cs typeface="Calibri"/>
              </a:rPr>
              <a:t>terpadu secara khusus tanpa menginap di RS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214874" y="4883660"/>
            <a:ext cx="170687" cy="426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6385560" y="4883660"/>
            <a:ext cx="4101084" cy="426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1776984" y="3537968"/>
            <a:ext cx="897636" cy="1859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5" name="object 15"/>
          <p:cNvSpPr txBox="1"/>
          <p:nvPr/>
        </p:nvSpPr>
        <p:spPr>
          <a:xfrm>
            <a:off x="2674620" y="3537968"/>
            <a:ext cx="3374136" cy="1859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4" name="object 14"/>
          <p:cNvSpPr txBox="1"/>
          <p:nvPr/>
        </p:nvSpPr>
        <p:spPr>
          <a:xfrm>
            <a:off x="1776986" y="3723894"/>
            <a:ext cx="172211" cy="115976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3" name="object 13"/>
          <p:cNvSpPr txBox="1"/>
          <p:nvPr/>
        </p:nvSpPr>
        <p:spPr>
          <a:xfrm>
            <a:off x="1949195" y="3723894"/>
            <a:ext cx="725424" cy="115976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2" name="object 12"/>
          <p:cNvSpPr txBox="1"/>
          <p:nvPr/>
        </p:nvSpPr>
        <p:spPr>
          <a:xfrm>
            <a:off x="2674620" y="3723894"/>
            <a:ext cx="3374136" cy="1159764"/>
          </a:xfrm>
          <a:prstGeom prst="rect">
            <a:avLst/>
          </a:prstGeom>
        </p:spPr>
        <p:txBody>
          <a:bodyPr wrap="square" lIns="0" tIns="3810" rIns="0" bIns="0" rtlCol="0">
            <a:noAutofit/>
          </a:bodyPr>
          <a:lstStyle/>
          <a:p>
            <a:pPr marL="141985" marR="24762" algn="just">
              <a:lnSpc>
                <a:spcPts val="2197"/>
              </a:lnSpc>
            </a:pPr>
            <a:r>
              <a:rPr spc="-6" dirty="0">
                <a:latin typeface="Calibri"/>
                <a:cs typeface="Calibri"/>
              </a:rPr>
              <a:t>Pembayaran Selisih Biaya dapat </a:t>
            </a:r>
            <a:endParaRPr>
              <a:latin typeface="Calibri"/>
              <a:cs typeface="Calibri"/>
            </a:endParaRPr>
          </a:p>
          <a:p>
            <a:pPr marL="141985" marR="24762" algn="just">
              <a:lnSpc>
                <a:spcPts val="2197"/>
              </a:lnSpc>
            </a:pPr>
            <a:r>
              <a:rPr spc="-2" dirty="0">
                <a:latin typeface="Calibri"/>
                <a:cs typeface="Calibri"/>
              </a:rPr>
              <a:t>dilakukan secara mandiri oleh </a:t>
            </a:r>
            <a:endParaRPr>
              <a:latin typeface="Calibri"/>
              <a:cs typeface="Calibri"/>
            </a:endParaRPr>
          </a:p>
          <a:p>
            <a:pPr marL="141985" marR="24762" algn="just">
              <a:lnSpc>
                <a:spcPts val="2197"/>
              </a:lnSpc>
            </a:pPr>
            <a:r>
              <a:rPr spc="-5" dirty="0">
                <a:latin typeface="Calibri"/>
                <a:cs typeface="Calibri"/>
              </a:rPr>
              <a:t>Peserta, pemberi kerja, atau </a:t>
            </a:r>
            <a:endParaRPr>
              <a:latin typeface="Calibri"/>
              <a:cs typeface="Calibri"/>
            </a:endParaRPr>
          </a:p>
          <a:p>
            <a:pPr marL="141985" marR="24762" algn="just">
              <a:lnSpc>
                <a:spcPts val="2197"/>
              </a:lnSpc>
            </a:pPr>
            <a:r>
              <a:rPr dirty="0">
                <a:latin typeface="Calibri"/>
                <a:cs typeface="Calibri"/>
              </a:rPr>
              <a:t>melalui      </a:t>
            </a:r>
            <a:r>
              <a:rPr spc="184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a</a:t>
            </a:r>
            <a:r>
              <a:rPr spc="4" dirty="0">
                <a:latin typeface="Calibri"/>
                <a:cs typeface="Calibri"/>
              </a:rPr>
              <a:t>s</a:t>
            </a:r>
            <a:r>
              <a:rPr dirty="0">
                <a:latin typeface="Calibri"/>
                <a:cs typeface="Calibri"/>
              </a:rPr>
              <a:t>u</a:t>
            </a:r>
            <a:r>
              <a:rPr spc="-39" dirty="0">
                <a:latin typeface="Calibri"/>
                <a:cs typeface="Calibri"/>
              </a:rPr>
              <a:t>r</a:t>
            </a:r>
            <a:r>
              <a:rPr dirty="0">
                <a:latin typeface="Calibri"/>
                <a:cs typeface="Calibri"/>
              </a:rPr>
              <a:t>an</a:t>
            </a:r>
            <a:r>
              <a:rPr spc="4" dirty="0">
                <a:latin typeface="Calibri"/>
                <a:cs typeface="Calibri"/>
              </a:rPr>
              <a:t>s</a:t>
            </a:r>
            <a:r>
              <a:rPr dirty="0">
                <a:latin typeface="Calibri"/>
                <a:cs typeface="Calibri"/>
              </a:rPr>
              <a:t>i      </a:t>
            </a:r>
            <a:r>
              <a:rPr spc="189" dirty="0">
                <a:latin typeface="Calibri"/>
                <a:cs typeface="Calibri"/>
              </a:rPr>
              <a:t> </a:t>
            </a:r>
            <a:r>
              <a:rPr spc="-59" dirty="0">
                <a:latin typeface="Calibri"/>
                <a:cs typeface="Calibri"/>
              </a:rPr>
              <a:t>k</a:t>
            </a:r>
            <a:r>
              <a:rPr dirty="0">
                <a:latin typeface="Calibri"/>
                <a:cs typeface="Calibri"/>
              </a:rPr>
              <a:t>e</a:t>
            </a:r>
            <a:r>
              <a:rPr spc="4" dirty="0">
                <a:latin typeface="Calibri"/>
                <a:cs typeface="Calibri"/>
              </a:rPr>
              <a:t>s</a:t>
            </a:r>
            <a:r>
              <a:rPr dirty="0">
                <a:latin typeface="Calibri"/>
                <a:cs typeface="Calibri"/>
              </a:rPr>
              <a:t>e</a:t>
            </a:r>
            <a:r>
              <a:rPr spc="-4" dirty="0">
                <a:latin typeface="Calibri"/>
                <a:cs typeface="Calibri"/>
              </a:rPr>
              <a:t>h</a:t>
            </a:r>
            <a:r>
              <a:rPr spc="-9" dirty="0">
                <a:latin typeface="Calibri"/>
                <a:cs typeface="Calibri"/>
              </a:rPr>
              <a:t>a</a:t>
            </a:r>
            <a:r>
              <a:rPr spc="-25" dirty="0">
                <a:latin typeface="Calibri"/>
                <a:cs typeface="Calibri"/>
              </a:rPr>
              <a:t>t</a:t>
            </a:r>
            <a:r>
              <a:rPr dirty="0">
                <a:latin typeface="Calibri"/>
                <a:cs typeface="Calibri"/>
              </a:rPr>
              <a:t>an</a:t>
            </a:r>
            <a:endParaRPr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776986" y="4883660"/>
            <a:ext cx="172211" cy="121919"/>
          </a:xfrm>
          <a:prstGeom prst="rect">
            <a:avLst/>
          </a:prstGeom>
        </p:spPr>
        <p:txBody>
          <a:bodyPr wrap="square" lIns="0" tIns="1269" rIns="0" bIns="0" rtlCol="0">
            <a:noAutofit/>
          </a:bodyPr>
          <a:lstStyle/>
          <a:p>
            <a:pPr marL="25400">
              <a:lnSpc>
                <a:spcPts val="950"/>
              </a:lnSpc>
            </a:pPr>
            <a:endParaRPr sz="950"/>
          </a:p>
        </p:txBody>
      </p:sp>
      <p:sp>
        <p:nvSpPr>
          <p:cNvPr id="10" name="object 10"/>
          <p:cNvSpPr txBox="1"/>
          <p:nvPr/>
        </p:nvSpPr>
        <p:spPr>
          <a:xfrm>
            <a:off x="1949195" y="4883660"/>
            <a:ext cx="4099560" cy="121919"/>
          </a:xfrm>
          <a:prstGeom prst="rect">
            <a:avLst/>
          </a:prstGeom>
        </p:spPr>
        <p:txBody>
          <a:bodyPr wrap="square" lIns="0" tIns="1269" rIns="0" bIns="0" rtlCol="0">
            <a:noAutofit/>
          </a:bodyPr>
          <a:lstStyle/>
          <a:p>
            <a:pPr marL="25400">
              <a:lnSpc>
                <a:spcPts val="950"/>
              </a:lnSpc>
            </a:pPr>
            <a:endParaRPr sz="950"/>
          </a:p>
        </p:txBody>
      </p:sp>
      <p:sp>
        <p:nvSpPr>
          <p:cNvPr id="9" name="object 9"/>
          <p:cNvSpPr txBox="1"/>
          <p:nvPr/>
        </p:nvSpPr>
        <p:spPr>
          <a:xfrm>
            <a:off x="6214872" y="1939289"/>
            <a:ext cx="897636" cy="13456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8" name="object 8"/>
          <p:cNvSpPr txBox="1"/>
          <p:nvPr/>
        </p:nvSpPr>
        <p:spPr>
          <a:xfrm>
            <a:off x="1776984" y="1925576"/>
            <a:ext cx="897636" cy="1844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7" name="object 7"/>
          <p:cNvSpPr txBox="1"/>
          <p:nvPr/>
        </p:nvSpPr>
        <p:spPr>
          <a:xfrm>
            <a:off x="2674620" y="1925576"/>
            <a:ext cx="3374136" cy="1844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6" name="object 6"/>
          <p:cNvSpPr txBox="1"/>
          <p:nvPr/>
        </p:nvSpPr>
        <p:spPr>
          <a:xfrm>
            <a:off x="1776986" y="2109977"/>
            <a:ext cx="172211" cy="11612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5" name="object 5"/>
          <p:cNvSpPr txBox="1"/>
          <p:nvPr/>
        </p:nvSpPr>
        <p:spPr>
          <a:xfrm>
            <a:off x="1949195" y="2109977"/>
            <a:ext cx="725424" cy="11612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" name="object 4"/>
          <p:cNvSpPr txBox="1"/>
          <p:nvPr/>
        </p:nvSpPr>
        <p:spPr>
          <a:xfrm>
            <a:off x="2674620" y="2109977"/>
            <a:ext cx="3374136" cy="1161288"/>
          </a:xfrm>
          <a:prstGeom prst="rect">
            <a:avLst/>
          </a:prstGeom>
        </p:spPr>
        <p:txBody>
          <a:bodyPr wrap="square" lIns="0" tIns="3810" rIns="0" bIns="0" rtlCol="0">
            <a:noAutofit/>
          </a:bodyPr>
          <a:lstStyle/>
          <a:p>
            <a:pPr marL="141985" marR="23927" algn="just">
              <a:lnSpc>
                <a:spcPts val="2197"/>
              </a:lnSpc>
            </a:pPr>
            <a:r>
              <a:rPr spc="-2" dirty="0">
                <a:latin typeface="Calibri"/>
                <a:cs typeface="Calibri"/>
              </a:rPr>
              <a:t>Selisih Biaya adalah tambahan </a:t>
            </a:r>
            <a:endParaRPr>
              <a:latin typeface="Calibri"/>
              <a:cs typeface="Calibri"/>
            </a:endParaRPr>
          </a:p>
          <a:p>
            <a:pPr marL="141985" marR="23927" algn="just">
              <a:lnSpc>
                <a:spcPts val="2197"/>
              </a:lnSpc>
            </a:pPr>
            <a:r>
              <a:rPr spc="-6" dirty="0">
                <a:latin typeface="Calibri"/>
                <a:cs typeface="Calibri"/>
              </a:rPr>
              <a:t>biaya yang dibayar Peserta pada </a:t>
            </a:r>
            <a:endParaRPr>
              <a:latin typeface="Calibri"/>
              <a:cs typeface="Calibri"/>
            </a:endParaRPr>
          </a:p>
          <a:p>
            <a:pPr marL="141985" marR="23927" algn="just">
              <a:lnSpc>
                <a:spcPts val="2197"/>
              </a:lnSpc>
            </a:pPr>
            <a:r>
              <a:rPr spc="-4" dirty="0">
                <a:latin typeface="Calibri"/>
                <a:cs typeface="Calibri"/>
              </a:rPr>
              <a:t>saat memperoleh manfaat </a:t>
            </a:r>
            <a:endParaRPr>
              <a:latin typeface="Calibri"/>
              <a:cs typeface="Calibri"/>
            </a:endParaRPr>
          </a:p>
          <a:p>
            <a:pPr marL="141985" marR="23927" algn="just">
              <a:lnSpc>
                <a:spcPts val="2197"/>
              </a:lnSpc>
            </a:pPr>
            <a:r>
              <a:rPr spc="9" dirty="0">
                <a:latin typeface="Calibri"/>
                <a:cs typeface="Calibri"/>
              </a:rPr>
              <a:t>pelayanan  kesehatan  yang  lebih</a:t>
            </a:r>
            <a:endParaRPr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776986" y="3271268"/>
            <a:ext cx="172211" cy="120395"/>
          </a:xfrm>
          <a:prstGeom prst="rect">
            <a:avLst/>
          </a:prstGeom>
        </p:spPr>
        <p:txBody>
          <a:bodyPr wrap="square" lIns="0" tIns="6095" rIns="0" bIns="0" rtlCol="0">
            <a:noAutofit/>
          </a:bodyPr>
          <a:lstStyle/>
          <a:p>
            <a:pPr marL="25400">
              <a:lnSpc>
                <a:spcPts val="900"/>
              </a:lnSpc>
            </a:pPr>
            <a:endParaRPr sz="900"/>
          </a:p>
        </p:txBody>
      </p:sp>
      <p:sp>
        <p:nvSpPr>
          <p:cNvPr id="2" name="object 2"/>
          <p:cNvSpPr txBox="1"/>
          <p:nvPr/>
        </p:nvSpPr>
        <p:spPr>
          <a:xfrm>
            <a:off x="1949195" y="3271268"/>
            <a:ext cx="4099560" cy="120395"/>
          </a:xfrm>
          <a:prstGeom prst="rect">
            <a:avLst/>
          </a:prstGeom>
        </p:spPr>
        <p:txBody>
          <a:bodyPr wrap="square" lIns="0" tIns="6095" rIns="0" bIns="0" rtlCol="0">
            <a:noAutofit/>
          </a:bodyPr>
          <a:lstStyle/>
          <a:p>
            <a:pPr marL="25400">
              <a:lnSpc>
                <a:spcPts val="900"/>
              </a:lnSpc>
            </a:pPr>
            <a:endParaRPr sz="900"/>
          </a:p>
        </p:txBody>
      </p:sp>
      <p:pic>
        <p:nvPicPr>
          <p:cNvPr id="67" name="Gambar 22" descr="Sebuah gambar berisi burung&#10;&#10;Deskripsi dihasilkan secara otomatis">
            <a:extLst>
              <a:ext uri="{FF2B5EF4-FFF2-40B4-BE49-F238E27FC236}">
                <a16:creationId xmlns="" xmlns:a16="http://schemas.microsoft.com/office/drawing/2014/main" id="{AA7C6235-3A82-4F8F-93B5-79CE43D554A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558"/>
            <a:ext cx="757668" cy="760160"/>
          </a:xfrm>
          <a:prstGeom prst="rect">
            <a:avLst/>
          </a:prstGeom>
        </p:spPr>
      </p:pic>
      <p:pic>
        <p:nvPicPr>
          <p:cNvPr id="68" name="Gambar 20" descr="Sebuah gambar berisi burung&#10;&#10;Deskripsi dihasilkan secara otomatis">
            <a:extLst>
              <a:ext uri="{FF2B5EF4-FFF2-40B4-BE49-F238E27FC236}">
                <a16:creationId xmlns="" xmlns:a16="http://schemas.microsoft.com/office/drawing/2014/main" id="{58A25AD2-11B9-4309-B2B4-B06E7A25F35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08213"/>
            <a:ext cx="12192000" cy="355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802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object 66"/>
          <p:cNvSpPr/>
          <p:nvPr/>
        </p:nvSpPr>
        <p:spPr>
          <a:xfrm>
            <a:off x="1524000" y="857250"/>
            <a:ext cx="9144000" cy="883920"/>
          </a:xfrm>
          <a:custGeom>
            <a:avLst/>
            <a:gdLst/>
            <a:ahLst/>
            <a:cxnLst/>
            <a:rect l="l" t="t" r="r" b="b"/>
            <a:pathLst>
              <a:path w="9144000" h="883920">
                <a:moveTo>
                  <a:pt x="9144000" y="883920"/>
                </a:moveTo>
                <a:lnTo>
                  <a:pt x="9144000" y="0"/>
                </a:lnTo>
                <a:lnTo>
                  <a:pt x="0" y="0"/>
                </a:lnTo>
                <a:lnTo>
                  <a:pt x="0" y="883920"/>
                </a:lnTo>
                <a:lnTo>
                  <a:pt x="9144000" y="883920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5808726" y="4797554"/>
            <a:ext cx="0" cy="288035"/>
          </a:xfrm>
          <a:custGeom>
            <a:avLst/>
            <a:gdLst/>
            <a:ahLst/>
            <a:cxnLst/>
            <a:rect l="l" t="t" r="r" b="b"/>
            <a:pathLst>
              <a:path h="288036">
                <a:moveTo>
                  <a:pt x="0" y="0"/>
                </a:moveTo>
                <a:lnTo>
                  <a:pt x="0" y="288036"/>
                </a:lnTo>
              </a:path>
            </a:pathLst>
          </a:custGeom>
          <a:ln w="38100">
            <a:solidFill>
              <a:srgbClr val="5B9BD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2103120" y="4795266"/>
            <a:ext cx="4108704" cy="1078992"/>
          </a:xfrm>
          <a:custGeom>
            <a:avLst/>
            <a:gdLst/>
            <a:ahLst/>
            <a:cxnLst/>
            <a:rect l="l" t="t" r="r" b="b"/>
            <a:pathLst>
              <a:path w="4108704" h="1078991">
                <a:moveTo>
                  <a:pt x="4108704" y="1078992"/>
                </a:moveTo>
                <a:lnTo>
                  <a:pt x="4108704" y="0"/>
                </a:lnTo>
                <a:lnTo>
                  <a:pt x="539496" y="0"/>
                </a:lnTo>
                <a:lnTo>
                  <a:pt x="0" y="539496"/>
                </a:lnTo>
                <a:lnTo>
                  <a:pt x="539496" y="1078992"/>
                </a:lnTo>
                <a:lnTo>
                  <a:pt x="4108704" y="1078992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563624" y="4795266"/>
            <a:ext cx="1078992" cy="1078992"/>
          </a:xfrm>
          <a:custGeom>
            <a:avLst/>
            <a:gdLst/>
            <a:ahLst/>
            <a:cxnLst/>
            <a:rect l="l" t="t" r="r" b="b"/>
            <a:pathLst>
              <a:path w="1078992" h="1078991">
                <a:moveTo>
                  <a:pt x="0" y="539496"/>
                </a:moveTo>
                <a:lnTo>
                  <a:pt x="1788" y="583742"/>
                </a:lnTo>
                <a:lnTo>
                  <a:pt x="7061" y="627004"/>
                </a:lnTo>
                <a:lnTo>
                  <a:pt x="15679" y="669142"/>
                </a:lnTo>
                <a:lnTo>
                  <a:pt x="27503" y="710018"/>
                </a:lnTo>
                <a:lnTo>
                  <a:pt x="42396" y="749491"/>
                </a:lnTo>
                <a:lnTo>
                  <a:pt x="60217" y="787425"/>
                </a:lnTo>
                <a:lnTo>
                  <a:pt x="80829" y="823679"/>
                </a:lnTo>
                <a:lnTo>
                  <a:pt x="104091" y="858115"/>
                </a:lnTo>
                <a:lnTo>
                  <a:pt x="129866" y="890593"/>
                </a:lnTo>
                <a:lnTo>
                  <a:pt x="158014" y="920977"/>
                </a:lnTo>
                <a:lnTo>
                  <a:pt x="188398" y="949125"/>
                </a:lnTo>
                <a:lnTo>
                  <a:pt x="220876" y="974900"/>
                </a:lnTo>
                <a:lnTo>
                  <a:pt x="255312" y="998162"/>
                </a:lnTo>
                <a:lnTo>
                  <a:pt x="291566" y="1018774"/>
                </a:lnTo>
                <a:lnTo>
                  <a:pt x="329500" y="1036595"/>
                </a:lnTo>
                <a:lnTo>
                  <a:pt x="368973" y="1051488"/>
                </a:lnTo>
                <a:lnTo>
                  <a:pt x="409849" y="1063312"/>
                </a:lnTo>
                <a:lnTo>
                  <a:pt x="451987" y="1071930"/>
                </a:lnTo>
                <a:lnTo>
                  <a:pt x="495249" y="1077203"/>
                </a:lnTo>
                <a:lnTo>
                  <a:pt x="539496" y="1078992"/>
                </a:lnTo>
                <a:lnTo>
                  <a:pt x="583742" y="1077203"/>
                </a:lnTo>
                <a:lnTo>
                  <a:pt x="627004" y="1071930"/>
                </a:lnTo>
                <a:lnTo>
                  <a:pt x="669142" y="1063312"/>
                </a:lnTo>
                <a:lnTo>
                  <a:pt x="710018" y="1051488"/>
                </a:lnTo>
                <a:lnTo>
                  <a:pt x="749491" y="1036595"/>
                </a:lnTo>
                <a:lnTo>
                  <a:pt x="787425" y="1018774"/>
                </a:lnTo>
                <a:lnTo>
                  <a:pt x="823679" y="998162"/>
                </a:lnTo>
                <a:lnTo>
                  <a:pt x="858115" y="974900"/>
                </a:lnTo>
                <a:lnTo>
                  <a:pt x="890593" y="949125"/>
                </a:lnTo>
                <a:lnTo>
                  <a:pt x="920977" y="920977"/>
                </a:lnTo>
                <a:lnTo>
                  <a:pt x="949125" y="890593"/>
                </a:lnTo>
                <a:lnTo>
                  <a:pt x="974900" y="858115"/>
                </a:lnTo>
                <a:lnTo>
                  <a:pt x="998162" y="823679"/>
                </a:lnTo>
                <a:lnTo>
                  <a:pt x="1018774" y="787425"/>
                </a:lnTo>
                <a:lnTo>
                  <a:pt x="1036595" y="749491"/>
                </a:lnTo>
                <a:lnTo>
                  <a:pt x="1051488" y="710018"/>
                </a:lnTo>
                <a:lnTo>
                  <a:pt x="1063312" y="669142"/>
                </a:lnTo>
                <a:lnTo>
                  <a:pt x="1071930" y="627004"/>
                </a:lnTo>
                <a:lnTo>
                  <a:pt x="1077203" y="583742"/>
                </a:lnTo>
                <a:lnTo>
                  <a:pt x="1078992" y="539496"/>
                </a:lnTo>
                <a:lnTo>
                  <a:pt x="1077203" y="495249"/>
                </a:lnTo>
                <a:lnTo>
                  <a:pt x="1071930" y="451987"/>
                </a:lnTo>
                <a:lnTo>
                  <a:pt x="1063312" y="409849"/>
                </a:lnTo>
                <a:lnTo>
                  <a:pt x="1051488" y="368973"/>
                </a:lnTo>
                <a:lnTo>
                  <a:pt x="1036595" y="329500"/>
                </a:lnTo>
                <a:lnTo>
                  <a:pt x="1018774" y="291566"/>
                </a:lnTo>
                <a:lnTo>
                  <a:pt x="998162" y="255312"/>
                </a:lnTo>
                <a:lnTo>
                  <a:pt x="974900" y="220876"/>
                </a:lnTo>
                <a:lnTo>
                  <a:pt x="949125" y="188398"/>
                </a:lnTo>
                <a:lnTo>
                  <a:pt x="920977" y="158014"/>
                </a:lnTo>
                <a:lnTo>
                  <a:pt x="890593" y="129866"/>
                </a:lnTo>
                <a:lnTo>
                  <a:pt x="858115" y="104091"/>
                </a:lnTo>
                <a:lnTo>
                  <a:pt x="823679" y="80829"/>
                </a:lnTo>
                <a:lnTo>
                  <a:pt x="787425" y="60217"/>
                </a:lnTo>
                <a:lnTo>
                  <a:pt x="749491" y="42396"/>
                </a:lnTo>
                <a:lnTo>
                  <a:pt x="710018" y="27503"/>
                </a:lnTo>
                <a:lnTo>
                  <a:pt x="669142" y="15679"/>
                </a:lnTo>
                <a:lnTo>
                  <a:pt x="627004" y="7061"/>
                </a:lnTo>
                <a:lnTo>
                  <a:pt x="583742" y="1788"/>
                </a:lnTo>
                <a:lnTo>
                  <a:pt x="539496" y="0"/>
                </a:lnTo>
                <a:lnTo>
                  <a:pt x="495249" y="1788"/>
                </a:lnTo>
                <a:lnTo>
                  <a:pt x="451987" y="7061"/>
                </a:lnTo>
                <a:lnTo>
                  <a:pt x="409849" y="15679"/>
                </a:lnTo>
                <a:lnTo>
                  <a:pt x="368973" y="27503"/>
                </a:lnTo>
                <a:lnTo>
                  <a:pt x="329500" y="42396"/>
                </a:lnTo>
                <a:lnTo>
                  <a:pt x="291566" y="60217"/>
                </a:lnTo>
                <a:lnTo>
                  <a:pt x="255312" y="80829"/>
                </a:lnTo>
                <a:lnTo>
                  <a:pt x="220876" y="104091"/>
                </a:lnTo>
                <a:lnTo>
                  <a:pt x="188398" y="129866"/>
                </a:lnTo>
                <a:lnTo>
                  <a:pt x="158014" y="158014"/>
                </a:lnTo>
                <a:lnTo>
                  <a:pt x="129866" y="188398"/>
                </a:lnTo>
                <a:lnTo>
                  <a:pt x="104091" y="220876"/>
                </a:lnTo>
                <a:lnTo>
                  <a:pt x="80829" y="255312"/>
                </a:lnTo>
                <a:lnTo>
                  <a:pt x="60217" y="291566"/>
                </a:lnTo>
                <a:lnTo>
                  <a:pt x="42396" y="329500"/>
                </a:lnTo>
                <a:lnTo>
                  <a:pt x="27503" y="368973"/>
                </a:lnTo>
                <a:lnTo>
                  <a:pt x="15679" y="409849"/>
                </a:lnTo>
                <a:lnTo>
                  <a:pt x="7061" y="451987"/>
                </a:lnTo>
                <a:lnTo>
                  <a:pt x="1788" y="495249"/>
                </a:lnTo>
                <a:lnTo>
                  <a:pt x="0" y="539496"/>
                </a:lnTo>
                <a:close/>
              </a:path>
            </a:pathLst>
          </a:custGeom>
          <a:solidFill>
            <a:srgbClr val="C4D4E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1563624" y="4795266"/>
            <a:ext cx="1078992" cy="1078992"/>
          </a:xfrm>
          <a:custGeom>
            <a:avLst/>
            <a:gdLst/>
            <a:ahLst/>
            <a:cxnLst/>
            <a:rect l="l" t="t" r="r" b="b"/>
            <a:pathLst>
              <a:path w="1078992" h="1078991">
                <a:moveTo>
                  <a:pt x="0" y="539496"/>
                </a:moveTo>
                <a:lnTo>
                  <a:pt x="1788" y="495249"/>
                </a:lnTo>
                <a:lnTo>
                  <a:pt x="7061" y="451987"/>
                </a:lnTo>
                <a:lnTo>
                  <a:pt x="15679" y="409849"/>
                </a:lnTo>
                <a:lnTo>
                  <a:pt x="27503" y="368973"/>
                </a:lnTo>
                <a:lnTo>
                  <a:pt x="42396" y="329500"/>
                </a:lnTo>
                <a:lnTo>
                  <a:pt x="60217" y="291566"/>
                </a:lnTo>
                <a:lnTo>
                  <a:pt x="80829" y="255312"/>
                </a:lnTo>
                <a:lnTo>
                  <a:pt x="104091" y="220876"/>
                </a:lnTo>
                <a:lnTo>
                  <a:pt x="129866" y="188398"/>
                </a:lnTo>
                <a:lnTo>
                  <a:pt x="158014" y="158014"/>
                </a:lnTo>
                <a:lnTo>
                  <a:pt x="188398" y="129866"/>
                </a:lnTo>
                <a:lnTo>
                  <a:pt x="220876" y="104091"/>
                </a:lnTo>
                <a:lnTo>
                  <a:pt x="255312" y="80829"/>
                </a:lnTo>
                <a:lnTo>
                  <a:pt x="291566" y="60217"/>
                </a:lnTo>
                <a:lnTo>
                  <a:pt x="329500" y="42396"/>
                </a:lnTo>
                <a:lnTo>
                  <a:pt x="368973" y="27503"/>
                </a:lnTo>
                <a:lnTo>
                  <a:pt x="409849" y="15679"/>
                </a:lnTo>
                <a:lnTo>
                  <a:pt x="451987" y="7061"/>
                </a:lnTo>
                <a:lnTo>
                  <a:pt x="495249" y="1788"/>
                </a:lnTo>
                <a:lnTo>
                  <a:pt x="539496" y="0"/>
                </a:lnTo>
                <a:lnTo>
                  <a:pt x="583742" y="1788"/>
                </a:lnTo>
                <a:lnTo>
                  <a:pt x="627004" y="7061"/>
                </a:lnTo>
                <a:lnTo>
                  <a:pt x="669142" y="15679"/>
                </a:lnTo>
                <a:lnTo>
                  <a:pt x="710018" y="27503"/>
                </a:lnTo>
                <a:lnTo>
                  <a:pt x="749491" y="42396"/>
                </a:lnTo>
                <a:lnTo>
                  <a:pt x="787425" y="60217"/>
                </a:lnTo>
                <a:lnTo>
                  <a:pt x="823679" y="80829"/>
                </a:lnTo>
                <a:lnTo>
                  <a:pt x="858115" y="104091"/>
                </a:lnTo>
                <a:lnTo>
                  <a:pt x="890593" y="129866"/>
                </a:lnTo>
                <a:lnTo>
                  <a:pt x="920977" y="158014"/>
                </a:lnTo>
                <a:lnTo>
                  <a:pt x="949125" y="188398"/>
                </a:lnTo>
                <a:lnTo>
                  <a:pt x="974900" y="220876"/>
                </a:lnTo>
                <a:lnTo>
                  <a:pt x="998162" y="255312"/>
                </a:lnTo>
                <a:lnTo>
                  <a:pt x="1018774" y="291566"/>
                </a:lnTo>
                <a:lnTo>
                  <a:pt x="1036595" y="329500"/>
                </a:lnTo>
                <a:lnTo>
                  <a:pt x="1051488" y="368973"/>
                </a:lnTo>
                <a:lnTo>
                  <a:pt x="1063312" y="409849"/>
                </a:lnTo>
                <a:lnTo>
                  <a:pt x="1071930" y="451987"/>
                </a:lnTo>
                <a:lnTo>
                  <a:pt x="1077203" y="495249"/>
                </a:lnTo>
                <a:lnTo>
                  <a:pt x="1078992" y="539496"/>
                </a:lnTo>
                <a:lnTo>
                  <a:pt x="1077203" y="583742"/>
                </a:lnTo>
                <a:lnTo>
                  <a:pt x="1071930" y="627004"/>
                </a:lnTo>
                <a:lnTo>
                  <a:pt x="1063312" y="669142"/>
                </a:lnTo>
                <a:lnTo>
                  <a:pt x="1051488" y="710018"/>
                </a:lnTo>
                <a:lnTo>
                  <a:pt x="1036595" y="749491"/>
                </a:lnTo>
                <a:lnTo>
                  <a:pt x="1018774" y="787425"/>
                </a:lnTo>
                <a:lnTo>
                  <a:pt x="998162" y="823679"/>
                </a:lnTo>
                <a:lnTo>
                  <a:pt x="974900" y="858115"/>
                </a:lnTo>
                <a:lnTo>
                  <a:pt x="949125" y="890593"/>
                </a:lnTo>
                <a:lnTo>
                  <a:pt x="920977" y="920977"/>
                </a:lnTo>
                <a:lnTo>
                  <a:pt x="890593" y="949125"/>
                </a:lnTo>
                <a:lnTo>
                  <a:pt x="858115" y="974900"/>
                </a:lnTo>
                <a:lnTo>
                  <a:pt x="823679" y="998162"/>
                </a:lnTo>
                <a:lnTo>
                  <a:pt x="787425" y="1018774"/>
                </a:lnTo>
                <a:lnTo>
                  <a:pt x="749491" y="1036595"/>
                </a:lnTo>
                <a:lnTo>
                  <a:pt x="710018" y="1051488"/>
                </a:lnTo>
                <a:lnTo>
                  <a:pt x="669142" y="1063312"/>
                </a:lnTo>
                <a:lnTo>
                  <a:pt x="627004" y="1071930"/>
                </a:lnTo>
                <a:lnTo>
                  <a:pt x="583742" y="1077203"/>
                </a:lnTo>
                <a:lnTo>
                  <a:pt x="539496" y="1078992"/>
                </a:lnTo>
                <a:lnTo>
                  <a:pt x="495249" y="1077203"/>
                </a:lnTo>
                <a:lnTo>
                  <a:pt x="451987" y="1071930"/>
                </a:lnTo>
                <a:lnTo>
                  <a:pt x="409849" y="1063312"/>
                </a:lnTo>
                <a:lnTo>
                  <a:pt x="368973" y="1051488"/>
                </a:lnTo>
                <a:lnTo>
                  <a:pt x="329500" y="1036595"/>
                </a:lnTo>
                <a:lnTo>
                  <a:pt x="291566" y="1018774"/>
                </a:lnTo>
                <a:lnTo>
                  <a:pt x="255312" y="998162"/>
                </a:lnTo>
                <a:lnTo>
                  <a:pt x="220876" y="974900"/>
                </a:lnTo>
                <a:lnTo>
                  <a:pt x="188398" y="949125"/>
                </a:lnTo>
                <a:lnTo>
                  <a:pt x="158014" y="920977"/>
                </a:lnTo>
                <a:lnTo>
                  <a:pt x="129866" y="890593"/>
                </a:lnTo>
                <a:lnTo>
                  <a:pt x="104091" y="858115"/>
                </a:lnTo>
                <a:lnTo>
                  <a:pt x="80829" y="823679"/>
                </a:lnTo>
                <a:lnTo>
                  <a:pt x="60217" y="787425"/>
                </a:lnTo>
                <a:lnTo>
                  <a:pt x="42396" y="749491"/>
                </a:lnTo>
                <a:lnTo>
                  <a:pt x="27503" y="710018"/>
                </a:lnTo>
                <a:lnTo>
                  <a:pt x="15679" y="669142"/>
                </a:lnTo>
                <a:lnTo>
                  <a:pt x="7061" y="627004"/>
                </a:lnTo>
                <a:lnTo>
                  <a:pt x="1788" y="583742"/>
                </a:lnTo>
                <a:lnTo>
                  <a:pt x="0" y="539496"/>
                </a:lnTo>
                <a:close/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6240018" y="4657344"/>
            <a:ext cx="752856" cy="1296924"/>
          </a:xfrm>
          <a:custGeom>
            <a:avLst/>
            <a:gdLst/>
            <a:ahLst/>
            <a:cxnLst/>
            <a:rect l="l" t="t" r="r" b="b"/>
            <a:pathLst>
              <a:path w="752856" h="1296924">
                <a:moveTo>
                  <a:pt x="376428" y="972692"/>
                </a:moveTo>
                <a:lnTo>
                  <a:pt x="376428" y="1296923"/>
                </a:lnTo>
                <a:lnTo>
                  <a:pt x="752856" y="648461"/>
                </a:lnTo>
                <a:lnTo>
                  <a:pt x="376428" y="0"/>
                </a:lnTo>
                <a:lnTo>
                  <a:pt x="376428" y="324230"/>
                </a:lnTo>
                <a:lnTo>
                  <a:pt x="0" y="324230"/>
                </a:lnTo>
                <a:lnTo>
                  <a:pt x="0" y="972692"/>
                </a:lnTo>
                <a:lnTo>
                  <a:pt x="376428" y="972692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1742694" y="5029200"/>
            <a:ext cx="720852" cy="647700"/>
          </a:xfrm>
          <a:custGeom>
            <a:avLst/>
            <a:gdLst/>
            <a:ahLst/>
            <a:cxnLst/>
            <a:rect l="l" t="t" r="r" b="b"/>
            <a:pathLst>
              <a:path w="720852" h="647700">
                <a:moveTo>
                  <a:pt x="0" y="323850"/>
                </a:moveTo>
                <a:lnTo>
                  <a:pt x="1194" y="350410"/>
                </a:lnTo>
                <a:lnTo>
                  <a:pt x="4717" y="376379"/>
                </a:lnTo>
                <a:lnTo>
                  <a:pt x="10474" y="401673"/>
                </a:lnTo>
                <a:lnTo>
                  <a:pt x="18374" y="426210"/>
                </a:lnTo>
                <a:lnTo>
                  <a:pt x="28323" y="449905"/>
                </a:lnTo>
                <a:lnTo>
                  <a:pt x="40229" y="472676"/>
                </a:lnTo>
                <a:lnTo>
                  <a:pt x="53999" y="494438"/>
                </a:lnTo>
                <a:lnTo>
                  <a:pt x="69540" y="515110"/>
                </a:lnTo>
                <a:lnTo>
                  <a:pt x="86760" y="534606"/>
                </a:lnTo>
                <a:lnTo>
                  <a:pt x="105565" y="552845"/>
                </a:lnTo>
                <a:lnTo>
                  <a:pt x="125863" y="569742"/>
                </a:lnTo>
                <a:lnTo>
                  <a:pt x="147562" y="585214"/>
                </a:lnTo>
                <a:lnTo>
                  <a:pt x="170568" y="599179"/>
                </a:lnTo>
                <a:lnTo>
                  <a:pt x="194788" y="611551"/>
                </a:lnTo>
                <a:lnTo>
                  <a:pt x="220131" y="622249"/>
                </a:lnTo>
                <a:lnTo>
                  <a:pt x="246502" y="631189"/>
                </a:lnTo>
                <a:lnTo>
                  <a:pt x="273810" y="638287"/>
                </a:lnTo>
                <a:lnTo>
                  <a:pt x="301962" y="643461"/>
                </a:lnTo>
                <a:lnTo>
                  <a:pt x="330865" y="646626"/>
                </a:lnTo>
                <a:lnTo>
                  <a:pt x="360426" y="647700"/>
                </a:lnTo>
                <a:lnTo>
                  <a:pt x="389986" y="646626"/>
                </a:lnTo>
                <a:lnTo>
                  <a:pt x="418889" y="643461"/>
                </a:lnTo>
                <a:lnTo>
                  <a:pt x="447041" y="638287"/>
                </a:lnTo>
                <a:lnTo>
                  <a:pt x="474349" y="631189"/>
                </a:lnTo>
                <a:lnTo>
                  <a:pt x="500720" y="622249"/>
                </a:lnTo>
                <a:lnTo>
                  <a:pt x="526063" y="611551"/>
                </a:lnTo>
                <a:lnTo>
                  <a:pt x="550283" y="599179"/>
                </a:lnTo>
                <a:lnTo>
                  <a:pt x="573289" y="585214"/>
                </a:lnTo>
                <a:lnTo>
                  <a:pt x="594988" y="569742"/>
                </a:lnTo>
                <a:lnTo>
                  <a:pt x="615286" y="552845"/>
                </a:lnTo>
                <a:lnTo>
                  <a:pt x="634091" y="534606"/>
                </a:lnTo>
                <a:lnTo>
                  <a:pt x="651311" y="515110"/>
                </a:lnTo>
                <a:lnTo>
                  <a:pt x="666852" y="494438"/>
                </a:lnTo>
                <a:lnTo>
                  <a:pt x="680622" y="472676"/>
                </a:lnTo>
                <a:lnTo>
                  <a:pt x="692528" y="449905"/>
                </a:lnTo>
                <a:lnTo>
                  <a:pt x="702477" y="426210"/>
                </a:lnTo>
                <a:lnTo>
                  <a:pt x="710377" y="401673"/>
                </a:lnTo>
                <a:lnTo>
                  <a:pt x="716134" y="376379"/>
                </a:lnTo>
                <a:lnTo>
                  <a:pt x="719657" y="350410"/>
                </a:lnTo>
                <a:lnTo>
                  <a:pt x="720852" y="323850"/>
                </a:lnTo>
                <a:lnTo>
                  <a:pt x="719657" y="297289"/>
                </a:lnTo>
                <a:lnTo>
                  <a:pt x="716134" y="271320"/>
                </a:lnTo>
                <a:lnTo>
                  <a:pt x="710377" y="246026"/>
                </a:lnTo>
                <a:lnTo>
                  <a:pt x="702477" y="221489"/>
                </a:lnTo>
                <a:lnTo>
                  <a:pt x="692528" y="197794"/>
                </a:lnTo>
                <a:lnTo>
                  <a:pt x="680622" y="175023"/>
                </a:lnTo>
                <a:lnTo>
                  <a:pt x="666852" y="153261"/>
                </a:lnTo>
                <a:lnTo>
                  <a:pt x="651311" y="132589"/>
                </a:lnTo>
                <a:lnTo>
                  <a:pt x="634091" y="113093"/>
                </a:lnTo>
                <a:lnTo>
                  <a:pt x="615286" y="94854"/>
                </a:lnTo>
                <a:lnTo>
                  <a:pt x="594988" y="77957"/>
                </a:lnTo>
                <a:lnTo>
                  <a:pt x="573289" y="62485"/>
                </a:lnTo>
                <a:lnTo>
                  <a:pt x="550283" y="48520"/>
                </a:lnTo>
                <a:lnTo>
                  <a:pt x="526063" y="36148"/>
                </a:lnTo>
                <a:lnTo>
                  <a:pt x="500720" y="25450"/>
                </a:lnTo>
                <a:lnTo>
                  <a:pt x="474349" y="16510"/>
                </a:lnTo>
                <a:lnTo>
                  <a:pt x="447041" y="9412"/>
                </a:lnTo>
                <a:lnTo>
                  <a:pt x="418889" y="4238"/>
                </a:lnTo>
                <a:lnTo>
                  <a:pt x="389986" y="1073"/>
                </a:lnTo>
                <a:lnTo>
                  <a:pt x="360426" y="0"/>
                </a:lnTo>
                <a:lnTo>
                  <a:pt x="330865" y="1073"/>
                </a:lnTo>
                <a:lnTo>
                  <a:pt x="301962" y="4238"/>
                </a:lnTo>
                <a:lnTo>
                  <a:pt x="273810" y="9412"/>
                </a:lnTo>
                <a:lnTo>
                  <a:pt x="246502" y="16510"/>
                </a:lnTo>
                <a:lnTo>
                  <a:pt x="220131" y="25450"/>
                </a:lnTo>
                <a:lnTo>
                  <a:pt x="194788" y="36148"/>
                </a:lnTo>
                <a:lnTo>
                  <a:pt x="170568" y="48520"/>
                </a:lnTo>
                <a:lnTo>
                  <a:pt x="147562" y="62485"/>
                </a:lnTo>
                <a:lnTo>
                  <a:pt x="125863" y="77957"/>
                </a:lnTo>
                <a:lnTo>
                  <a:pt x="105565" y="94854"/>
                </a:lnTo>
                <a:lnTo>
                  <a:pt x="86760" y="113093"/>
                </a:lnTo>
                <a:lnTo>
                  <a:pt x="69540" y="132589"/>
                </a:lnTo>
                <a:lnTo>
                  <a:pt x="53999" y="153261"/>
                </a:lnTo>
                <a:lnTo>
                  <a:pt x="40229" y="175023"/>
                </a:lnTo>
                <a:lnTo>
                  <a:pt x="28323" y="197794"/>
                </a:lnTo>
                <a:lnTo>
                  <a:pt x="18374" y="221489"/>
                </a:lnTo>
                <a:lnTo>
                  <a:pt x="10474" y="246026"/>
                </a:lnTo>
                <a:lnTo>
                  <a:pt x="4717" y="271320"/>
                </a:lnTo>
                <a:lnTo>
                  <a:pt x="1194" y="297289"/>
                </a:lnTo>
                <a:lnTo>
                  <a:pt x="0" y="32385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1742694" y="5029200"/>
            <a:ext cx="720852" cy="647700"/>
          </a:xfrm>
          <a:custGeom>
            <a:avLst/>
            <a:gdLst/>
            <a:ahLst/>
            <a:cxnLst/>
            <a:rect l="l" t="t" r="r" b="b"/>
            <a:pathLst>
              <a:path w="720852" h="647700">
                <a:moveTo>
                  <a:pt x="0" y="323850"/>
                </a:moveTo>
                <a:lnTo>
                  <a:pt x="1194" y="297289"/>
                </a:lnTo>
                <a:lnTo>
                  <a:pt x="4717" y="271320"/>
                </a:lnTo>
                <a:lnTo>
                  <a:pt x="10474" y="246026"/>
                </a:lnTo>
                <a:lnTo>
                  <a:pt x="18374" y="221489"/>
                </a:lnTo>
                <a:lnTo>
                  <a:pt x="28323" y="197794"/>
                </a:lnTo>
                <a:lnTo>
                  <a:pt x="40229" y="175023"/>
                </a:lnTo>
                <a:lnTo>
                  <a:pt x="53999" y="153261"/>
                </a:lnTo>
                <a:lnTo>
                  <a:pt x="69540" y="132589"/>
                </a:lnTo>
                <a:lnTo>
                  <a:pt x="86760" y="113093"/>
                </a:lnTo>
                <a:lnTo>
                  <a:pt x="105565" y="94854"/>
                </a:lnTo>
                <a:lnTo>
                  <a:pt x="125863" y="77957"/>
                </a:lnTo>
                <a:lnTo>
                  <a:pt x="147562" y="62485"/>
                </a:lnTo>
                <a:lnTo>
                  <a:pt x="170568" y="48520"/>
                </a:lnTo>
                <a:lnTo>
                  <a:pt x="194788" y="36148"/>
                </a:lnTo>
                <a:lnTo>
                  <a:pt x="220131" y="25450"/>
                </a:lnTo>
                <a:lnTo>
                  <a:pt x="246502" y="16510"/>
                </a:lnTo>
                <a:lnTo>
                  <a:pt x="273810" y="9412"/>
                </a:lnTo>
                <a:lnTo>
                  <a:pt x="301962" y="4238"/>
                </a:lnTo>
                <a:lnTo>
                  <a:pt x="330865" y="1073"/>
                </a:lnTo>
                <a:lnTo>
                  <a:pt x="360426" y="0"/>
                </a:lnTo>
                <a:lnTo>
                  <a:pt x="389986" y="1073"/>
                </a:lnTo>
                <a:lnTo>
                  <a:pt x="418889" y="4238"/>
                </a:lnTo>
                <a:lnTo>
                  <a:pt x="447041" y="9412"/>
                </a:lnTo>
                <a:lnTo>
                  <a:pt x="474349" y="16510"/>
                </a:lnTo>
                <a:lnTo>
                  <a:pt x="500720" y="25450"/>
                </a:lnTo>
                <a:lnTo>
                  <a:pt x="526063" y="36148"/>
                </a:lnTo>
                <a:lnTo>
                  <a:pt x="550283" y="48520"/>
                </a:lnTo>
                <a:lnTo>
                  <a:pt x="573289" y="62485"/>
                </a:lnTo>
                <a:lnTo>
                  <a:pt x="594988" y="77957"/>
                </a:lnTo>
                <a:lnTo>
                  <a:pt x="615286" y="94854"/>
                </a:lnTo>
                <a:lnTo>
                  <a:pt x="634091" y="113093"/>
                </a:lnTo>
                <a:lnTo>
                  <a:pt x="651311" y="132589"/>
                </a:lnTo>
                <a:lnTo>
                  <a:pt x="666852" y="153261"/>
                </a:lnTo>
                <a:lnTo>
                  <a:pt x="680622" y="175023"/>
                </a:lnTo>
                <a:lnTo>
                  <a:pt x="692528" y="197794"/>
                </a:lnTo>
                <a:lnTo>
                  <a:pt x="702477" y="221489"/>
                </a:lnTo>
                <a:lnTo>
                  <a:pt x="710377" y="246026"/>
                </a:lnTo>
                <a:lnTo>
                  <a:pt x="716134" y="271320"/>
                </a:lnTo>
                <a:lnTo>
                  <a:pt x="719657" y="297289"/>
                </a:lnTo>
                <a:lnTo>
                  <a:pt x="720852" y="323850"/>
                </a:lnTo>
                <a:lnTo>
                  <a:pt x="719657" y="350410"/>
                </a:lnTo>
                <a:lnTo>
                  <a:pt x="716134" y="376379"/>
                </a:lnTo>
                <a:lnTo>
                  <a:pt x="710377" y="401673"/>
                </a:lnTo>
                <a:lnTo>
                  <a:pt x="702477" y="426210"/>
                </a:lnTo>
                <a:lnTo>
                  <a:pt x="692528" y="449905"/>
                </a:lnTo>
                <a:lnTo>
                  <a:pt x="680622" y="472676"/>
                </a:lnTo>
                <a:lnTo>
                  <a:pt x="666852" y="494438"/>
                </a:lnTo>
                <a:lnTo>
                  <a:pt x="651311" y="515110"/>
                </a:lnTo>
                <a:lnTo>
                  <a:pt x="634091" y="534606"/>
                </a:lnTo>
                <a:lnTo>
                  <a:pt x="615286" y="552845"/>
                </a:lnTo>
                <a:lnTo>
                  <a:pt x="594988" y="569742"/>
                </a:lnTo>
                <a:lnTo>
                  <a:pt x="573289" y="585214"/>
                </a:lnTo>
                <a:lnTo>
                  <a:pt x="550283" y="599179"/>
                </a:lnTo>
                <a:lnTo>
                  <a:pt x="526063" y="611551"/>
                </a:lnTo>
                <a:lnTo>
                  <a:pt x="500720" y="622249"/>
                </a:lnTo>
                <a:lnTo>
                  <a:pt x="474349" y="631189"/>
                </a:lnTo>
                <a:lnTo>
                  <a:pt x="447041" y="638287"/>
                </a:lnTo>
                <a:lnTo>
                  <a:pt x="418889" y="643461"/>
                </a:lnTo>
                <a:lnTo>
                  <a:pt x="389986" y="646626"/>
                </a:lnTo>
                <a:lnTo>
                  <a:pt x="360426" y="647700"/>
                </a:lnTo>
                <a:lnTo>
                  <a:pt x="330865" y="646626"/>
                </a:lnTo>
                <a:lnTo>
                  <a:pt x="301962" y="643461"/>
                </a:lnTo>
                <a:lnTo>
                  <a:pt x="273810" y="638287"/>
                </a:lnTo>
                <a:lnTo>
                  <a:pt x="246502" y="631189"/>
                </a:lnTo>
                <a:lnTo>
                  <a:pt x="220131" y="622249"/>
                </a:lnTo>
                <a:lnTo>
                  <a:pt x="194788" y="611551"/>
                </a:lnTo>
                <a:lnTo>
                  <a:pt x="170568" y="599179"/>
                </a:lnTo>
                <a:lnTo>
                  <a:pt x="147562" y="585214"/>
                </a:lnTo>
                <a:lnTo>
                  <a:pt x="125863" y="569742"/>
                </a:lnTo>
                <a:lnTo>
                  <a:pt x="105565" y="552845"/>
                </a:lnTo>
                <a:lnTo>
                  <a:pt x="86760" y="534606"/>
                </a:lnTo>
                <a:lnTo>
                  <a:pt x="69540" y="515110"/>
                </a:lnTo>
                <a:lnTo>
                  <a:pt x="53999" y="494438"/>
                </a:lnTo>
                <a:lnTo>
                  <a:pt x="40229" y="472676"/>
                </a:lnTo>
                <a:lnTo>
                  <a:pt x="28323" y="449905"/>
                </a:lnTo>
                <a:lnTo>
                  <a:pt x="18374" y="426210"/>
                </a:lnTo>
                <a:lnTo>
                  <a:pt x="10474" y="401673"/>
                </a:lnTo>
                <a:lnTo>
                  <a:pt x="4717" y="376379"/>
                </a:lnTo>
                <a:lnTo>
                  <a:pt x="1194" y="350410"/>
                </a:lnTo>
                <a:lnTo>
                  <a:pt x="0" y="323850"/>
                </a:lnTo>
                <a:close/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2103120" y="1992629"/>
            <a:ext cx="4108704" cy="1078992"/>
          </a:xfrm>
          <a:custGeom>
            <a:avLst/>
            <a:gdLst/>
            <a:ahLst/>
            <a:cxnLst/>
            <a:rect l="l" t="t" r="r" b="b"/>
            <a:pathLst>
              <a:path w="4108704" h="1078992">
                <a:moveTo>
                  <a:pt x="4108704" y="1078992"/>
                </a:moveTo>
                <a:lnTo>
                  <a:pt x="4108704" y="0"/>
                </a:lnTo>
                <a:lnTo>
                  <a:pt x="539496" y="0"/>
                </a:lnTo>
                <a:lnTo>
                  <a:pt x="0" y="539496"/>
                </a:lnTo>
                <a:lnTo>
                  <a:pt x="539496" y="1078992"/>
                </a:lnTo>
                <a:lnTo>
                  <a:pt x="4108704" y="1078992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563624" y="1992629"/>
            <a:ext cx="1078992" cy="1078992"/>
          </a:xfrm>
          <a:custGeom>
            <a:avLst/>
            <a:gdLst/>
            <a:ahLst/>
            <a:cxnLst/>
            <a:rect l="l" t="t" r="r" b="b"/>
            <a:pathLst>
              <a:path w="1078992" h="1078992">
                <a:moveTo>
                  <a:pt x="0" y="539496"/>
                </a:moveTo>
                <a:lnTo>
                  <a:pt x="1788" y="583741"/>
                </a:lnTo>
                <a:lnTo>
                  <a:pt x="7061" y="627001"/>
                </a:lnTo>
                <a:lnTo>
                  <a:pt x="15679" y="669138"/>
                </a:lnTo>
                <a:lnTo>
                  <a:pt x="27503" y="710013"/>
                </a:lnTo>
                <a:lnTo>
                  <a:pt x="42396" y="749486"/>
                </a:lnTo>
                <a:lnTo>
                  <a:pt x="60217" y="787419"/>
                </a:lnTo>
                <a:lnTo>
                  <a:pt x="80829" y="823673"/>
                </a:lnTo>
                <a:lnTo>
                  <a:pt x="104091" y="858109"/>
                </a:lnTo>
                <a:lnTo>
                  <a:pt x="129866" y="890588"/>
                </a:lnTo>
                <a:lnTo>
                  <a:pt x="158014" y="920972"/>
                </a:lnTo>
                <a:lnTo>
                  <a:pt x="188398" y="949121"/>
                </a:lnTo>
                <a:lnTo>
                  <a:pt x="220876" y="974896"/>
                </a:lnTo>
                <a:lnTo>
                  <a:pt x="255312" y="998159"/>
                </a:lnTo>
                <a:lnTo>
                  <a:pt x="291566" y="1018771"/>
                </a:lnTo>
                <a:lnTo>
                  <a:pt x="329500" y="1036593"/>
                </a:lnTo>
                <a:lnTo>
                  <a:pt x="368973" y="1051486"/>
                </a:lnTo>
                <a:lnTo>
                  <a:pt x="409849" y="1063312"/>
                </a:lnTo>
                <a:lnTo>
                  <a:pt x="451987" y="1071930"/>
                </a:lnTo>
                <a:lnTo>
                  <a:pt x="495249" y="1077203"/>
                </a:lnTo>
                <a:lnTo>
                  <a:pt x="539496" y="1078992"/>
                </a:lnTo>
                <a:lnTo>
                  <a:pt x="583742" y="1077203"/>
                </a:lnTo>
                <a:lnTo>
                  <a:pt x="627004" y="1071930"/>
                </a:lnTo>
                <a:lnTo>
                  <a:pt x="669142" y="1063312"/>
                </a:lnTo>
                <a:lnTo>
                  <a:pt x="710018" y="1051486"/>
                </a:lnTo>
                <a:lnTo>
                  <a:pt x="749491" y="1036593"/>
                </a:lnTo>
                <a:lnTo>
                  <a:pt x="787425" y="1018771"/>
                </a:lnTo>
                <a:lnTo>
                  <a:pt x="823679" y="998159"/>
                </a:lnTo>
                <a:lnTo>
                  <a:pt x="858115" y="974896"/>
                </a:lnTo>
                <a:lnTo>
                  <a:pt x="890593" y="949121"/>
                </a:lnTo>
                <a:lnTo>
                  <a:pt x="920977" y="920972"/>
                </a:lnTo>
                <a:lnTo>
                  <a:pt x="949125" y="890588"/>
                </a:lnTo>
                <a:lnTo>
                  <a:pt x="974900" y="858109"/>
                </a:lnTo>
                <a:lnTo>
                  <a:pt x="998162" y="823673"/>
                </a:lnTo>
                <a:lnTo>
                  <a:pt x="1018774" y="787419"/>
                </a:lnTo>
                <a:lnTo>
                  <a:pt x="1036595" y="749486"/>
                </a:lnTo>
                <a:lnTo>
                  <a:pt x="1051488" y="710013"/>
                </a:lnTo>
                <a:lnTo>
                  <a:pt x="1063312" y="669138"/>
                </a:lnTo>
                <a:lnTo>
                  <a:pt x="1071930" y="627001"/>
                </a:lnTo>
                <a:lnTo>
                  <a:pt x="1077203" y="583741"/>
                </a:lnTo>
                <a:lnTo>
                  <a:pt x="1078992" y="539496"/>
                </a:lnTo>
                <a:lnTo>
                  <a:pt x="1077203" y="495250"/>
                </a:lnTo>
                <a:lnTo>
                  <a:pt x="1071930" y="451990"/>
                </a:lnTo>
                <a:lnTo>
                  <a:pt x="1063312" y="409853"/>
                </a:lnTo>
                <a:lnTo>
                  <a:pt x="1051488" y="368978"/>
                </a:lnTo>
                <a:lnTo>
                  <a:pt x="1036595" y="329505"/>
                </a:lnTo>
                <a:lnTo>
                  <a:pt x="1018774" y="291572"/>
                </a:lnTo>
                <a:lnTo>
                  <a:pt x="998162" y="255318"/>
                </a:lnTo>
                <a:lnTo>
                  <a:pt x="974900" y="220882"/>
                </a:lnTo>
                <a:lnTo>
                  <a:pt x="949125" y="188403"/>
                </a:lnTo>
                <a:lnTo>
                  <a:pt x="920977" y="158019"/>
                </a:lnTo>
                <a:lnTo>
                  <a:pt x="890593" y="129870"/>
                </a:lnTo>
                <a:lnTo>
                  <a:pt x="858115" y="104095"/>
                </a:lnTo>
                <a:lnTo>
                  <a:pt x="823679" y="80832"/>
                </a:lnTo>
                <a:lnTo>
                  <a:pt x="787425" y="60220"/>
                </a:lnTo>
                <a:lnTo>
                  <a:pt x="749491" y="42398"/>
                </a:lnTo>
                <a:lnTo>
                  <a:pt x="710018" y="27505"/>
                </a:lnTo>
                <a:lnTo>
                  <a:pt x="669142" y="15679"/>
                </a:lnTo>
                <a:lnTo>
                  <a:pt x="627004" y="7061"/>
                </a:lnTo>
                <a:lnTo>
                  <a:pt x="583742" y="1788"/>
                </a:lnTo>
                <a:lnTo>
                  <a:pt x="539496" y="0"/>
                </a:lnTo>
                <a:lnTo>
                  <a:pt x="495249" y="1788"/>
                </a:lnTo>
                <a:lnTo>
                  <a:pt x="451987" y="7061"/>
                </a:lnTo>
                <a:lnTo>
                  <a:pt x="409849" y="15679"/>
                </a:lnTo>
                <a:lnTo>
                  <a:pt x="368973" y="27505"/>
                </a:lnTo>
                <a:lnTo>
                  <a:pt x="329500" y="42398"/>
                </a:lnTo>
                <a:lnTo>
                  <a:pt x="291566" y="60220"/>
                </a:lnTo>
                <a:lnTo>
                  <a:pt x="255312" y="80832"/>
                </a:lnTo>
                <a:lnTo>
                  <a:pt x="220876" y="104095"/>
                </a:lnTo>
                <a:lnTo>
                  <a:pt x="188398" y="129870"/>
                </a:lnTo>
                <a:lnTo>
                  <a:pt x="158014" y="158019"/>
                </a:lnTo>
                <a:lnTo>
                  <a:pt x="129866" y="188403"/>
                </a:lnTo>
                <a:lnTo>
                  <a:pt x="104091" y="220882"/>
                </a:lnTo>
                <a:lnTo>
                  <a:pt x="80829" y="255318"/>
                </a:lnTo>
                <a:lnTo>
                  <a:pt x="60217" y="291572"/>
                </a:lnTo>
                <a:lnTo>
                  <a:pt x="42396" y="329505"/>
                </a:lnTo>
                <a:lnTo>
                  <a:pt x="27503" y="368978"/>
                </a:lnTo>
                <a:lnTo>
                  <a:pt x="15679" y="409853"/>
                </a:lnTo>
                <a:lnTo>
                  <a:pt x="7061" y="451990"/>
                </a:lnTo>
                <a:lnTo>
                  <a:pt x="1788" y="495250"/>
                </a:lnTo>
                <a:lnTo>
                  <a:pt x="0" y="539496"/>
                </a:lnTo>
                <a:close/>
              </a:path>
            </a:pathLst>
          </a:custGeom>
          <a:solidFill>
            <a:srgbClr val="C4D4E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563624" y="1992629"/>
            <a:ext cx="1078992" cy="1078992"/>
          </a:xfrm>
          <a:custGeom>
            <a:avLst/>
            <a:gdLst/>
            <a:ahLst/>
            <a:cxnLst/>
            <a:rect l="l" t="t" r="r" b="b"/>
            <a:pathLst>
              <a:path w="1078992" h="1078992">
                <a:moveTo>
                  <a:pt x="0" y="539496"/>
                </a:moveTo>
                <a:lnTo>
                  <a:pt x="1788" y="495250"/>
                </a:lnTo>
                <a:lnTo>
                  <a:pt x="7061" y="451990"/>
                </a:lnTo>
                <a:lnTo>
                  <a:pt x="15679" y="409853"/>
                </a:lnTo>
                <a:lnTo>
                  <a:pt x="27503" y="368978"/>
                </a:lnTo>
                <a:lnTo>
                  <a:pt x="42396" y="329505"/>
                </a:lnTo>
                <a:lnTo>
                  <a:pt x="60217" y="291572"/>
                </a:lnTo>
                <a:lnTo>
                  <a:pt x="80829" y="255318"/>
                </a:lnTo>
                <a:lnTo>
                  <a:pt x="104091" y="220882"/>
                </a:lnTo>
                <a:lnTo>
                  <a:pt x="129866" y="188403"/>
                </a:lnTo>
                <a:lnTo>
                  <a:pt x="158014" y="158019"/>
                </a:lnTo>
                <a:lnTo>
                  <a:pt x="188398" y="129870"/>
                </a:lnTo>
                <a:lnTo>
                  <a:pt x="220876" y="104095"/>
                </a:lnTo>
                <a:lnTo>
                  <a:pt x="255312" y="80832"/>
                </a:lnTo>
                <a:lnTo>
                  <a:pt x="291566" y="60220"/>
                </a:lnTo>
                <a:lnTo>
                  <a:pt x="329500" y="42398"/>
                </a:lnTo>
                <a:lnTo>
                  <a:pt x="368973" y="27505"/>
                </a:lnTo>
                <a:lnTo>
                  <a:pt x="409849" y="15679"/>
                </a:lnTo>
                <a:lnTo>
                  <a:pt x="451987" y="7061"/>
                </a:lnTo>
                <a:lnTo>
                  <a:pt x="495249" y="1788"/>
                </a:lnTo>
                <a:lnTo>
                  <a:pt x="539496" y="0"/>
                </a:lnTo>
                <a:lnTo>
                  <a:pt x="583742" y="1788"/>
                </a:lnTo>
                <a:lnTo>
                  <a:pt x="627004" y="7061"/>
                </a:lnTo>
                <a:lnTo>
                  <a:pt x="669142" y="15679"/>
                </a:lnTo>
                <a:lnTo>
                  <a:pt x="710018" y="27505"/>
                </a:lnTo>
                <a:lnTo>
                  <a:pt x="749491" y="42398"/>
                </a:lnTo>
                <a:lnTo>
                  <a:pt x="787425" y="60220"/>
                </a:lnTo>
                <a:lnTo>
                  <a:pt x="823679" y="80832"/>
                </a:lnTo>
                <a:lnTo>
                  <a:pt x="858115" y="104095"/>
                </a:lnTo>
                <a:lnTo>
                  <a:pt x="890593" y="129870"/>
                </a:lnTo>
                <a:lnTo>
                  <a:pt x="920977" y="158019"/>
                </a:lnTo>
                <a:lnTo>
                  <a:pt x="949125" y="188403"/>
                </a:lnTo>
                <a:lnTo>
                  <a:pt x="974900" y="220882"/>
                </a:lnTo>
                <a:lnTo>
                  <a:pt x="998162" y="255318"/>
                </a:lnTo>
                <a:lnTo>
                  <a:pt x="1018774" y="291572"/>
                </a:lnTo>
                <a:lnTo>
                  <a:pt x="1036595" y="329505"/>
                </a:lnTo>
                <a:lnTo>
                  <a:pt x="1051488" y="368978"/>
                </a:lnTo>
                <a:lnTo>
                  <a:pt x="1063312" y="409853"/>
                </a:lnTo>
                <a:lnTo>
                  <a:pt x="1071930" y="451990"/>
                </a:lnTo>
                <a:lnTo>
                  <a:pt x="1077203" y="495250"/>
                </a:lnTo>
                <a:lnTo>
                  <a:pt x="1078992" y="539496"/>
                </a:lnTo>
                <a:lnTo>
                  <a:pt x="1077203" y="583741"/>
                </a:lnTo>
                <a:lnTo>
                  <a:pt x="1071930" y="627001"/>
                </a:lnTo>
                <a:lnTo>
                  <a:pt x="1063312" y="669138"/>
                </a:lnTo>
                <a:lnTo>
                  <a:pt x="1051488" y="710013"/>
                </a:lnTo>
                <a:lnTo>
                  <a:pt x="1036595" y="749486"/>
                </a:lnTo>
                <a:lnTo>
                  <a:pt x="1018774" y="787419"/>
                </a:lnTo>
                <a:lnTo>
                  <a:pt x="998162" y="823673"/>
                </a:lnTo>
                <a:lnTo>
                  <a:pt x="974900" y="858109"/>
                </a:lnTo>
                <a:lnTo>
                  <a:pt x="949125" y="890588"/>
                </a:lnTo>
                <a:lnTo>
                  <a:pt x="920977" y="920972"/>
                </a:lnTo>
                <a:lnTo>
                  <a:pt x="890593" y="949121"/>
                </a:lnTo>
                <a:lnTo>
                  <a:pt x="858115" y="974896"/>
                </a:lnTo>
                <a:lnTo>
                  <a:pt x="823679" y="998159"/>
                </a:lnTo>
                <a:lnTo>
                  <a:pt x="787425" y="1018771"/>
                </a:lnTo>
                <a:lnTo>
                  <a:pt x="749491" y="1036593"/>
                </a:lnTo>
                <a:lnTo>
                  <a:pt x="710018" y="1051486"/>
                </a:lnTo>
                <a:lnTo>
                  <a:pt x="669142" y="1063312"/>
                </a:lnTo>
                <a:lnTo>
                  <a:pt x="627004" y="1071930"/>
                </a:lnTo>
                <a:lnTo>
                  <a:pt x="583742" y="1077203"/>
                </a:lnTo>
                <a:lnTo>
                  <a:pt x="539496" y="1078992"/>
                </a:lnTo>
                <a:lnTo>
                  <a:pt x="495249" y="1077203"/>
                </a:lnTo>
                <a:lnTo>
                  <a:pt x="451987" y="1071930"/>
                </a:lnTo>
                <a:lnTo>
                  <a:pt x="409849" y="1063312"/>
                </a:lnTo>
                <a:lnTo>
                  <a:pt x="368973" y="1051486"/>
                </a:lnTo>
                <a:lnTo>
                  <a:pt x="329500" y="1036593"/>
                </a:lnTo>
                <a:lnTo>
                  <a:pt x="291566" y="1018771"/>
                </a:lnTo>
                <a:lnTo>
                  <a:pt x="255312" y="998159"/>
                </a:lnTo>
                <a:lnTo>
                  <a:pt x="220876" y="974896"/>
                </a:lnTo>
                <a:lnTo>
                  <a:pt x="188398" y="949121"/>
                </a:lnTo>
                <a:lnTo>
                  <a:pt x="158014" y="920972"/>
                </a:lnTo>
                <a:lnTo>
                  <a:pt x="129866" y="890588"/>
                </a:lnTo>
                <a:lnTo>
                  <a:pt x="104091" y="858109"/>
                </a:lnTo>
                <a:lnTo>
                  <a:pt x="80829" y="823673"/>
                </a:lnTo>
                <a:lnTo>
                  <a:pt x="60217" y="787419"/>
                </a:lnTo>
                <a:lnTo>
                  <a:pt x="42396" y="749486"/>
                </a:lnTo>
                <a:lnTo>
                  <a:pt x="27503" y="710013"/>
                </a:lnTo>
                <a:lnTo>
                  <a:pt x="15679" y="669138"/>
                </a:lnTo>
                <a:lnTo>
                  <a:pt x="7061" y="627001"/>
                </a:lnTo>
                <a:lnTo>
                  <a:pt x="1788" y="583741"/>
                </a:lnTo>
                <a:lnTo>
                  <a:pt x="0" y="539496"/>
                </a:lnTo>
                <a:close/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6220206" y="1959864"/>
            <a:ext cx="792480" cy="1271016"/>
          </a:xfrm>
          <a:custGeom>
            <a:avLst/>
            <a:gdLst/>
            <a:ahLst/>
            <a:cxnLst/>
            <a:rect l="l" t="t" r="r" b="b"/>
            <a:pathLst>
              <a:path w="792480" h="1271016">
                <a:moveTo>
                  <a:pt x="396240" y="953262"/>
                </a:moveTo>
                <a:lnTo>
                  <a:pt x="396240" y="1271016"/>
                </a:lnTo>
                <a:lnTo>
                  <a:pt x="792480" y="635508"/>
                </a:lnTo>
                <a:lnTo>
                  <a:pt x="396240" y="0"/>
                </a:lnTo>
                <a:lnTo>
                  <a:pt x="396240" y="317753"/>
                </a:lnTo>
                <a:lnTo>
                  <a:pt x="0" y="317753"/>
                </a:lnTo>
                <a:lnTo>
                  <a:pt x="0" y="953262"/>
                </a:lnTo>
                <a:lnTo>
                  <a:pt x="396240" y="953262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7031736" y="1953514"/>
            <a:ext cx="3528060" cy="12725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7031736" y="1940814"/>
            <a:ext cx="3528060" cy="1272540"/>
          </a:xfrm>
          <a:custGeom>
            <a:avLst/>
            <a:gdLst/>
            <a:ahLst/>
            <a:cxnLst/>
            <a:rect l="l" t="t" r="r" b="b"/>
            <a:pathLst>
              <a:path w="3528060" h="1272540">
                <a:moveTo>
                  <a:pt x="0" y="212089"/>
                </a:moveTo>
                <a:lnTo>
                  <a:pt x="6166" y="161135"/>
                </a:lnTo>
                <a:lnTo>
                  <a:pt x="23680" y="114640"/>
                </a:lnTo>
                <a:lnTo>
                  <a:pt x="51067" y="74080"/>
                </a:lnTo>
                <a:lnTo>
                  <a:pt x="86849" y="40932"/>
                </a:lnTo>
                <a:lnTo>
                  <a:pt x="129551" y="16672"/>
                </a:lnTo>
                <a:lnTo>
                  <a:pt x="177697" y="2776"/>
                </a:lnTo>
                <a:lnTo>
                  <a:pt x="212089" y="0"/>
                </a:lnTo>
                <a:lnTo>
                  <a:pt x="3315969" y="0"/>
                </a:lnTo>
                <a:lnTo>
                  <a:pt x="3366924" y="6166"/>
                </a:lnTo>
                <a:lnTo>
                  <a:pt x="3413419" y="23680"/>
                </a:lnTo>
                <a:lnTo>
                  <a:pt x="3453979" y="51067"/>
                </a:lnTo>
                <a:lnTo>
                  <a:pt x="3487127" y="86849"/>
                </a:lnTo>
                <a:lnTo>
                  <a:pt x="3511387" y="129551"/>
                </a:lnTo>
                <a:lnTo>
                  <a:pt x="3525283" y="177697"/>
                </a:lnTo>
                <a:lnTo>
                  <a:pt x="3528060" y="212089"/>
                </a:lnTo>
                <a:lnTo>
                  <a:pt x="3528060" y="1060450"/>
                </a:lnTo>
                <a:lnTo>
                  <a:pt x="3521893" y="1111404"/>
                </a:lnTo>
                <a:lnTo>
                  <a:pt x="3504379" y="1157899"/>
                </a:lnTo>
                <a:lnTo>
                  <a:pt x="3476992" y="1198459"/>
                </a:lnTo>
                <a:lnTo>
                  <a:pt x="3441210" y="1231607"/>
                </a:lnTo>
                <a:lnTo>
                  <a:pt x="3398508" y="1255867"/>
                </a:lnTo>
                <a:lnTo>
                  <a:pt x="3350362" y="1269763"/>
                </a:lnTo>
                <a:lnTo>
                  <a:pt x="3315969" y="1272540"/>
                </a:lnTo>
                <a:lnTo>
                  <a:pt x="212089" y="1272540"/>
                </a:lnTo>
                <a:lnTo>
                  <a:pt x="161135" y="1266373"/>
                </a:lnTo>
                <a:lnTo>
                  <a:pt x="114640" y="1248859"/>
                </a:lnTo>
                <a:lnTo>
                  <a:pt x="74080" y="1221472"/>
                </a:lnTo>
                <a:lnTo>
                  <a:pt x="40932" y="1185690"/>
                </a:lnTo>
                <a:lnTo>
                  <a:pt x="16672" y="1142988"/>
                </a:lnTo>
                <a:lnTo>
                  <a:pt x="2776" y="1094842"/>
                </a:lnTo>
                <a:lnTo>
                  <a:pt x="0" y="1060450"/>
                </a:lnTo>
                <a:lnTo>
                  <a:pt x="0" y="212089"/>
                </a:lnTo>
                <a:close/>
              </a:path>
            </a:pathLst>
          </a:custGeom>
          <a:ln w="6096">
            <a:solidFill>
              <a:srgbClr val="EC7C3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765554" y="2189988"/>
            <a:ext cx="719328" cy="647700"/>
          </a:xfrm>
          <a:custGeom>
            <a:avLst/>
            <a:gdLst/>
            <a:ahLst/>
            <a:cxnLst/>
            <a:rect l="l" t="t" r="r" b="b"/>
            <a:pathLst>
              <a:path w="719328" h="647700">
                <a:moveTo>
                  <a:pt x="0" y="323850"/>
                </a:moveTo>
                <a:lnTo>
                  <a:pt x="1192" y="350405"/>
                </a:lnTo>
                <a:lnTo>
                  <a:pt x="4707" y="376370"/>
                </a:lnTo>
                <a:lnTo>
                  <a:pt x="10452" y="401661"/>
                </a:lnTo>
                <a:lnTo>
                  <a:pt x="18335" y="426195"/>
                </a:lnTo>
                <a:lnTo>
                  <a:pt x="28263" y="449889"/>
                </a:lnTo>
                <a:lnTo>
                  <a:pt x="40144" y="472659"/>
                </a:lnTo>
                <a:lnTo>
                  <a:pt x="53885" y="494421"/>
                </a:lnTo>
                <a:lnTo>
                  <a:pt x="69393" y="515093"/>
                </a:lnTo>
                <a:lnTo>
                  <a:pt x="86576" y="534591"/>
                </a:lnTo>
                <a:lnTo>
                  <a:pt x="105341" y="552831"/>
                </a:lnTo>
                <a:lnTo>
                  <a:pt x="125596" y="569729"/>
                </a:lnTo>
                <a:lnTo>
                  <a:pt x="147249" y="585203"/>
                </a:lnTo>
                <a:lnTo>
                  <a:pt x="170206" y="599169"/>
                </a:lnTo>
                <a:lnTo>
                  <a:pt x="194376" y="611544"/>
                </a:lnTo>
                <a:lnTo>
                  <a:pt x="219664" y="622244"/>
                </a:lnTo>
                <a:lnTo>
                  <a:pt x="245980" y="631185"/>
                </a:lnTo>
                <a:lnTo>
                  <a:pt x="273231" y="638285"/>
                </a:lnTo>
                <a:lnTo>
                  <a:pt x="301323" y="643460"/>
                </a:lnTo>
                <a:lnTo>
                  <a:pt x="330165" y="646626"/>
                </a:lnTo>
                <a:lnTo>
                  <a:pt x="359664" y="647700"/>
                </a:lnTo>
                <a:lnTo>
                  <a:pt x="389162" y="646626"/>
                </a:lnTo>
                <a:lnTo>
                  <a:pt x="418004" y="643460"/>
                </a:lnTo>
                <a:lnTo>
                  <a:pt x="446096" y="638285"/>
                </a:lnTo>
                <a:lnTo>
                  <a:pt x="473347" y="631185"/>
                </a:lnTo>
                <a:lnTo>
                  <a:pt x="499663" y="622244"/>
                </a:lnTo>
                <a:lnTo>
                  <a:pt x="524951" y="611544"/>
                </a:lnTo>
                <a:lnTo>
                  <a:pt x="549121" y="599169"/>
                </a:lnTo>
                <a:lnTo>
                  <a:pt x="572078" y="585203"/>
                </a:lnTo>
                <a:lnTo>
                  <a:pt x="593731" y="569729"/>
                </a:lnTo>
                <a:lnTo>
                  <a:pt x="613986" y="552831"/>
                </a:lnTo>
                <a:lnTo>
                  <a:pt x="632751" y="534591"/>
                </a:lnTo>
                <a:lnTo>
                  <a:pt x="649934" y="515093"/>
                </a:lnTo>
                <a:lnTo>
                  <a:pt x="665442" y="494421"/>
                </a:lnTo>
                <a:lnTo>
                  <a:pt x="679183" y="472659"/>
                </a:lnTo>
                <a:lnTo>
                  <a:pt x="691064" y="449889"/>
                </a:lnTo>
                <a:lnTo>
                  <a:pt x="700992" y="426195"/>
                </a:lnTo>
                <a:lnTo>
                  <a:pt x="708875" y="401661"/>
                </a:lnTo>
                <a:lnTo>
                  <a:pt x="714620" y="376370"/>
                </a:lnTo>
                <a:lnTo>
                  <a:pt x="718135" y="350405"/>
                </a:lnTo>
                <a:lnTo>
                  <a:pt x="719328" y="323850"/>
                </a:lnTo>
                <a:lnTo>
                  <a:pt x="718135" y="297294"/>
                </a:lnTo>
                <a:lnTo>
                  <a:pt x="714620" y="271329"/>
                </a:lnTo>
                <a:lnTo>
                  <a:pt x="708875" y="246038"/>
                </a:lnTo>
                <a:lnTo>
                  <a:pt x="700992" y="221504"/>
                </a:lnTo>
                <a:lnTo>
                  <a:pt x="691064" y="197810"/>
                </a:lnTo>
                <a:lnTo>
                  <a:pt x="679183" y="175040"/>
                </a:lnTo>
                <a:lnTo>
                  <a:pt x="665442" y="153278"/>
                </a:lnTo>
                <a:lnTo>
                  <a:pt x="649934" y="132606"/>
                </a:lnTo>
                <a:lnTo>
                  <a:pt x="632751" y="113108"/>
                </a:lnTo>
                <a:lnTo>
                  <a:pt x="613986" y="94869"/>
                </a:lnTo>
                <a:lnTo>
                  <a:pt x="593731" y="77970"/>
                </a:lnTo>
                <a:lnTo>
                  <a:pt x="572078" y="62496"/>
                </a:lnTo>
                <a:lnTo>
                  <a:pt x="549121" y="48530"/>
                </a:lnTo>
                <a:lnTo>
                  <a:pt x="524951" y="36155"/>
                </a:lnTo>
                <a:lnTo>
                  <a:pt x="499663" y="25455"/>
                </a:lnTo>
                <a:lnTo>
                  <a:pt x="473347" y="16514"/>
                </a:lnTo>
                <a:lnTo>
                  <a:pt x="446096" y="9414"/>
                </a:lnTo>
                <a:lnTo>
                  <a:pt x="418004" y="4239"/>
                </a:lnTo>
                <a:lnTo>
                  <a:pt x="389162" y="1073"/>
                </a:lnTo>
                <a:lnTo>
                  <a:pt x="359664" y="0"/>
                </a:lnTo>
                <a:lnTo>
                  <a:pt x="330165" y="1073"/>
                </a:lnTo>
                <a:lnTo>
                  <a:pt x="301323" y="4239"/>
                </a:lnTo>
                <a:lnTo>
                  <a:pt x="273231" y="9414"/>
                </a:lnTo>
                <a:lnTo>
                  <a:pt x="245980" y="16514"/>
                </a:lnTo>
                <a:lnTo>
                  <a:pt x="219664" y="25455"/>
                </a:lnTo>
                <a:lnTo>
                  <a:pt x="194376" y="36155"/>
                </a:lnTo>
                <a:lnTo>
                  <a:pt x="170206" y="48530"/>
                </a:lnTo>
                <a:lnTo>
                  <a:pt x="147249" y="62496"/>
                </a:lnTo>
                <a:lnTo>
                  <a:pt x="125596" y="77970"/>
                </a:lnTo>
                <a:lnTo>
                  <a:pt x="105341" y="94869"/>
                </a:lnTo>
                <a:lnTo>
                  <a:pt x="86576" y="113108"/>
                </a:lnTo>
                <a:lnTo>
                  <a:pt x="69393" y="132606"/>
                </a:lnTo>
                <a:lnTo>
                  <a:pt x="53885" y="153278"/>
                </a:lnTo>
                <a:lnTo>
                  <a:pt x="40144" y="175040"/>
                </a:lnTo>
                <a:lnTo>
                  <a:pt x="28263" y="197810"/>
                </a:lnTo>
                <a:lnTo>
                  <a:pt x="18335" y="221504"/>
                </a:lnTo>
                <a:lnTo>
                  <a:pt x="10452" y="246038"/>
                </a:lnTo>
                <a:lnTo>
                  <a:pt x="4707" y="271329"/>
                </a:lnTo>
                <a:lnTo>
                  <a:pt x="1192" y="297294"/>
                </a:lnTo>
                <a:lnTo>
                  <a:pt x="0" y="32385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765554" y="2189988"/>
            <a:ext cx="719328" cy="647700"/>
          </a:xfrm>
          <a:custGeom>
            <a:avLst/>
            <a:gdLst/>
            <a:ahLst/>
            <a:cxnLst/>
            <a:rect l="l" t="t" r="r" b="b"/>
            <a:pathLst>
              <a:path w="719328" h="647700">
                <a:moveTo>
                  <a:pt x="0" y="323850"/>
                </a:moveTo>
                <a:lnTo>
                  <a:pt x="1192" y="297294"/>
                </a:lnTo>
                <a:lnTo>
                  <a:pt x="4707" y="271329"/>
                </a:lnTo>
                <a:lnTo>
                  <a:pt x="10452" y="246038"/>
                </a:lnTo>
                <a:lnTo>
                  <a:pt x="18335" y="221504"/>
                </a:lnTo>
                <a:lnTo>
                  <a:pt x="28263" y="197810"/>
                </a:lnTo>
                <a:lnTo>
                  <a:pt x="40144" y="175040"/>
                </a:lnTo>
                <a:lnTo>
                  <a:pt x="53885" y="153278"/>
                </a:lnTo>
                <a:lnTo>
                  <a:pt x="69393" y="132606"/>
                </a:lnTo>
                <a:lnTo>
                  <a:pt x="86576" y="113108"/>
                </a:lnTo>
                <a:lnTo>
                  <a:pt x="105341" y="94869"/>
                </a:lnTo>
                <a:lnTo>
                  <a:pt x="125596" y="77970"/>
                </a:lnTo>
                <a:lnTo>
                  <a:pt x="147249" y="62496"/>
                </a:lnTo>
                <a:lnTo>
                  <a:pt x="170206" y="48530"/>
                </a:lnTo>
                <a:lnTo>
                  <a:pt x="194376" y="36155"/>
                </a:lnTo>
                <a:lnTo>
                  <a:pt x="219664" y="25455"/>
                </a:lnTo>
                <a:lnTo>
                  <a:pt x="245980" y="16514"/>
                </a:lnTo>
                <a:lnTo>
                  <a:pt x="273231" y="9414"/>
                </a:lnTo>
                <a:lnTo>
                  <a:pt x="301323" y="4239"/>
                </a:lnTo>
                <a:lnTo>
                  <a:pt x="330165" y="1073"/>
                </a:lnTo>
                <a:lnTo>
                  <a:pt x="359664" y="0"/>
                </a:lnTo>
                <a:lnTo>
                  <a:pt x="389162" y="1073"/>
                </a:lnTo>
                <a:lnTo>
                  <a:pt x="418004" y="4239"/>
                </a:lnTo>
                <a:lnTo>
                  <a:pt x="446096" y="9414"/>
                </a:lnTo>
                <a:lnTo>
                  <a:pt x="473347" y="16514"/>
                </a:lnTo>
                <a:lnTo>
                  <a:pt x="499663" y="25455"/>
                </a:lnTo>
                <a:lnTo>
                  <a:pt x="524951" y="36155"/>
                </a:lnTo>
                <a:lnTo>
                  <a:pt x="549121" y="48530"/>
                </a:lnTo>
                <a:lnTo>
                  <a:pt x="572078" y="62496"/>
                </a:lnTo>
                <a:lnTo>
                  <a:pt x="593731" y="77970"/>
                </a:lnTo>
                <a:lnTo>
                  <a:pt x="613986" y="94869"/>
                </a:lnTo>
                <a:lnTo>
                  <a:pt x="632751" y="113108"/>
                </a:lnTo>
                <a:lnTo>
                  <a:pt x="649934" y="132606"/>
                </a:lnTo>
                <a:lnTo>
                  <a:pt x="665442" y="153278"/>
                </a:lnTo>
                <a:lnTo>
                  <a:pt x="679183" y="175040"/>
                </a:lnTo>
                <a:lnTo>
                  <a:pt x="691064" y="197810"/>
                </a:lnTo>
                <a:lnTo>
                  <a:pt x="700992" y="221504"/>
                </a:lnTo>
                <a:lnTo>
                  <a:pt x="708875" y="246038"/>
                </a:lnTo>
                <a:lnTo>
                  <a:pt x="714620" y="271329"/>
                </a:lnTo>
                <a:lnTo>
                  <a:pt x="718135" y="297294"/>
                </a:lnTo>
                <a:lnTo>
                  <a:pt x="719328" y="323850"/>
                </a:lnTo>
                <a:lnTo>
                  <a:pt x="718135" y="350405"/>
                </a:lnTo>
                <a:lnTo>
                  <a:pt x="714620" y="376370"/>
                </a:lnTo>
                <a:lnTo>
                  <a:pt x="708875" y="401661"/>
                </a:lnTo>
                <a:lnTo>
                  <a:pt x="700992" y="426195"/>
                </a:lnTo>
                <a:lnTo>
                  <a:pt x="691064" y="449889"/>
                </a:lnTo>
                <a:lnTo>
                  <a:pt x="679183" y="472659"/>
                </a:lnTo>
                <a:lnTo>
                  <a:pt x="665442" y="494421"/>
                </a:lnTo>
                <a:lnTo>
                  <a:pt x="649934" y="515093"/>
                </a:lnTo>
                <a:lnTo>
                  <a:pt x="632751" y="534591"/>
                </a:lnTo>
                <a:lnTo>
                  <a:pt x="613986" y="552831"/>
                </a:lnTo>
                <a:lnTo>
                  <a:pt x="593731" y="569729"/>
                </a:lnTo>
                <a:lnTo>
                  <a:pt x="572078" y="585203"/>
                </a:lnTo>
                <a:lnTo>
                  <a:pt x="549121" y="599169"/>
                </a:lnTo>
                <a:lnTo>
                  <a:pt x="524951" y="611544"/>
                </a:lnTo>
                <a:lnTo>
                  <a:pt x="499663" y="622244"/>
                </a:lnTo>
                <a:lnTo>
                  <a:pt x="473347" y="631185"/>
                </a:lnTo>
                <a:lnTo>
                  <a:pt x="446096" y="638285"/>
                </a:lnTo>
                <a:lnTo>
                  <a:pt x="418004" y="643460"/>
                </a:lnTo>
                <a:lnTo>
                  <a:pt x="389162" y="646626"/>
                </a:lnTo>
                <a:lnTo>
                  <a:pt x="359664" y="647700"/>
                </a:lnTo>
                <a:lnTo>
                  <a:pt x="330165" y="646626"/>
                </a:lnTo>
                <a:lnTo>
                  <a:pt x="301323" y="643460"/>
                </a:lnTo>
                <a:lnTo>
                  <a:pt x="273231" y="638285"/>
                </a:lnTo>
                <a:lnTo>
                  <a:pt x="245980" y="631185"/>
                </a:lnTo>
                <a:lnTo>
                  <a:pt x="219664" y="622244"/>
                </a:lnTo>
                <a:lnTo>
                  <a:pt x="194376" y="611544"/>
                </a:lnTo>
                <a:lnTo>
                  <a:pt x="170206" y="599169"/>
                </a:lnTo>
                <a:lnTo>
                  <a:pt x="147249" y="585203"/>
                </a:lnTo>
                <a:lnTo>
                  <a:pt x="125596" y="569729"/>
                </a:lnTo>
                <a:lnTo>
                  <a:pt x="105341" y="552831"/>
                </a:lnTo>
                <a:lnTo>
                  <a:pt x="86576" y="534591"/>
                </a:lnTo>
                <a:lnTo>
                  <a:pt x="69393" y="515093"/>
                </a:lnTo>
                <a:lnTo>
                  <a:pt x="53885" y="494421"/>
                </a:lnTo>
                <a:lnTo>
                  <a:pt x="40144" y="472659"/>
                </a:lnTo>
                <a:lnTo>
                  <a:pt x="28263" y="449889"/>
                </a:lnTo>
                <a:lnTo>
                  <a:pt x="18335" y="426195"/>
                </a:lnTo>
                <a:lnTo>
                  <a:pt x="10452" y="401661"/>
                </a:lnTo>
                <a:lnTo>
                  <a:pt x="4707" y="376370"/>
                </a:lnTo>
                <a:lnTo>
                  <a:pt x="1192" y="350405"/>
                </a:lnTo>
                <a:lnTo>
                  <a:pt x="0" y="323850"/>
                </a:lnTo>
                <a:close/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103120" y="3393186"/>
            <a:ext cx="4108704" cy="1078992"/>
          </a:xfrm>
          <a:custGeom>
            <a:avLst/>
            <a:gdLst/>
            <a:ahLst/>
            <a:cxnLst/>
            <a:rect l="l" t="t" r="r" b="b"/>
            <a:pathLst>
              <a:path w="4108704" h="1078991">
                <a:moveTo>
                  <a:pt x="4108704" y="1078992"/>
                </a:moveTo>
                <a:lnTo>
                  <a:pt x="4108704" y="0"/>
                </a:lnTo>
                <a:lnTo>
                  <a:pt x="539496" y="0"/>
                </a:lnTo>
                <a:lnTo>
                  <a:pt x="0" y="539495"/>
                </a:lnTo>
                <a:lnTo>
                  <a:pt x="539496" y="1078992"/>
                </a:lnTo>
                <a:lnTo>
                  <a:pt x="4108704" y="1078992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4711702" y="3908044"/>
            <a:ext cx="1386839" cy="0"/>
          </a:xfrm>
          <a:custGeom>
            <a:avLst/>
            <a:gdLst/>
            <a:ahLst/>
            <a:cxnLst/>
            <a:rect l="l" t="t" r="r" b="b"/>
            <a:pathLst>
              <a:path w="1386839">
                <a:moveTo>
                  <a:pt x="0" y="0"/>
                </a:moveTo>
                <a:lnTo>
                  <a:pt x="1386839" y="0"/>
                </a:lnTo>
              </a:path>
            </a:pathLst>
          </a:custGeom>
          <a:ln w="14985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2849374" y="4132072"/>
            <a:ext cx="3249167" cy="0"/>
          </a:xfrm>
          <a:custGeom>
            <a:avLst/>
            <a:gdLst/>
            <a:ahLst/>
            <a:cxnLst/>
            <a:rect l="l" t="t" r="r" b="b"/>
            <a:pathLst>
              <a:path w="3249167">
                <a:moveTo>
                  <a:pt x="0" y="0"/>
                </a:moveTo>
                <a:lnTo>
                  <a:pt x="3249167" y="0"/>
                </a:lnTo>
              </a:path>
            </a:pathLst>
          </a:custGeom>
          <a:ln w="14986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2849372" y="4354576"/>
            <a:ext cx="1327404" cy="0"/>
          </a:xfrm>
          <a:custGeom>
            <a:avLst/>
            <a:gdLst/>
            <a:ahLst/>
            <a:cxnLst/>
            <a:rect l="l" t="t" r="r" b="b"/>
            <a:pathLst>
              <a:path w="1327404">
                <a:moveTo>
                  <a:pt x="0" y="0"/>
                </a:moveTo>
                <a:lnTo>
                  <a:pt x="1327404" y="0"/>
                </a:lnTo>
              </a:path>
            </a:pathLst>
          </a:custGeom>
          <a:ln w="14985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563624" y="3393186"/>
            <a:ext cx="1078992" cy="1078992"/>
          </a:xfrm>
          <a:custGeom>
            <a:avLst/>
            <a:gdLst/>
            <a:ahLst/>
            <a:cxnLst/>
            <a:rect l="l" t="t" r="r" b="b"/>
            <a:pathLst>
              <a:path w="1078992" h="1078991">
                <a:moveTo>
                  <a:pt x="0" y="539495"/>
                </a:moveTo>
                <a:lnTo>
                  <a:pt x="1788" y="583741"/>
                </a:lnTo>
                <a:lnTo>
                  <a:pt x="7061" y="627001"/>
                </a:lnTo>
                <a:lnTo>
                  <a:pt x="15679" y="669138"/>
                </a:lnTo>
                <a:lnTo>
                  <a:pt x="27503" y="710013"/>
                </a:lnTo>
                <a:lnTo>
                  <a:pt x="42396" y="749486"/>
                </a:lnTo>
                <a:lnTo>
                  <a:pt x="60217" y="787419"/>
                </a:lnTo>
                <a:lnTo>
                  <a:pt x="80829" y="823673"/>
                </a:lnTo>
                <a:lnTo>
                  <a:pt x="104091" y="858109"/>
                </a:lnTo>
                <a:lnTo>
                  <a:pt x="129866" y="890588"/>
                </a:lnTo>
                <a:lnTo>
                  <a:pt x="158014" y="920972"/>
                </a:lnTo>
                <a:lnTo>
                  <a:pt x="188398" y="949121"/>
                </a:lnTo>
                <a:lnTo>
                  <a:pt x="220876" y="974896"/>
                </a:lnTo>
                <a:lnTo>
                  <a:pt x="255312" y="998159"/>
                </a:lnTo>
                <a:lnTo>
                  <a:pt x="291566" y="1018771"/>
                </a:lnTo>
                <a:lnTo>
                  <a:pt x="329500" y="1036593"/>
                </a:lnTo>
                <a:lnTo>
                  <a:pt x="368973" y="1051486"/>
                </a:lnTo>
                <a:lnTo>
                  <a:pt x="409849" y="1063312"/>
                </a:lnTo>
                <a:lnTo>
                  <a:pt x="451987" y="1071930"/>
                </a:lnTo>
                <a:lnTo>
                  <a:pt x="495249" y="1077203"/>
                </a:lnTo>
                <a:lnTo>
                  <a:pt x="539496" y="1078992"/>
                </a:lnTo>
                <a:lnTo>
                  <a:pt x="583742" y="1077203"/>
                </a:lnTo>
                <a:lnTo>
                  <a:pt x="627004" y="1071930"/>
                </a:lnTo>
                <a:lnTo>
                  <a:pt x="669142" y="1063312"/>
                </a:lnTo>
                <a:lnTo>
                  <a:pt x="710018" y="1051486"/>
                </a:lnTo>
                <a:lnTo>
                  <a:pt x="749491" y="1036593"/>
                </a:lnTo>
                <a:lnTo>
                  <a:pt x="787425" y="1018771"/>
                </a:lnTo>
                <a:lnTo>
                  <a:pt x="823679" y="998159"/>
                </a:lnTo>
                <a:lnTo>
                  <a:pt x="858115" y="974896"/>
                </a:lnTo>
                <a:lnTo>
                  <a:pt x="890593" y="949121"/>
                </a:lnTo>
                <a:lnTo>
                  <a:pt x="920977" y="920972"/>
                </a:lnTo>
                <a:lnTo>
                  <a:pt x="949125" y="890588"/>
                </a:lnTo>
                <a:lnTo>
                  <a:pt x="974900" y="858109"/>
                </a:lnTo>
                <a:lnTo>
                  <a:pt x="998162" y="823673"/>
                </a:lnTo>
                <a:lnTo>
                  <a:pt x="1018774" y="787419"/>
                </a:lnTo>
                <a:lnTo>
                  <a:pt x="1036595" y="749486"/>
                </a:lnTo>
                <a:lnTo>
                  <a:pt x="1051488" y="710013"/>
                </a:lnTo>
                <a:lnTo>
                  <a:pt x="1063312" y="669138"/>
                </a:lnTo>
                <a:lnTo>
                  <a:pt x="1071930" y="627001"/>
                </a:lnTo>
                <a:lnTo>
                  <a:pt x="1077203" y="583741"/>
                </a:lnTo>
                <a:lnTo>
                  <a:pt x="1078992" y="539495"/>
                </a:lnTo>
                <a:lnTo>
                  <a:pt x="1077203" y="495250"/>
                </a:lnTo>
                <a:lnTo>
                  <a:pt x="1071930" y="451990"/>
                </a:lnTo>
                <a:lnTo>
                  <a:pt x="1063312" y="409853"/>
                </a:lnTo>
                <a:lnTo>
                  <a:pt x="1051488" y="368978"/>
                </a:lnTo>
                <a:lnTo>
                  <a:pt x="1036595" y="329505"/>
                </a:lnTo>
                <a:lnTo>
                  <a:pt x="1018774" y="291572"/>
                </a:lnTo>
                <a:lnTo>
                  <a:pt x="998162" y="255318"/>
                </a:lnTo>
                <a:lnTo>
                  <a:pt x="974900" y="220882"/>
                </a:lnTo>
                <a:lnTo>
                  <a:pt x="949125" y="188403"/>
                </a:lnTo>
                <a:lnTo>
                  <a:pt x="920977" y="158019"/>
                </a:lnTo>
                <a:lnTo>
                  <a:pt x="890593" y="129870"/>
                </a:lnTo>
                <a:lnTo>
                  <a:pt x="858115" y="104095"/>
                </a:lnTo>
                <a:lnTo>
                  <a:pt x="823679" y="80832"/>
                </a:lnTo>
                <a:lnTo>
                  <a:pt x="787425" y="60220"/>
                </a:lnTo>
                <a:lnTo>
                  <a:pt x="749491" y="42398"/>
                </a:lnTo>
                <a:lnTo>
                  <a:pt x="710018" y="27505"/>
                </a:lnTo>
                <a:lnTo>
                  <a:pt x="669142" y="15679"/>
                </a:lnTo>
                <a:lnTo>
                  <a:pt x="627004" y="7061"/>
                </a:lnTo>
                <a:lnTo>
                  <a:pt x="583742" y="1788"/>
                </a:lnTo>
                <a:lnTo>
                  <a:pt x="539496" y="0"/>
                </a:lnTo>
                <a:lnTo>
                  <a:pt x="495249" y="1788"/>
                </a:lnTo>
                <a:lnTo>
                  <a:pt x="451987" y="7061"/>
                </a:lnTo>
                <a:lnTo>
                  <a:pt x="409849" y="15679"/>
                </a:lnTo>
                <a:lnTo>
                  <a:pt x="368973" y="27505"/>
                </a:lnTo>
                <a:lnTo>
                  <a:pt x="329500" y="42398"/>
                </a:lnTo>
                <a:lnTo>
                  <a:pt x="291566" y="60220"/>
                </a:lnTo>
                <a:lnTo>
                  <a:pt x="255312" y="80832"/>
                </a:lnTo>
                <a:lnTo>
                  <a:pt x="220876" y="104095"/>
                </a:lnTo>
                <a:lnTo>
                  <a:pt x="188398" y="129870"/>
                </a:lnTo>
                <a:lnTo>
                  <a:pt x="158014" y="158019"/>
                </a:lnTo>
                <a:lnTo>
                  <a:pt x="129866" y="188403"/>
                </a:lnTo>
                <a:lnTo>
                  <a:pt x="104091" y="220882"/>
                </a:lnTo>
                <a:lnTo>
                  <a:pt x="80829" y="255318"/>
                </a:lnTo>
                <a:lnTo>
                  <a:pt x="60217" y="291572"/>
                </a:lnTo>
                <a:lnTo>
                  <a:pt x="42396" y="329505"/>
                </a:lnTo>
                <a:lnTo>
                  <a:pt x="27503" y="368978"/>
                </a:lnTo>
                <a:lnTo>
                  <a:pt x="15679" y="409853"/>
                </a:lnTo>
                <a:lnTo>
                  <a:pt x="7061" y="451990"/>
                </a:lnTo>
                <a:lnTo>
                  <a:pt x="1788" y="495250"/>
                </a:lnTo>
                <a:lnTo>
                  <a:pt x="0" y="539495"/>
                </a:lnTo>
                <a:close/>
              </a:path>
            </a:pathLst>
          </a:custGeom>
          <a:solidFill>
            <a:srgbClr val="C4D4E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563624" y="3393186"/>
            <a:ext cx="1078992" cy="1078992"/>
          </a:xfrm>
          <a:custGeom>
            <a:avLst/>
            <a:gdLst/>
            <a:ahLst/>
            <a:cxnLst/>
            <a:rect l="l" t="t" r="r" b="b"/>
            <a:pathLst>
              <a:path w="1078992" h="1078991">
                <a:moveTo>
                  <a:pt x="0" y="539495"/>
                </a:moveTo>
                <a:lnTo>
                  <a:pt x="1788" y="495250"/>
                </a:lnTo>
                <a:lnTo>
                  <a:pt x="7061" y="451990"/>
                </a:lnTo>
                <a:lnTo>
                  <a:pt x="15679" y="409853"/>
                </a:lnTo>
                <a:lnTo>
                  <a:pt x="27503" y="368978"/>
                </a:lnTo>
                <a:lnTo>
                  <a:pt x="42396" y="329505"/>
                </a:lnTo>
                <a:lnTo>
                  <a:pt x="60217" y="291572"/>
                </a:lnTo>
                <a:lnTo>
                  <a:pt x="80829" y="255318"/>
                </a:lnTo>
                <a:lnTo>
                  <a:pt x="104091" y="220882"/>
                </a:lnTo>
                <a:lnTo>
                  <a:pt x="129866" y="188403"/>
                </a:lnTo>
                <a:lnTo>
                  <a:pt x="158014" y="158019"/>
                </a:lnTo>
                <a:lnTo>
                  <a:pt x="188398" y="129870"/>
                </a:lnTo>
                <a:lnTo>
                  <a:pt x="220876" y="104095"/>
                </a:lnTo>
                <a:lnTo>
                  <a:pt x="255312" y="80832"/>
                </a:lnTo>
                <a:lnTo>
                  <a:pt x="291566" y="60220"/>
                </a:lnTo>
                <a:lnTo>
                  <a:pt x="329500" y="42398"/>
                </a:lnTo>
                <a:lnTo>
                  <a:pt x="368973" y="27505"/>
                </a:lnTo>
                <a:lnTo>
                  <a:pt x="409849" y="15679"/>
                </a:lnTo>
                <a:lnTo>
                  <a:pt x="451987" y="7061"/>
                </a:lnTo>
                <a:lnTo>
                  <a:pt x="495249" y="1788"/>
                </a:lnTo>
                <a:lnTo>
                  <a:pt x="539496" y="0"/>
                </a:lnTo>
                <a:lnTo>
                  <a:pt x="583742" y="1788"/>
                </a:lnTo>
                <a:lnTo>
                  <a:pt x="627004" y="7061"/>
                </a:lnTo>
                <a:lnTo>
                  <a:pt x="669142" y="15679"/>
                </a:lnTo>
                <a:lnTo>
                  <a:pt x="710018" y="27505"/>
                </a:lnTo>
                <a:lnTo>
                  <a:pt x="749491" y="42398"/>
                </a:lnTo>
                <a:lnTo>
                  <a:pt x="787425" y="60220"/>
                </a:lnTo>
                <a:lnTo>
                  <a:pt x="823679" y="80832"/>
                </a:lnTo>
                <a:lnTo>
                  <a:pt x="858115" y="104095"/>
                </a:lnTo>
                <a:lnTo>
                  <a:pt x="890593" y="129870"/>
                </a:lnTo>
                <a:lnTo>
                  <a:pt x="920977" y="158019"/>
                </a:lnTo>
                <a:lnTo>
                  <a:pt x="949125" y="188403"/>
                </a:lnTo>
                <a:lnTo>
                  <a:pt x="974900" y="220882"/>
                </a:lnTo>
                <a:lnTo>
                  <a:pt x="998162" y="255318"/>
                </a:lnTo>
                <a:lnTo>
                  <a:pt x="1018774" y="291572"/>
                </a:lnTo>
                <a:lnTo>
                  <a:pt x="1036595" y="329505"/>
                </a:lnTo>
                <a:lnTo>
                  <a:pt x="1051488" y="368978"/>
                </a:lnTo>
                <a:lnTo>
                  <a:pt x="1063312" y="409853"/>
                </a:lnTo>
                <a:lnTo>
                  <a:pt x="1071930" y="451990"/>
                </a:lnTo>
                <a:lnTo>
                  <a:pt x="1077203" y="495250"/>
                </a:lnTo>
                <a:lnTo>
                  <a:pt x="1078992" y="539495"/>
                </a:lnTo>
                <a:lnTo>
                  <a:pt x="1077203" y="583741"/>
                </a:lnTo>
                <a:lnTo>
                  <a:pt x="1071930" y="627001"/>
                </a:lnTo>
                <a:lnTo>
                  <a:pt x="1063312" y="669138"/>
                </a:lnTo>
                <a:lnTo>
                  <a:pt x="1051488" y="710013"/>
                </a:lnTo>
                <a:lnTo>
                  <a:pt x="1036595" y="749486"/>
                </a:lnTo>
                <a:lnTo>
                  <a:pt x="1018774" y="787419"/>
                </a:lnTo>
                <a:lnTo>
                  <a:pt x="998162" y="823673"/>
                </a:lnTo>
                <a:lnTo>
                  <a:pt x="974900" y="858109"/>
                </a:lnTo>
                <a:lnTo>
                  <a:pt x="949125" y="890588"/>
                </a:lnTo>
                <a:lnTo>
                  <a:pt x="920977" y="920972"/>
                </a:lnTo>
                <a:lnTo>
                  <a:pt x="890593" y="949121"/>
                </a:lnTo>
                <a:lnTo>
                  <a:pt x="858115" y="974896"/>
                </a:lnTo>
                <a:lnTo>
                  <a:pt x="823679" y="998159"/>
                </a:lnTo>
                <a:lnTo>
                  <a:pt x="787425" y="1018771"/>
                </a:lnTo>
                <a:lnTo>
                  <a:pt x="749491" y="1036593"/>
                </a:lnTo>
                <a:lnTo>
                  <a:pt x="710018" y="1051486"/>
                </a:lnTo>
                <a:lnTo>
                  <a:pt x="669142" y="1063312"/>
                </a:lnTo>
                <a:lnTo>
                  <a:pt x="627004" y="1071930"/>
                </a:lnTo>
                <a:lnTo>
                  <a:pt x="583742" y="1077203"/>
                </a:lnTo>
                <a:lnTo>
                  <a:pt x="539496" y="1078992"/>
                </a:lnTo>
                <a:lnTo>
                  <a:pt x="495249" y="1077203"/>
                </a:lnTo>
                <a:lnTo>
                  <a:pt x="451987" y="1071930"/>
                </a:lnTo>
                <a:lnTo>
                  <a:pt x="409849" y="1063312"/>
                </a:lnTo>
                <a:lnTo>
                  <a:pt x="368973" y="1051486"/>
                </a:lnTo>
                <a:lnTo>
                  <a:pt x="329500" y="1036593"/>
                </a:lnTo>
                <a:lnTo>
                  <a:pt x="291566" y="1018771"/>
                </a:lnTo>
                <a:lnTo>
                  <a:pt x="255312" y="998159"/>
                </a:lnTo>
                <a:lnTo>
                  <a:pt x="220876" y="974896"/>
                </a:lnTo>
                <a:lnTo>
                  <a:pt x="188398" y="949121"/>
                </a:lnTo>
                <a:lnTo>
                  <a:pt x="158014" y="920972"/>
                </a:lnTo>
                <a:lnTo>
                  <a:pt x="129866" y="890588"/>
                </a:lnTo>
                <a:lnTo>
                  <a:pt x="104091" y="858109"/>
                </a:lnTo>
                <a:lnTo>
                  <a:pt x="80829" y="823673"/>
                </a:lnTo>
                <a:lnTo>
                  <a:pt x="60217" y="787419"/>
                </a:lnTo>
                <a:lnTo>
                  <a:pt x="42396" y="749486"/>
                </a:lnTo>
                <a:lnTo>
                  <a:pt x="27503" y="710013"/>
                </a:lnTo>
                <a:lnTo>
                  <a:pt x="15679" y="669138"/>
                </a:lnTo>
                <a:lnTo>
                  <a:pt x="7061" y="627001"/>
                </a:lnTo>
                <a:lnTo>
                  <a:pt x="1788" y="583741"/>
                </a:lnTo>
                <a:lnTo>
                  <a:pt x="0" y="539495"/>
                </a:lnTo>
                <a:close/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6240018" y="3275076"/>
            <a:ext cx="792480" cy="1295400"/>
          </a:xfrm>
          <a:custGeom>
            <a:avLst/>
            <a:gdLst/>
            <a:ahLst/>
            <a:cxnLst/>
            <a:rect l="l" t="t" r="r" b="b"/>
            <a:pathLst>
              <a:path w="792480" h="1295400">
                <a:moveTo>
                  <a:pt x="396240" y="971550"/>
                </a:moveTo>
                <a:lnTo>
                  <a:pt x="396240" y="1295400"/>
                </a:lnTo>
                <a:lnTo>
                  <a:pt x="792480" y="647700"/>
                </a:lnTo>
                <a:lnTo>
                  <a:pt x="396240" y="0"/>
                </a:lnTo>
                <a:lnTo>
                  <a:pt x="396240" y="323850"/>
                </a:lnTo>
                <a:lnTo>
                  <a:pt x="0" y="323850"/>
                </a:lnTo>
                <a:lnTo>
                  <a:pt x="0" y="971550"/>
                </a:lnTo>
                <a:lnTo>
                  <a:pt x="396240" y="971550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7031736" y="3284982"/>
            <a:ext cx="2232660" cy="12710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7031736" y="3284982"/>
            <a:ext cx="2232660" cy="1271016"/>
          </a:xfrm>
          <a:custGeom>
            <a:avLst/>
            <a:gdLst/>
            <a:ahLst/>
            <a:cxnLst/>
            <a:rect l="l" t="t" r="r" b="b"/>
            <a:pathLst>
              <a:path w="2232660" h="1271016">
                <a:moveTo>
                  <a:pt x="0" y="211836"/>
                </a:moveTo>
                <a:lnTo>
                  <a:pt x="6158" y="160938"/>
                </a:lnTo>
                <a:lnTo>
                  <a:pt x="23649" y="114496"/>
                </a:lnTo>
                <a:lnTo>
                  <a:pt x="51001" y="73986"/>
                </a:lnTo>
                <a:lnTo>
                  <a:pt x="86739" y="40879"/>
                </a:lnTo>
                <a:lnTo>
                  <a:pt x="129391" y="16650"/>
                </a:lnTo>
                <a:lnTo>
                  <a:pt x="177481" y="2773"/>
                </a:lnTo>
                <a:lnTo>
                  <a:pt x="211836" y="0"/>
                </a:lnTo>
                <a:lnTo>
                  <a:pt x="2020823" y="0"/>
                </a:lnTo>
                <a:lnTo>
                  <a:pt x="2071721" y="6158"/>
                </a:lnTo>
                <a:lnTo>
                  <a:pt x="2118163" y="23649"/>
                </a:lnTo>
                <a:lnTo>
                  <a:pt x="2158673" y="51001"/>
                </a:lnTo>
                <a:lnTo>
                  <a:pt x="2191780" y="86739"/>
                </a:lnTo>
                <a:lnTo>
                  <a:pt x="2216009" y="129391"/>
                </a:lnTo>
                <a:lnTo>
                  <a:pt x="2229886" y="177481"/>
                </a:lnTo>
                <a:lnTo>
                  <a:pt x="2232660" y="211836"/>
                </a:lnTo>
                <a:lnTo>
                  <a:pt x="2232660" y="1059180"/>
                </a:lnTo>
                <a:lnTo>
                  <a:pt x="2226501" y="1110077"/>
                </a:lnTo>
                <a:lnTo>
                  <a:pt x="2209010" y="1156519"/>
                </a:lnTo>
                <a:lnTo>
                  <a:pt x="2181658" y="1197029"/>
                </a:lnTo>
                <a:lnTo>
                  <a:pt x="2145920" y="1230136"/>
                </a:lnTo>
                <a:lnTo>
                  <a:pt x="2103268" y="1254365"/>
                </a:lnTo>
                <a:lnTo>
                  <a:pt x="2055178" y="1268242"/>
                </a:lnTo>
                <a:lnTo>
                  <a:pt x="2020823" y="1271016"/>
                </a:lnTo>
                <a:lnTo>
                  <a:pt x="211836" y="1271016"/>
                </a:lnTo>
                <a:lnTo>
                  <a:pt x="160938" y="1264857"/>
                </a:lnTo>
                <a:lnTo>
                  <a:pt x="114496" y="1247366"/>
                </a:lnTo>
                <a:lnTo>
                  <a:pt x="73986" y="1220014"/>
                </a:lnTo>
                <a:lnTo>
                  <a:pt x="40879" y="1184276"/>
                </a:lnTo>
                <a:lnTo>
                  <a:pt x="16650" y="1141624"/>
                </a:lnTo>
                <a:lnTo>
                  <a:pt x="2773" y="1093534"/>
                </a:lnTo>
                <a:lnTo>
                  <a:pt x="0" y="1059180"/>
                </a:lnTo>
                <a:lnTo>
                  <a:pt x="0" y="211836"/>
                </a:lnTo>
                <a:close/>
              </a:path>
            </a:pathLst>
          </a:custGeom>
          <a:ln w="6096">
            <a:solidFill>
              <a:srgbClr val="EC7C3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742694" y="3610356"/>
            <a:ext cx="720852" cy="647700"/>
          </a:xfrm>
          <a:custGeom>
            <a:avLst/>
            <a:gdLst/>
            <a:ahLst/>
            <a:cxnLst/>
            <a:rect l="l" t="t" r="r" b="b"/>
            <a:pathLst>
              <a:path w="720852" h="647699">
                <a:moveTo>
                  <a:pt x="0" y="323850"/>
                </a:moveTo>
                <a:lnTo>
                  <a:pt x="1194" y="350405"/>
                </a:lnTo>
                <a:lnTo>
                  <a:pt x="4717" y="376370"/>
                </a:lnTo>
                <a:lnTo>
                  <a:pt x="10474" y="401661"/>
                </a:lnTo>
                <a:lnTo>
                  <a:pt x="18374" y="426195"/>
                </a:lnTo>
                <a:lnTo>
                  <a:pt x="28323" y="449889"/>
                </a:lnTo>
                <a:lnTo>
                  <a:pt x="40229" y="472659"/>
                </a:lnTo>
                <a:lnTo>
                  <a:pt x="53999" y="494421"/>
                </a:lnTo>
                <a:lnTo>
                  <a:pt x="69540" y="515093"/>
                </a:lnTo>
                <a:lnTo>
                  <a:pt x="86760" y="534591"/>
                </a:lnTo>
                <a:lnTo>
                  <a:pt x="105565" y="552831"/>
                </a:lnTo>
                <a:lnTo>
                  <a:pt x="125863" y="569729"/>
                </a:lnTo>
                <a:lnTo>
                  <a:pt x="147562" y="585203"/>
                </a:lnTo>
                <a:lnTo>
                  <a:pt x="170568" y="599169"/>
                </a:lnTo>
                <a:lnTo>
                  <a:pt x="194788" y="611544"/>
                </a:lnTo>
                <a:lnTo>
                  <a:pt x="220131" y="622244"/>
                </a:lnTo>
                <a:lnTo>
                  <a:pt x="246502" y="631185"/>
                </a:lnTo>
                <a:lnTo>
                  <a:pt x="273810" y="638285"/>
                </a:lnTo>
                <a:lnTo>
                  <a:pt x="301962" y="643460"/>
                </a:lnTo>
                <a:lnTo>
                  <a:pt x="330865" y="646626"/>
                </a:lnTo>
                <a:lnTo>
                  <a:pt x="360426" y="647700"/>
                </a:lnTo>
                <a:lnTo>
                  <a:pt x="389986" y="646626"/>
                </a:lnTo>
                <a:lnTo>
                  <a:pt x="418889" y="643460"/>
                </a:lnTo>
                <a:lnTo>
                  <a:pt x="447041" y="638285"/>
                </a:lnTo>
                <a:lnTo>
                  <a:pt x="474349" y="631185"/>
                </a:lnTo>
                <a:lnTo>
                  <a:pt x="500720" y="622244"/>
                </a:lnTo>
                <a:lnTo>
                  <a:pt x="526063" y="611544"/>
                </a:lnTo>
                <a:lnTo>
                  <a:pt x="550283" y="599169"/>
                </a:lnTo>
                <a:lnTo>
                  <a:pt x="573289" y="585203"/>
                </a:lnTo>
                <a:lnTo>
                  <a:pt x="594988" y="569729"/>
                </a:lnTo>
                <a:lnTo>
                  <a:pt x="615286" y="552831"/>
                </a:lnTo>
                <a:lnTo>
                  <a:pt x="634091" y="534591"/>
                </a:lnTo>
                <a:lnTo>
                  <a:pt x="651311" y="515093"/>
                </a:lnTo>
                <a:lnTo>
                  <a:pt x="666852" y="494421"/>
                </a:lnTo>
                <a:lnTo>
                  <a:pt x="680622" y="472659"/>
                </a:lnTo>
                <a:lnTo>
                  <a:pt x="692528" y="449889"/>
                </a:lnTo>
                <a:lnTo>
                  <a:pt x="702477" y="426195"/>
                </a:lnTo>
                <a:lnTo>
                  <a:pt x="710377" y="401661"/>
                </a:lnTo>
                <a:lnTo>
                  <a:pt x="716134" y="376370"/>
                </a:lnTo>
                <a:lnTo>
                  <a:pt x="719657" y="350405"/>
                </a:lnTo>
                <a:lnTo>
                  <a:pt x="720852" y="323850"/>
                </a:lnTo>
                <a:lnTo>
                  <a:pt x="719657" y="297294"/>
                </a:lnTo>
                <a:lnTo>
                  <a:pt x="716134" y="271329"/>
                </a:lnTo>
                <a:lnTo>
                  <a:pt x="710377" y="246038"/>
                </a:lnTo>
                <a:lnTo>
                  <a:pt x="702477" y="221504"/>
                </a:lnTo>
                <a:lnTo>
                  <a:pt x="692528" y="197810"/>
                </a:lnTo>
                <a:lnTo>
                  <a:pt x="680622" y="175040"/>
                </a:lnTo>
                <a:lnTo>
                  <a:pt x="666852" y="153278"/>
                </a:lnTo>
                <a:lnTo>
                  <a:pt x="651311" y="132606"/>
                </a:lnTo>
                <a:lnTo>
                  <a:pt x="634091" y="113108"/>
                </a:lnTo>
                <a:lnTo>
                  <a:pt x="615286" y="94869"/>
                </a:lnTo>
                <a:lnTo>
                  <a:pt x="594988" y="77970"/>
                </a:lnTo>
                <a:lnTo>
                  <a:pt x="573289" y="62496"/>
                </a:lnTo>
                <a:lnTo>
                  <a:pt x="550283" y="48530"/>
                </a:lnTo>
                <a:lnTo>
                  <a:pt x="526063" y="36155"/>
                </a:lnTo>
                <a:lnTo>
                  <a:pt x="500720" y="25455"/>
                </a:lnTo>
                <a:lnTo>
                  <a:pt x="474349" y="16514"/>
                </a:lnTo>
                <a:lnTo>
                  <a:pt x="447041" y="9414"/>
                </a:lnTo>
                <a:lnTo>
                  <a:pt x="418889" y="4239"/>
                </a:lnTo>
                <a:lnTo>
                  <a:pt x="389986" y="1073"/>
                </a:lnTo>
                <a:lnTo>
                  <a:pt x="360426" y="0"/>
                </a:lnTo>
                <a:lnTo>
                  <a:pt x="330865" y="1073"/>
                </a:lnTo>
                <a:lnTo>
                  <a:pt x="301962" y="4239"/>
                </a:lnTo>
                <a:lnTo>
                  <a:pt x="273810" y="9414"/>
                </a:lnTo>
                <a:lnTo>
                  <a:pt x="246502" y="16514"/>
                </a:lnTo>
                <a:lnTo>
                  <a:pt x="220131" y="25455"/>
                </a:lnTo>
                <a:lnTo>
                  <a:pt x="194788" y="36155"/>
                </a:lnTo>
                <a:lnTo>
                  <a:pt x="170568" y="48530"/>
                </a:lnTo>
                <a:lnTo>
                  <a:pt x="147562" y="62496"/>
                </a:lnTo>
                <a:lnTo>
                  <a:pt x="125863" y="77970"/>
                </a:lnTo>
                <a:lnTo>
                  <a:pt x="105565" y="94869"/>
                </a:lnTo>
                <a:lnTo>
                  <a:pt x="86760" y="113108"/>
                </a:lnTo>
                <a:lnTo>
                  <a:pt x="69540" y="132606"/>
                </a:lnTo>
                <a:lnTo>
                  <a:pt x="53999" y="153278"/>
                </a:lnTo>
                <a:lnTo>
                  <a:pt x="40229" y="175040"/>
                </a:lnTo>
                <a:lnTo>
                  <a:pt x="28323" y="197810"/>
                </a:lnTo>
                <a:lnTo>
                  <a:pt x="18374" y="221504"/>
                </a:lnTo>
                <a:lnTo>
                  <a:pt x="10474" y="246038"/>
                </a:lnTo>
                <a:lnTo>
                  <a:pt x="4717" y="271329"/>
                </a:lnTo>
                <a:lnTo>
                  <a:pt x="1194" y="297294"/>
                </a:lnTo>
                <a:lnTo>
                  <a:pt x="0" y="32385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742694" y="3610356"/>
            <a:ext cx="720852" cy="647700"/>
          </a:xfrm>
          <a:custGeom>
            <a:avLst/>
            <a:gdLst/>
            <a:ahLst/>
            <a:cxnLst/>
            <a:rect l="l" t="t" r="r" b="b"/>
            <a:pathLst>
              <a:path w="720852" h="647699">
                <a:moveTo>
                  <a:pt x="0" y="323850"/>
                </a:moveTo>
                <a:lnTo>
                  <a:pt x="1194" y="297294"/>
                </a:lnTo>
                <a:lnTo>
                  <a:pt x="4717" y="271329"/>
                </a:lnTo>
                <a:lnTo>
                  <a:pt x="10474" y="246038"/>
                </a:lnTo>
                <a:lnTo>
                  <a:pt x="18374" y="221504"/>
                </a:lnTo>
                <a:lnTo>
                  <a:pt x="28323" y="197810"/>
                </a:lnTo>
                <a:lnTo>
                  <a:pt x="40229" y="175040"/>
                </a:lnTo>
                <a:lnTo>
                  <a:pt x="53999" y="153278"/>
                </a:lnTo>
                <a:lnTo>
                  <a:pt x="69540" y="132606"/>
                </a:lnTo>
                <a:lnTo>
                  <a:pt x="86760" y="113108"/>
                </a:lnTo>
                <a:lnTo>
                  <a:pt x="105565" y="94869"/>
                </a:lnTo>
                <a:lnTo>
                  <a:pt x="125863" y="77970"/>
                </a:lnTo>
                <a:lnTo>
                  <a:pt x="147562" y="62496"/>
                </a:lnTo>
                <a:lnTo>
                  <a:pt x="170568" y="48530"/>
                </a:lnTo>
                <a:lnTo>
                  <a:pt x="194788" y="36155"/>
                </a:lnTo>
                <a:lnTo>
                  <a:pt x="220131" y="25455"/>
                </a:lnTo>
                <a:lnTo>
                  <a:pt x="246502" y="16514"/>
                </a:lnTo>
                <a:lnTo>
                  <a:pt x="273810" y="9414"/>
                </a:lnTo>
                <a:lnTo>
                  <a:pt x="301962" y="4239"/>
                </a:lnTo>
                <a:lnTo>
                  <a:pt x="330865" y="1073"/>
                </a:lnTo>
                <a:lnTo>
                  <a:pt x="360426" y="0"/>
                </a:lnTo>
                <a:lnTo>
                  <a:pt x="389986" y="1073"/>
                </a:lnTo>
                <a:lnTo>
                  <a:pt x="418889" y="4239"/>
                </a:lnTo>
                <a:lnTo>
                  <a:pt x="447041" y="9414"/>
                </a:lnTo>
                <a:lnTo>
                  <a:pt x="474349" y="16514"/>
                </a:lnTo>
                <a:lnTo>
                  <a:pt x="500720" y="25455"/>
                </a:lnTo>
                <a:lnTo>
                  <a:pt x="526063" y="36155"/>
                </a:lnTo>
                <a:lnTo>
                  <a:pt x="550283" y="48530"/>
                </a:lnTo>
                <a:lnTo>
                  <a:pt x="573289" y="62496"/>
                </a:lnTo>
                <a:lnTo>
                  <a:pt x="594988" y="77970"/>
                </a:lnTo>
                <a:lnTo>
                  <a:pt x="615286" y="94869"/>
                </a:lnTo>
                <a:lnTo>
                  <a:pt x="634091" y="113108"/>
                </a:lnTo>
                <a:lnTo>
                  <a:pt x="651311" y="132606"/>
                </a:lnTo>
                <a:lnTo>
                  <a:pt x="666852" y="153278"/>
                </a:lnTo>
                <a:lnTo>
                  <a:pt x="680622" y="175040"/>
                </a:lnTo>
                <a:lnTo>
                  <a:pt x="692528" y="197810"/>
                </a:lnTo>
                <a:lnTo>
                  <a:pt x="702477" y="221504"/>
                </a:lnTo>
                <a:lnTo>
                  <a:pt x="710377" y="246038"/>
                </a:lnTo>
                <a:lnTo>
                  <a:pt x="716134" y="271329"/>
                </a:lnTo>
                <a:lnTo>
                  <a:pt x="719657" y="297294"/>
                </a:lnTo>
                <a:lnTo>
                  <a:pt x="720852" y="323850"/>
                </a:lnTo>
                <a:lnTo>
                  <a:pt x="719657" y="350405"/>
                </a:lnTo>
                <a:lnTo>
                  <a:pt x="716134" y="376370"/>
                </a:lnTo>
                <a:lnTo>
                  <a:pt x="710377" y="401661"/>
                </a:lnTo>
                <a:lnTo>
                  <a:pt x="702477" y="426195"/>
                </a:lnTo>
                <a:lnTo>
                  <a:pt x="692528" y="449889"/>
                </a:lnTo>
                <a:lnTo>
                  <a:pt x="680622" y="472659"/>
                </a:lnTo>
                <a:lnTo>
                  <a:pt x="666852" y="494421"/>
                </a:lnTo>
                <a:lnTo>
                  <a:pt x="651311" y="515093"/>
                </a:lnTo>
                <a:lnTo>
                  <a:pt x="634091" y="534591"/>
                </a:lnTo>
                <a:lnTo>
                  <a:pt x="615286" y="552831"/>
                </a:lnTo>
                <a:lnTo>
                  <a:pt x="594988" y="569729"/>
                </a:lnTo>
                <a:lnTo>
                  <a:pt x="573289" y="585203"/>
                </a:lnTo>
                <a:lnTo>
                  <a:pt x="550283" y="599169"/>
                </a:lnTo>
                <a:lnTo>
                  <a:pt x="526063" y="611544"/>
                </a:lnTo>
                <a:lnTo>
                  <a:pt x="500720" y="622244"/>
                </a:lnTo>
                <a:lnTo>
                  <a:pt x="474349" y="631185"/>
                </a:lnTo>
                <a:lnTo>
                  <a:pt x="447041" y="638285"/>
                </a:lnTo>
                <a:lnTo>
                  <a:pt x="418889" y="643460"/>
                </a:lnTo>
                <a:lnTo>
                  <a:pt x="389986" y="646626"/>
                </a:lnTo>
                <a:lnTo>
                  <a:pt x="360426" y="647700"/>
                </a:lnTo>
                <a:lnTo>
                  <a:pt x="330865" y="646626"/>
                </a:lnTo>
                <a:lnTo>
                  <a:pt x="301962" y="643460"/>
                </a:lnTo>
                <a:lnTo>
                  <a:pt x="273810" y="638285"/>
                </a:lnTo>
                <a:lnTo>
                  <a:pt x="246502" y="631185"/>
                </a:lnTo>
                <a:lnTo>
                  <a:pt x="220131" y="622244"/>
                </a:lnTo>
                <a:lnTo>
                  <a:pt x="194788" y="611544"/>
                </a:lnTo>
                <a:lnTo>
                  <a:pt x="170568" y="599169"/>
                </a:lnTo>
                <a:lnTo>
                  <a:pt x="147562" y="585203"/>
                </a:lnTo>
                <a:lnTo>
                  <a:pt x="125863" y="569729"/>
                </a:lnTo>
                <a:lnTo>
                  <a:pt x="105565" y="552831"/>
                </a:lnTo>
                <a:lnTo>
                  <a:pt x="86760" y="534591"/>
                </a:lnTo>
                <a:lnTo>
                  <a:pt x="69540" y="515093"/>
                </a:lnTo>
                <a:lnTo>
                  <a:pt x="53999" y="494421"/>
                </a:lnTo>
                <a:lnTo>
                  <a:pt x="40229" y="472659"/>
                </a:lnTo>
                <a:lnTo>
                  <a:pt x="28323" y="449889"/>
                </a:lnTo>
                <a:lnTo>
                  <a:pt x="18374" y="426195"/>
                </a:lnTo>
                <a:lnTo>
                  <a:pt x="10474" y="401661"/>
                </a:lnTo>
                <a:lnTo>
                  <a:pt x="4717" y="376370"/>
                </a:lnTo>
                <a:lnTo>
                  <a:pt x="1194" y="350405"/>
                </a:lnTo>
                <a:lnTo>
                  <a:pt x="0" y="323850"/>
                </a:lnTo>
                <a:close/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7031736" y="4685538"/>
            <a:ext cx="3528060" cy="127254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7031736" y="4685538"/>
            <a:ext cx="3528060" cy="1272540"/>
          </a:xfrm>
          <a:custGeom>
            <a:avLst/>
            <a:gdLst/>
            <a:ahLst/>
            <a:cxnLst/>
            <a:rect l="l" t="t" r="r" b="b"/>
            <a:pathLst>
              <a:path w="3528060" h="1272539">
                <a:moveTo>
                  <a:pt x="0" y="212090"/>
                </a:moveTo>
                <a:lnTo>
                  <a:pt x="6166" y="161122"/>
                </a:lnTo>
                <a:lnTo>
                  <a:pt x="23680" y="114623"/>
                </a:lnTo>
                <a:lnTo>
                  <a:pt x="51067" y="74064"/>
                </a:lnTo>
                <a:lnTo>
                  <a:pt x="86849" y="40921"/>
                </a:lnTo>
                <a:lnTo>
                  <a:pt x="129551" y="16667"/>
                </a:lnTo>
                <a:lnTo>
                  <a:pt x="177697" y="2775"/>
                </a:lnTo>
                <a:lnTo>
                  <a:pt x="212089" y="0"/>
                </a:lnTo>
                <a:lnTo>
                  <a:pt x="3315969" y="0"/>
                </a:lnTo>
                <a:lnTo>
                  <a:pt x="3366924" y="6164"/>
                </a:lnTo>
                <a:lnTo>
                  <a:pt x="3413419" y="23673"/>
                </a:lnTo>
                <a:lnTo>
                  <a:pt x="3453979" y="51054"/>
                </a:lnTo>
                <a:lnTo>
                  <a:pt x="3487127" y="86833"/>
                </a:lnTo>
                <a:lnTo>
                  <a:pt x="3511387" y="129535"/>
                </a:lnTo>
                <a:lnTo>
                  <a:pt x="3525283" y="177688"/>
                </a:lnTo>
                <a:lnTo>
                  <a:pt x="3528060" y="212090"/>
                </a:lnTo>
                <a:lnTo>
                  <a:pt x="3528060" y="1060450"/>
                </a:lnTo>
                <a:lnTo>
                  <a:pt x="3521893" y="1111417"/>
                </a:lnTo>
                <a:lnTo>
                  <a:pt x="3504379" y="1157916"/>
                </a:lnTo>
                <a:lnTo>
                  <a:pt x="3476992" y="1198475"/>
                </a:lnTo>
                <a:lnTo>
                  <a:pt x="3441210" y="1231618"/>
                </a:lnTo>
                <a:lnTo>
                  <a:pt x="3398508" y="1255872"/>
                </a:lnTo>
                <a:lnTo>
                  <a:pt x="3350362" y="1269764"/>
                </a:lnTo>
                <a:lnTo>
                  <a:pt x="3315969" y="1272540"/>
                </a:lnTo>
                <a:lnTo>
                  <a:pt x="212089" y="1272540"/>
                </a:lnTo>
                <a:lnTo>
                  <a:pt x="161135" y="1266375"/>
                </a:lnTo>
                <a:lnTo>
                  <a:pt x="114640" y="1248866"/>
                </a:lnTo>
                <a:lnTo>
                  <a:pt x="74080" y="1221485"/>
                </a:lnTo>
                <a:lnTo>
                  <a:pt x="40932" y="1185706"/>
                </a:lnTo>
                <a:lnTo>
                  <a:pt x="16672" y="1143004"/>
                </a:lnTo>
                <a:lnTo>
                  <a:pt x="2776" y="1094851"/>
                </a:lnTo>
                <a:lnTo>
                  <a:pt x="0" y="1060450"/>
                </a:lnTo>
                <a:lnTo>
                  <a:pt x="0" y="212090"/>
                </a:lnTo>
                <a:close/>
              </a:path>
            </a:pathLst>
          </a:custGeom>
          <a:ln w="6096">
            <a:solidFill>
              <a:srgbClr val="EC7C3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9320024" y="3285744"/>
            <a:ext cx="1240535" cy="1271016"/>
          </a:xfrm>
          <a:custGeom>
            <a:avLst/>
            <a:gdLst/>
            <a:ahLst/>
            <a:cxnLst/>
            <a:rect l="l" t="t" r="r" b="b"/>
            <a:pathLst>
              <a:path w="1240535" h="1271016">
                <a:moveTo>
                  <a:pt x="0" y="635507"/>
                </a:moveTo>
                <a:lnTo>
                  <a:pt x="2056" y="583380"/>
                </a:lnTo>
                <a:lnTo>
                  <a:pt x="8119" y="532413"/>
                </a:lnTo>
                <a:lnTo>
                  <a:pt x="18029" y="482772"/>
                </a:lnTo>
                <a:lnTo>
                  <a:pt x="31626" y="434620"/>
                </a:lnTo>
                <a:lnTo>
                  <a:pt x="48750" y="388119"/>
                </a:lnTo>
                <a:lnTo>
                  <a:pt x="69241" y="343434"/>
                </a:lnTo>
                <a:lnTo>
                  <a:pt x="92941" y="300728"/>
                </a:lnTo>
                <a:lnTo>
                  <a:pt x="119688" y="260165"/>
                </a:lnTo>
                <a:lnTo>
                  <a:pt x="149324" y="221907"/>
                </a:lnTo>
                <a:lnTo>
                  <a:pt x="181689" y="186118"/>
                </a:lnTo>
                <a:lnTo>
                  <a:pt x="216622" y="152962"/>
                </a:lnTo>
                <a:lnTo>
                  <a:pt x="253965" y="122602"/>
                </a:lnTo>
                <a:lnTo>
                  <a:pt x="293557" y="95202"/>
                </a:lnTo>
                <a:lnTo>
                  <a:pt x="335239" y="70925"/>
                </a:lnTo>
                <a:lnTo>
                  <a:pt x="378850" y="49934"/>
                </a:lnTo>
                <a:lnTo>
                  <a:pt x="424232" y="32394"/>
                </a:lnTo>
                <a:lnTo>
                  <a:pt x="471225" y="18466"/>
                </a:lnTo>
                <a:lnTo>
                  <a:pt x="519668" y="8316"/>
                </a:lnTo>
                <a:lnTo>
                  <a:pt x="569402" y="2106"/>
                </a:lnTo>
                <a:lnTo>
                  <a:pt x="620268" y="0"/>
                </a:lnTo>
                <a:lnTo>
                  <a:pt x="671133" y="2106"/>
                </a:lnTo>
                <a:lnTo>
                  <a:pt x="720867" y="8316"/>
                </a:lnTo>
                <a:lnTo>
                  <a:pt x="769310" y="18466"/>
                </a:lnTo>
                <a:lnTo>
                  <a:pt x="816303" y="32394"/>
                </a:lnTo>
                <a:lnTo>
                  <a:pt x="861685" y="49934"/>
                </a:lnTo>
                <a:lnTo>
                  <a:pt x="905296" y="70925"/>
                </a:lnTo>
                <a:lnTo>
                  <a:pt x="946978" y="95202"/>
                </a:lnTo>
                <a:lnTo>
                  <a:pt x="986570" y="122602"/>
                </a:lnTo>
                <a:lnTo>
                  <a:pt x="1023913" y="152962"/>
                </a:lnTo>
                <a:lnTo>
                  <a:pt x="1058846" y="186118"/>
                </a:lnTo>
                <a:lnTo>
                  <a:pt x="1091211" y="221907"/>
                </a:lnTo>
                <a:lnTo>
                  <a:pt x="1120847" y="260165"/>
                </a:lnTo>
                <a:lnTo>
                  <a:pt x="1147594" y="300728"/>
                </a:lnTo>
                <a:lnTo>
                  <a:pt x="1171294" y="343434"/>
                </a:lnTo>
                <a:lnTo>
                  <a:pt x="1191785" y="388119"/>
                </a:lnTo>
                <a:lnTo>
                  <a:pt x="1208909" y="434620"/>
                </a:lnTo>
                <a:lnTo>
                  <a:pt x="1222506" y="482772"/>
                </a:lnTo>
                <a:lnTo>
                  <a:pt x="1232416" y="532413"/>
                </a:lnTo>
                <a:lnTo>
                  <a:pt x="1238479" y="583380"/>
                </a:lnTo>
                <a:lnTo>
                  <a:pt x="1240535" y="635507"/>
                </a:lnTo>
                <a:lnTo>
                  <a:pt x="1238479" y="687635"/>
                </a:lnTo>
                <a:lnTo>
                  <a:pt x="1232416" y="738602"/>
                </a:lnTo>
                <a:lnTo>
                  <a:pt x="1222506" y="788243"/>
                </a:lnTo>
                <a:lnTo>
                  <a:pt x="1208909" y="836395"/>
                </a:lnTo>
                <a:lnTo>
                  <a:pt x="1191785" y="882896"/>
                </a:lnTo>
                <a:lnTo>
                  <a:pt x="1171294" y="927581"/>
                </a:lnTo>
                <a:lnTo>
                  <a:pt x="1147594" y="970287"/>
                </a:lnTo>
                <a:lnTo>
                  <a:pt x="1120847" y="1010850"/>
                </a:lnTo>
                <a:lnTo>
                  <a:pt x="1091211" y="1049108"/>
                </a:lnTo>
                <a:lnTo>
                  <a:pt x="1058846" y="1084897"/>
                </a:lnTo>
                <a:lnTo>
                  <a:pt x="1023913" y="1118053"/>
                </a:lnTo>
                <a:lnTo>
                  <a:pt x="986570" y="1148413"/>
                </a:lnTo>
                <a:lnTo>
                  <a:pt x="946978" y="1175813"/>
                </a:lnTo>
                <a:lnTo>
                  <a:pt x="905296" y="1200090"/>
                </a:lnTo>
                <a:lnTo>
                  <a:pt x="861685" y="1221081"/>
                </a:lnTo>
                <a:lnTo>
                  <a:pt x="816303" y="1238621"/>
                </a:lnTo>
                <a:lnTo>
                  <a:pt x="769310" y="1252549"/>
                </a:lnTo>
                <a:lnTo>
                  <a:pt x="720867" y="1262699"/>
                </a:lnTo>
                <a:lnTo>
                  <a:pt x="671133" y="1268909"/>
                </a:lnTo>
                <a:lnTo>
                  <a:pt x="620268" y="1271016"/>
                </a:lnTo>
                <a:lnTo>
                  <a:pt x="569402" y="1268909"/>
                </a:lnTo>
                <a:lnTo>
                  <a:pt x="519668" y="1262699"/>
                </a:lnTo>
                <a:lnTo>
                  <a:pt x="471225" y="1252549"/>
                </a:lnTo>
                <a:lnTo>
                  <a:pt x="424232" y="1238621"/>
                </a:lnTo>
                <a:lnTo>
                  <a:pt x="378850" y="1221081"/>
                </a:lnTo>
                <a:lnTo>
                  <a:pt x="335239" y="1200090"/>
                </a:lnTo>
                <a:lnTo>
                  <a:pt x="293557" y="1175813"/>
                </a:lnTo>
                <a:lnTo>
                  <a:pt x="253965" y="1148413"/>
                </a:lnTo>
                <a:lnTo>
                  <a:pt x="216622" y="1118053"/>
                </a:lnTo>
                <a:lnTo>
                  <a:pt x="181689" y="1084897"/>
                </a:lnTo>
                <a:lnTo>
                  <a:pt x="149324" y="1049108"/>
                </a:lnTo>
                <a:lnTo>
                  <a:pt x="119688" y="1010850"/>
                </a:lnTo>
                <a:lnTo>
                  <a:pt x="92941" y="970287"/>
                </a:lnTo>
                <a:lnTo>
                  <a:pt x="69241" y="927581"/>
                </a:lnTo>
                <a:lnTo>
                  <a:pt x="48750" y="882896"/>
                </a:lnTo>
                <a:lnTo>
                  <a:pt x="31626" y="836395"/>
                </a:lnTo>
                <a:lnTo>
                  <a:pt x="18029" y="788243"/>
                </a:lnTo>
                <a:lnTo>
                  <a:pt x="8119" y="738602"/>
                </a:lnTo>
                <a:lnTo>
                  <a:pt x="2056" y="687635"/>
                </a:lnTo>
                <a:lnTo>
                  <a:pt x="0" y="635507"/>
                </a:lnTo>
                <a:close/>
              </a:path>
            </a:pathLst>
          </a:custGeom>
          <a:ln w="38100">
            <a:solidFill>
              <a:srgbClr val="41709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9695690" y="3356612"/>
            <a:ext cx="504443" cy="432815"/>
          </a:xfrm>
          <a:custGeom>
            <a:avLst/>
            <a:gdLst/>
            <a:ahLst/>
            <a:cxnLst/>
            <a:rect l="l" t="t" r="r" b="b"/>
            <a:pathLst>
              <a:path w="504443" h="432815">
                <a:moveTo>
                  <a:pt x="0" y="216407"/>
                </a:moveTo>
                <a:lnTo>
                  <a:pt x="835" y="234155"/>
                </a:lnTo>
                <a:lnTo>
                  <a:pt x="3300" y="251507"/>
                </a:lnTo>
                <a:lnTo>
                  <a:pt x="7329" y="268409"/>
                </a:lnTo>
                <a:lnTo>
                  <a:pt x="12856" y="284805"/>
                </a:lnTo>
                <a:lnTo>
                  <a:pt x="19817" y="300638"/>
                </a:lnTo>
                <a:lnTo>
                  <a:pt x="28148" y="315854"/>
                </a:lnTo>
                <a:lnTo>
                  <a:pt x="37783" y="330397"/>
                </a:lnTo>
                <a:lnTo>
                  <a:pt x="48658" y="344210"/>
                </a:lnTo>
                <a:lnTo>
                  <a:pt x="60707" y="357239"/>
                </a:lnTo>
                <a:lnTo>
                  <a:pt x="73866" y="369427"/>
                </a:lnTo>
                <a:lnTo>
                  <a:pt x="88070" y="380718"/>
                </a:lnTo>
                <a:lnTo>
                  <a:pt x="103254" y="391058"/>
                </a:lnTo>
                <a:lnTo>
                  <a:pt x="119353" y="400390"/>
                </a:lnTo>
                <a:lnTo>
                  <a:pt x="136302" y="408658"/>
                </a:lnTo>
                <a:lnTo>
                  <a:pt x="154037" y="415807"/>
                </a:lnTo>
                <a:lnTo>
                  <a:pt x="172492" y="421782"/>
                </a:lnTo>
                <a:lnTo>
                  <a:pt x="191603" y="426525"/>
                </a:lnTo>
                <a:lnTo>
                  <a:pt x="211305" y="429983"/>
                </a:lnTo>
                <a:lnTo>
                  <a:pt x="231533" y="432098"/>
                </a:lnTo>
                <a:lnTo>
                  <a:pt x="252221" y="432815"/>
                </a:lnTo>
                <a:lnTo>
                  <a:pt x="272910" y="432098"/>
                </a:lnTo>
                <a:lnTo>
                  <a:pt x="293138" y="429983"/>
                </a:lnTo>
                <a:lnTo>
                  <a:pt x="312840" y="426525"/>
                </a:lnTo>
                <a:lnTo>
                  <a:pt x="331951" y="421782"/>
                </a:lnTo>
                <a:lnTo>
                  <a:pt x="350406" y="415807"/>
                </a:lnTo>
                <a:lnTo>
                  <a:pt x="368141" y="408658"/>
                </a:lnTo>
                <a:lnTo>
                  <a:pt x="385090" y="400390"/>
                </a:lnTo>
                <a:lnTo>
                  <a:pt x="401189" y="391058"/>
                </a:lnTo>
                <a:lnTo>
                  <a:pt x="416373" y="380718"/>
                </a:lnTo>
                <a:lnTo>
                  <a:pt x="430577" y="369427"/>
                </a:lnTo>
                <a:lnTo>
                  <a:pt x="443736" y="357239"/>
                </a:lnTo>
                <a:lnTo>
                  <a:pt x="455785" y="344210"/>
                </a:lnTo>
                <a:lnTo>
                  <a:pt x="466660" y="330397"/>
                </a:lnTo>
                <a:lnTo>
                  <a:pt x="476295" y="315854"/>
                </a:lnTo>
                <a:lnTo>
                  <a:pt x="484626" y="300638"/>
                </a:lnTo>
                <a:lnTo>
                  <a:pt x="491587" y="284805"/>
                </a:lnTo>
                <a:lnTo>
                  <a:pt x="497114" y="268409"/>
                </a:lnTo>
                <a:lnTo>
                  <a:pt x="501143" y="251507"/>
                </a:lnTo>
                <a:lnTo>
                  <a:pt x="503608" y="234155"/>
                </a:lnTo>
                <a:lnTo>
                  <a:pt x="504443" y="216407"/>
                </a:lnTo>
                <a:lnTo>
                  <a:pt x="503608" y="198660"/>
                </a:lnTo>
                <a:lnTo>
                  <a:pt x="501143" y="181308"/>
                </a:lnTo>
                <a:lnTo>
                  <a:pt x="497114" y="164406"/>
                </a:lnTo>
                <a:lnTo>
                  <a:pt x="491587" y="148010"/>
                </a:lnTo>
                <a:lnTo>
                  <a:pt x="484626" y="132177"/>
                </a:lnTo>
                <a:lnTo>
                  <a:pt x="476295" y="116961"/>
                </a:lnTo>
                <a:lnTo>
                  <a:pt x="466660" y="102418"/>
                </a:lnTo>
                <a:lnTo>
                  <a:pt x="455785" y="88605"/>
                </a:lnTo>
                <a:lnTo>
                  <a:pt x="443736" y="75576"/>
                </a:lnTo>
                <a:lnTo>
                  <a:pt x="430577" y="63388"/>
                </a:lnTo>
                <a:lnTo>
                  <a:pt x="416373" y="52097"/>
                </a:lnTo>
                <a:lnTo>
                  <a:pt x="401189" y="41757"/>
                </a:lnTo>
                <a:lnTo>
                  <a:pt x="385090" y="32425"/>
                </a:lnTo>
                <a:lnTo>
                  <a:pt x="368141" y="24157"/>
                </a:lnTo>
                <a:lnTo>
                  <a:pt x="350406" y="17008"/>
                </a:lnTo>
                <a:lnTo>
                  <a:pt x="331951" y="11033"/>
                </a:lnTo>
                <a:lnTo>
                  <a:pt x="312840" y="6290"/>
                </a:lnTo>
                <a:lnTo>
                  <a:pt x="293138" y="2832"/>
                </a:lnTo>
                <a:lnTo>
                  <a:pt x="272910" y="717"/>
                </a:lnTo>
                <a:lnTo>
                  <a:pt x="252221" y="0"/>
                </a:lnTo>
                <a:lnTo>
                  <a:pt x="231533" y="717"/>
                </a:lnTo>
                <a:lnTo>
                  <a:pt x="211305" y="2832"/>
                </a:lnTo>
                <a:lnTo>
                  <a:pt x="191603" y="6290"/>
                </a:lnTo>
                <a:lnTo>
                  <a:pt x="172492" y="11033"/>
                </a:lnTo>
                <a:lnTo>
                  <a:pt x="154037" y="17008"/>
                </a:lnTo>
                <a:lnTo>
                  <a:pt x="136302" y="24157"/>
                </a:lnTo>
                <a:lnTo>
                  <a:pt x="119353" y="32425"/>
                </a:lnTo>
                <a:lnTo>
                  <a:pt x="103254" y="41757"/>
                </a:lnTo>
                <a:lnTo>
                  <a:pt x="88070" y="52097"/>
                </a:lnTo>
                <a:lnTo>
                  <a:pt x="73866" y="63388"/>
                </a:lnTo>
                <a:lnTo>
                  <a:pt x="60707" y="75576"/>
                </a:lnTo>
                <a:lnTo>
                  <a:pt x="48658" y="88605"/>
                </a:lnTo>
                <a:lnTo>
                  <a:pt x="37783" y="102418"/>
                </a:lnTo>
                <a:lnTo>
                  <a:pt x="28148" y="116961"/>
                </a:lnTo>
                <a:lnTo>
                  <a:pt x="19817" y="132177"/>
                </a:lnTo>
                <a:lnTo>
                  <a:pt x="12856" y="148010"/>
                </a:lnTo>
                <a:lnTo>
                  <a:pt x="7329" y="164406"/>
                </a:lnTo>
                <a:lnTo>
                  <a:pt x="3300" y="181308"/>
                </a:lnTo>
                <a:lnTo>
                  <a:pt x="835" y="198660"/>
                </a:lnTo>
                <a:lnTo>
                  <a:pt x="0" y="216407"/>
                </a:lnTo>
                <a:close/>
              </a:path>
            </a:pathLst>
          </a:custGeom>
          <a:solidFill>
            <a:srgbClr val="F8CAA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9695690" y="3356612"/>
            <a:ext cx="504443" cy="432815"/>
          </a:xfrm>
          <a:custGeom>
            <a:avLst/>
            <a:gdLst/>
            <a:ahLst/>
            <a:cxnLst/>
            <a:rect l="l" t="t" r="r" b="b"/>
            <a:pathLst>
              <a:path w="504443" h="432815">
                <a:moveTo>
                  <a:pt x="0" y="216407"/>
                </a:moveTo>
                <a:lnTo>
                  <a:pt x="835" y="198660"/>
                </a:lnTo>
                <a:lnTo>
                  <a:pt x="3300" y="181308"/>
                </a:lnTo>
                <a:lnTo>
                  <a:pt x="7329" y="164406"/>
                </a:lnTo>
                <a:lnTo>
                  <a:pt x="12856" y="148010"/>
                </a:lnTo>
                <a:lnTo>
                  <a:pt x="19817" y="132177"/>
                </a:lnTo>
                <a:lnTo>
                  <a:pt x="28148" y="116961"/>
                </a:lnTo>
                <a:lnTo>
                  <a:pt x="37783" y="102418"/>
                </a:lnTo>
                <a:lnTo>
                  <a:pt x="48658" y="88605"/>
                </a:lnTo>
                <a:lnTo>
                  <a:pt x="60707" y="75576"/>
                </a:lnTo>
                <a:lnTo>
                  <a:pt x="73866" y="63388"/>
                </a:lnTo>
                <a:lnTo>
                  <a:pt x="88070" y="52097"/>
                </a:lnTo>
                <a:lnTo>
                  <a:pt x="103254" y="41757"/>
                </a:lnTo>
                <a:lnTo>
                  <a:pt x="119353" y="32425"/>
                </a:lnTo>
                <a:lnTo>
                  <a:pt x="136302" y="24157"/>
                </a:lnTo>
                <a:lnTo>
                  <a:pt x="154037" y="17008"/>
                </a:lnTo>
                <a:lnTo>
                  <a:pt x="172492" y="11033"/>
                </a:lnTo>
                <a:lnTo>
                  <a:pt x="191603" y="6290"/>
                </a:lnTo>
                <a:lnTo>
                  <a:pt x="211305" y="2832"/>
                </a:lnTo>
                <a:lnTo>
                  <a:pt x="231533" y="717"/>
                </a:lnTo>
                <a:lnTo>
                  <a:pt x="252221" y="0"/>
                </a:lnTo>
                <a:lnTo>
                  <a:pt x="272910" y="717"/>
                </a:lnTo>
                <a:lnTo>
                  <a:pt x="293138" y="2832"/>
                </a:lnTo>
                <a:lnTo>
                  <a:pt x="312840" y="6290"/>
                </a:lnTo>
                <a:lnTo>
                  <a:pt x="331951" y="11033"/>
                </a:lnTo>
                <a:lnTo>
                  <a:pt x="350406" y="17008"/>
                </a:lnTo>
                <a:lnTo>
                  <a:pt x="368141" y="24157"/>
                </a:lnTo>
                <a:lnTo>
                  <a:pt x="385090" y="32425"/>
                </a:lnTo>
                <a:lnTo>
                  <a:pt x="401189" y="41757"/>
                </a:lnTo>
                <a:lnTo>
                  <a:pt x="416373" y="52097"/>
                </a:lnTo>
                <a:lnTo>
                  <a:pt x="430577" y="63388"/>
                </a:lnTo>
                <a:lnTo>
                  <a:pt x="443736" y="75576"/>
                </a:lnTo>
                <a:lnTo>
                  <a:pt x="455785" y="88605"/>
                </a:lnTo>
                <a:lnTo>
                  <a:pt x="466660" y="102418"/>
                </a:lnTo>
                <a:lnTo>
                  <a:pt x="476295" y="116961"/>
                </a:lnTo>
                <a:lnTo>
                  <a:pt x="484626" y="132177"/>
                </a:lnTo>
                <a:lnTo>
                  <a:pt x="491587" y="148010"/>
                </a:lnTo>
                <a:lnTo>
                  <a:pt x="497114" y="164406"/>
                </a:lnTo>
                <a:lnTo>
                  <a:pt x="501143" y="181308"/>
                </a:lnTo>
                <a:lnTo>
                  <a:pt x="503608" y="198660"/>
                </a:lnTo>
                <a:lnTo>
                  <a:pt x="504443" y="216407"/>
                </a:lnTo>
                <a:lnTo>
                  <a:pt x="503608" y="234155"/>
                </a:lnTo>
                <a:lnTo>
                  <a:pt x="501143" y="251507"/>
                </a:lnTo>
                <a:lnTo>
                  <a:pt x="497114" y="268409"/>
                </a:lnTo>
                <a:lnTo>
                  <a:pt x="491587" y="284805"/>
                </a:lnTo>
                <a:lnTo>
                  <a:pt x="484626" y="300638"/>
                </a:lnTo>
                <a:lnTo>
                  <a:pt x="476295" y="315854"/>
                </a:lnTo>
                <a:lnTo>
                  <a:pt x="466660" y="330397"/>
                </a:lnTo>
                <a:lnTo>
                  <a:pt x="455785" y="344210"/>
                </a:lnTo>
                <a:lnTo>
                  <a:pt x="443736" y="357239"/>
                </a:lnTo>
                <a:lnTo>
                  <a:pt x="430577" y="369427"/>
                </a:lnTo>
                <a:lnTo>
                  <a:pt x="416373" y="380718"/>
                </a:lnTo>
                <a:lnTo>
                  <a:pt x="401189" y="391058"/>
                </a:lnTo>
                <a:lnTo>
                  <a:pt x="385090" y="400390"/>
                </a:lnTo>
                <a:lnTo>
                  <a:pt x="368141" y="408658"/>
                </a:lnTo>
                <a:lnTo>
                  <a:pt x="350406" y="415807"/>
                </a:lnTo>
                <a:lnTo>
                  <a:pt x="331951" y="421782"/>
                </a:lnTo>
                <a:lnTo>
                  <a:pt x="312840" y="426525"/>
                </a:lnTo>
                <a:lnTo>
                  <a:pt x="293138" y="429983"/>
                </a:lnTo>
                <a:lnTo>
                  <a:pt x="272910" y="432098"/>
                </a:lnTo>
                <a:lnTo>
                  <a:pt x="252221" y="432815"/>
                </a:lnTo>
                <a:lnTo>
                  <a:pt x="231533" y="432098"/>
                </a:lnTo>
                <a:lnTo>
                  <a:pt x="211305" y="429983"/>
                </a:lnTo>
                <a:lnTo>
                  <a:pt x="191603" y="426525"/>
                </a:lnTo>
                <a:lnTo>
                  <a:pt x="172492" y="421782"/>
                </a:lnTo>
                <a:lnTo>
                  <a:pt x="154037" y="415807"/>
                </a:lnTo>
                <a:lnTo>
                  <a:pt x="136302" y="408658"/>
                </a:lnTo>
                <a:lnTo>
                  <a:pt x="119353" y="400390"/>
                </a:lnTo>
                <a:lnTo>
                  <a:pt x="103254" y="391058"/>
                </a:lnTo>
                <a:lnTo>
                  <a:pt x="88070" y="380718"/>
                </a:lnTo>
                <a:lnTo>
                  <a:pt x="73866" y="369427"/>
                </a:lnTo>
                <a:lnTo>
                  <a:pt x="60707" y="357239"/>
                </a:lnTo>
                <a:lnTo>
                  <a:pt x="48658" y="344210"/>
                </a:lnTo>
                <a:lnTo>
                  <a:pt x="37783" y="330397"/>
                </a:lnTo>
                <a:lnTo>
                  <a:pt x="28148" y="315854"/>
                </a:lnTo>
                <a:lnTo>
                  <a:pt x="19817" y="300638"/>
                </a:lnTo>
                <a:lnTo>
                  <a:pt x="12856" y="284805"/>
                </a:lnTo>
                <a:lnTo>
                  <a:pt x="7329" y="268409"/>
                </a:lnTo>
                <a:lnTo>
                  <a:pt x="3300" y="251507"/>
                </a:lnTo>
                <a:lnTo>
                  <a:pt x="835" y="234155"/>
                </a:lnTo>
                <a:lnTo>
                  <a:pt x="0" y="216407"/>
                </a:lnTo>
                <a:close/>
              </a:path>
            </a:pathLst>
          </a:custGeom>
          <a:ln w="12192">
            <a:solidFill>
              <a:srgbClr val="41709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0056876" y="3716276"/>
            <a:ext cx="502920" cy="432815"/>
          </a:xfrm>
          <a:custGeom>
            <a:avLst/>
            <a:gdLst/>
            <a:ahLst/>
            <a:cxnLst/>
            <a:rect l="l" t="t" r="r" b="b"/>
            <a:pathLst>
              <a:path w="502920" h="432815">
                <a:moveTo>
                  <a:pt x="0" y="216407"/>
                </a:moveTo>
                <a:lnTo>
                  <a:pt x="833" y="234155"/>
                </a:lnTo>
                <a:lnTo>
                  <a:pt x="3289" y="251507"/>
                </a:lnTo>
                <a:lnTo>
                  <a:pt x="7304" y="268409"/>
                </a:lnTo>
                <a:lnTo>
                  <a:pt x="12813" y="284805"/>
                </a:lnTo>
                <a:lnTo>
                  <a:pt x="19752" y="300638"/>
                </a:lnTo>
                <a:lnTo>
                  <a:pt x="28056" y="315854"/>
                </a:lnTo>
                <a:lnTo>
                  <a:pt x="37660" y="330397"/>
                </a:lnTo>
                <a:lnTo>
                  <a:pt x="48499" y="344210"/>
                </a:lnTo>
                <a:lnTo>
                  <a:pt x="60510" y="357239"/>
                </a:lnTo>
                <a:lnTo>
                  <a:pt x="73628" y="369427"/>
                </a:lnTo>
                <a:lnTo>
                  <a:pt x="87787" y="380718"/>
                </a:lnTo>
                <a:lnTo>
                  <a:pt x="102924" y="391058"/>
                </a:lnTo>
                <a:lnTo>
                  <a:pt x="118974" y="400390"/>
                </a:lnTo>
                <a:lnTo>
                  <a:pt x="135872" y="408658"/>
                </a:lnTo>
                <a:lnTo>
                  <a:pt x="153554" y="415807"/>
                </a:lnTo>
                <a:lnTo>
                  <a:pt x="171955" y="421782"/>
                </a:lnTo>
                <a:lnTo>
                  <a:pt x="191011" y="426525"/>
                </a:lnTo>
                <a:lnTo>
                  <a:pt x="210657" y="429983"/>
                </a:lnTo>
                <a:lnTo>
                  <a:pt x="230828" y="432098"/>
                </a:lnTo>
                <a:lnTo>
                  <a:pt x="251459" y="432815"/>
                </a:lnTo>
                <a:lnTo>
                  <a:pt x="272091" y="432098"/>
                </a:lnTo>
                <a:lnTo>
                  <a:pt x="292262" y="429983"/>
                </a:lnTo>
                <a:lnTo>
                  <a:pt x="311908" y="426525"/>
                </a:lnTo>
                <a:lnTo>
                  <a:pt x="330964" y="421782"/>
                </a:lnTo>
                <a:lnTo>
                  <a:pt x="349365" y="415807"/>
                </a:lnTo>
                <a:lnTo>
                  <a:pt x="367047" y="408658"/>
                </a:lnTo>
                <a:lnTo>
                  <a:pt x="383945" y="400390"/>
                </a:lnTo>
                <a:lnTo>
                  <a:pt x="399995" y="391058"/>
                </a:lnTo>
                <a:lnTo>
                  <a:pt x="415132" y="380718"/>
                </a:lnTo>
                <a:lnTo>
                  <a:pt x="429291" y="369427"/>
                </a:lnTo>
                <a:lnTo>
                  <a:pt x="442409" y="357239"/>
                </a:lnTo>
                <a:lnTo>
                  <a:pt x="454420" y="344210"/>
                </a:lnTo>
                <a:lnTo>
                  <a:pt x="465259" y="330397"/>
                </a:lnTo>
                <a:lnTo>
                  <a:pt x="474863" y="315854"/>
                </a:lnTo>
                <a:lnTo>
                  <a:pt x="483167" y="300638"/>
                </a:lnTo>
                <a:lnTo>
                  <a:pt x="490106" y="284805"/>
                </a:lnTo>
                <a:lnTo>
                  <a:pt x="495615" y="268409"/>
                </a:lnTo>
                <a:lnTo>
                  <a:pt x="499630" y="251507"/>
                </a:lnTo>
                <a:lnTo>
                  <a:pt x="502086" y="234155"/>
                </a:lnTo>
                <a:lnTo>
                  <a:pt x="502920" y="216407"/>
                </a:lnTo>
                <a:lnTo>
                  <a:pt x="502086" y="198660"/>
                </a:lnTo>
                <a:lnTo>
                  <a:pt x="499630" y="181308"/>
                </a:lnTo>
                <a:lnTo>
                  <a:pt x="495615" y="164406"/>
                </a:lnTo>
                <a:lnTo>
                  <a:pt x="490106" y="148010"/>
                </a:lnTo>
                <a:lnTo>
                  <a:pt x="483167" y="132177"/>
                </a:lnTo>
                <a:lnTo>
                  <a:pt x="474863" y="116961"/>
                </a:lnTo>
                <a:lnTo>
                  <a:pt x="465259" y="102418"/>
                </a:lnTo>
                <a:lnTo>
                  <a:pt x="454420" y="88605"/>
                </a:lnTo>
                <a:lnTo>
                  <a:pt x="442409" y="75576"/>
                </a:lnTo>
                <a:lnTo>
                  <a:pt x="429291" y="63388"/>
                </a:lnTo>
                <a:lnTo>
                  <a:pt x="415132" y="52097"/>
                </a:lnTo>
                <a:lnTo>
                  <a:pt x="399995" y="41757"/>
                </a:lnTo>
                <a:lnTo>
                  <a:pt x="383945" y="32425"/>
                </a:lnTo>
                <a:lnTo>
                  <a:pt x="367047" y="24157"/>
                </a:lnTo>
                <a:lnTo>
                  <a:pt x="349365" y="17008"/>
                </a:lnTo>
                <a:lnTo>
                  <a:pt x="330964" y="11033"/>
                </a:lnTo>
                <a:lnTo>
                  <a:pt x="311908" y="6290"/>
                </a:lnTo>
                <a:lnTo>
                  <a:pt x="292262" y="2832"/>
                </a:lnTo>
                <a:lnTo>
                  <a:pt x="272091" y="717"/>
                </a:lnTo>
                <a:lnTo>
                  <a:pt x="251459" y="0"/>
                </a:lnTo>
                <a:lnTo>
                  <a:pt x="230828" y="717"/>
                </a:lnTo>
                <a:lnTo>
                  <a:pt x="210657" y="2832"/>
                </a:lnTo>
                <a:lnTo>
                  <a:pt x="191011" y="6290"/>
                </a:lnTo>
                <a:lnTo>
                  <a:pt x="171955" y="11033"/>
                </a:lnTo>
                <a:lnTo>
                  <a:pt x="153554" y="17008"/>
                </a:lnTo>
                <a:lnTo>
                  <a:pt x="135872" y="24157"/>
                </a:lnTo>
                <a:lnTo>
                  <a:pt x="118974" y="32425"/>
                </a:lnTo>
                <a:lnTo>
                  <a:pt x="102924" y="41757"/>
                </a:lnTo>
                <a:lnTo>
                  <a:pt x="87787" y="52097"/>
                </a:lnTo>
                <a:lnTo>
                  <a:pt x="73628" y="63388"/>
                </a:lnTo>
                <a:lnTo>
                  <a:pt x="60510" y="75576"/>
                </a:lnTo>
                <a:lnTo>
                  <a:pt x="48499" y="88605"/>
                </a:lnTo>
                <a:lnTo>
                  <a:pt x="37660" y="102418"/>
                </a:lnTo>
                <a:lnTo>
                  <a:pt x="28056" y="116961"/>
                </a:lnTo>
                <a:lnTo>
                  <a:pt x="19752" y="132177"/>
                </a:lnTo>
                <a:lnTo>
                  <a:pt x="12813" y="148010"/>
                </a:lnTo>
                <a:lnTo>
                  <a:pt x="7304" y="164406"/>
                </a:lnTo>
                <a:lnTo>
                  <a:pt x="3289" y="181308"/>
                </a:lnTo>
                <a:lnTo>
                  <a:pt x="833" y="198660"/>
                </a:lnTo>
                <a:lnTo>
                  <a:pt x="0" y="216407"/>
                </a:lnTo>
                <a:close/>
              </a:path>
            </a:pathLst>
          </a:custGeom>
          <a:solidFill>
            <a:srgbClr val="9DC3E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0056876" y="3716276"/>
            <a:ext cx="502920" cy="432815"/>
          </a:xfrm>
          <a:custGeom>
            <a:avLst/>
            <a:gdLst/>
            <a:ahLst/>
            <a:cxnLst/>
            <a:rect l="l" t="t" r="r" b="b"/>
            <a:pathLst>
              <a:path w="502920" h="432815">
                <a:moveTo>
                  <a:pt x="0" y="216407"/>
                </a:moveTo>
                <a:lnTo>
                  <a:pt x="833" y="198660"/>
                </a:lnTo>
                <a:lnTo>
                  <a:pt x="3289" y="181308"/>
                </a:lnTo>
                <a:lnTo>
                  <a:pt x="7304" y="164406"/>
                </a:lnTo>
                <a:lnTo>
                  <a:pt x="12813" y="148010"/>
                </a:lnTo>
                <a:lnTo>
                  <a:pt x="19752" y="132177"/>
                </a:lnTo>
                <a:lnTo>
                  <a:pt x="28056" y="116961"/>
                </a:lnTo>
                <a:lnTo>
                  <a:pt x="37660" y="102418"/>
                </a:lnTo>
                <a:lnTo>
                  <a:pt x="48499" y="88605"/>
                </a:lnTo>
                <a:lnTo>
                  <a:pt x="60510" y="75576"/>
                </a:lnTo>
                <a:lnTo>
                  <a:pt x="73628" y="63388"/>
                </a:lnTo>
                <a:lnTo>
                  <a:pt x="87787" y="52097"/>
                </a:lnTo>
                <a:lnTo>
                  <a:pt x="102924" y="41757"/>
                </a:lnTo>
                <a:lnTo>
                  <a:pt x="118974" y="32425"/>
                </a:lnTo>
                <a:lnTo>
                  <a:pt x="135872" y="24157"/>
                </a:lnTo>
                <a:lnTo>
                  <a:pt x="153554" y="17008"/>
                </a:lnTo>
                <a:lnTo>
                  <a:pt x="171955" y="11033"/>
                </a:lnTo>
                <a:lnTo>
                  <a:pt x="191011" y="6290"/>
                </a:lnTo>
                <a:lnTo>
                  <a:pt x="210657" y="2832"/>
                </a:lnTo>
                <a:lnTo>
                  <a:pt x="230828" y="717"/>
                </a:lnTo>
                <a:lnTo>
                  <a:pt x="251459" y="0"/>
                </a:lnTo>
                <a:lnTo>
                  <a:pt x="272091" y="717"/>
                </a:lnTo>
                <a:lnTo>
                  <a:pt x="292262" y="2832"/>
                </a:lnTo>
                <a:lnTo>
                  <a:pt x="311908" y="6290"/>
                </a:lnTo>
                <a:lnTo>
                  <a:pt x="330964" y="11033"/>
                </a:lnTo>
                <a:lnTo>
                  <a:pt x="349365" y="17008"/>
                </a:lnTo>
                <a:lnTo>
                  <a:pt x="367047" y="24157"/>
                </a:lnTo>
                <a:lnTo>
                  <a:pt x="383945" y="32425"/>
                </a:lnTo>
                <a:lnTo>
                  <a:pt x="399995" y="41757"/>
                </a:lnTo>
                <a:lnTo>
                  <a:pt x="415132" y="52097"/>
                </a:lnTo>
                <a:lnTo>
                  <a:pt x="429291" y="63388"/>
                </a:lnTo>
                <a:lnTo>
                  <a:pt x="442409" y="75576"/>
                </a:lnTo>
                <a:lnTo>
                  <a:pt x="454420" y="88605"/>
                </a:lnTo>
                <a:lnTo>
                  <a:pt x="465259" y="102418"/>
                </a:lnTo>
                <a:lnTo>
                  <a:pt x="474863" y="116961"/>
                </a:lnTo>
                <a:lnTo>
                  <a:pt x="483167" y="132177"/>
                </a:lnTo>
                <a:lnTo>
                  <a:pt x="490106" y="148010"/>
                </a:lnTo>
                <a:lnTo>
                  <a:pt x="495615" y="164406"/>
                </a:lnTo>
                <a:lnTo>
                  <a:pt x="499630" y="181308"/>
                </a:lnTo>
                <a:lnTo>
                  <a:pt x="502086" y="198660"/>
                </a:lnTo>
                <a:lnTo>
                  <a:pt x="502920" y="216407"/>
                </a:lnTo>
                <a:lnTo>
                  <a:pt x="502086" y="234155"/>
                </a:lnTo>
                <a:lnTo>
                  <a:pt x="499630" y="251507"/>
                </a:lnTo>
                <a:lnTo>
                  <a:pt x="495615" y="268409"/>
                </a:lnTo>
                <a:lnTo>
                  <a:pt x="490106" y="284805"/>
                </a:lnTo>
                <a:lnTo>
                  <a:pt x="483167" y="300638"/>
                </a:lnTo>
                <a:lnTo>
                  <a:pt x="474863" y="315854"/>
                </a:lnTo>
                <a:lnTo>
                  <a:pt x="465259" y="330397"/>
                </a:lnTo>
                <a:lnTo>
                  <a:pt x="454420" y="344210"/>
                </a:lnTo>
                <a:lnTo>
                  <a:pt x="442409" y="357239"/>
                </a:lnTo>
                <a:lnTo>
                  <a:pt x="429291" y="369427"/>
                </a:lnTo>
                <a:lnTo>
                  <a:pt x="415132" y="380718"/>
                </a:lnTo>
                <a:lnTo>
                  <a:pt x="399995" y="391058"/>
                </a:lnTo>
                <a:lnTo>
                  <a:pt x="383945" y="400390"/>
                </a:lnTo>
                <a:lnTo>
                  <a:pt x="367047" y="408658"/>
                </a:lnTo>
                <a:lnTo>
                  <a:pt x="349365" y="415807"/>
                </a:lnTo>
                <a:lnTo>
                  <a:pt x="330964" y="421782"/>
                </a:lnTo>
                <a:lnTo>
                  <a:pt x="311908" y="426525"/>
                </a:lnTo>
                <a:lnTo>
                  <a:pt x="292262" y="429983"/>
                </a:lnTo>
                <a:lnTo>
                  <a:pt x="272091" y="432098"/>
                </a:lnTo>
                <a:lnTo>
                  <a:pt x="251459" y="432815"/>
                </a:lnTo>
                <a:lnTo>
                  <a:pt x="230828" y="432098"/>
                </a:lnTo>
                <a:lnTo>
                  <a:pt x="210657" y="429983"/>
                </a:lnTo>
                <a:lnTo>
                  <a:pt x="191011" y="426525"/>
                </a:lnTo>
                <a:lnTo>
                  <a:pt x="171955" y="421782"/>
                </a:lnTo>
                <a:lnTo>
                  <a:pt x="153554" y="415807"/>
                </a:lnTo>
                <a:lnTo>
                  <a:pt x="135872" y="408658"/>
                </a:lnTo>
                <a:lnTo>
                  <a:pt x="118974" y="400390"/>
                </a:lnTo>
                <a:lnTo>
                  <a:pt x="102924" y="391058"/>
                </a:lnTo>
                <a:lnTo>
                  <a:pt x="87787" y="380718"/>
                </a:lnTo>
                <a:lnTo>
                  <a:pt x="73628" y="369427"/>
                </a:lnTo>
                <a:lnTo>
                  <a:pt x="60510" y="357239"/>
                </a:lnTo>
                <a:lnTo>
                  <a:pt x="48499" y="344210"/>
                </a:lnTo>
                <a:lnTo>
                  <a:pt x="37660" y="330397"/>
                </a:lnTo>
                <a:lnTo>
                  <a:pt x="28056" y="315854"/>
                </a:lnTo>
                <a:lnTo>
                  <a:pt x="19752" y="300638"/>
                </a:lnTo>
                <a:lnTo>
                  <a:pt x="12813" y="284805"/>
                </a:lnTo>
                <a:lnTo>
                  <a:pt x="7304" y="268409"/>
                </a:lnTo>
                <a:lnTo>
                  <a:pt x="3289" y="251507"/>
                </a:lnTo>
                <a:lnTo>
                  <a:pt x="833" y="234155"/>
                </a:lnTo>
                <a:lnTo>
                  <a:pt x="0" y="216407"/>
                </a:lnTo>
                <a:close/>
              </a:path>
            </a:pathLst>
          </a:custGeom>
          <a:ln w="12192">
            <a:solidFill>
              <a:srgbClr val="41709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9695690" y="4077464"/>
            <a:ext cx="504443" cy="431291"/>
          </a:xfrm>
          <a:custGeom>
            <a:avLst/>
            <a:gdLst/>
            <a:ahLst/>
            <a:cxnLst/>
            <a:rect l="l" t="t" r="r" b="b"/>
            <a:pathLst>
              <a:path w="504443" h="431291">
                <a:moveTo>
                  <a:pt x="0" y="215645"/>
                </a:moveTo>
                <a:lnTo>
                  <a:pt x="835" y="233336"/>
                </a:lnTo>
                <a:lnTo>
                  <a:pt x="3300" y="250631"/>
                </a:lnTo>
                <a:lnTo>
                  <a:pt x="7329" y="267477"/>
                </a:lnTo>
                <a:lnTo>
                  <a:pt x="12856" y="283817"/>
                </a:lnTo>
                <a:lnTo>
                  <a:pt x="19817" y="299596"/>
                </a:lnTo>
                <a:lnTo>
                  <a:pt x="28148" y="314760"/>
                </a:lnTo>
                <a:lnTo>
                  <a:pt x="37783" y="329251"/>
                </a:lnTo>
                <a:lnTo>
                  <a:pt x="48658" y="343015"/>
                </a:lnTo>
                <a:lnTo>
                  <a:pt x="60707" y="355997"/>
                </a:lnTo>
                <a:lnTo>
                  <a:pt x="73866" y="368141"/>
                </a:lnTo>
                <a:lnTo>
                  <a:pt x="88070" y="379391"/>
                </a:lnTo>
                <a:lnTo>
                  <a:pt x="103254" y="389692"/>
                </a:lnTo>
                <a:lnTo>
                  <a:pt x="119353" y="398989"/>
                </a:lnTo>
                <a:lnTo>
                  <a:pt x="136302" y="407227"/>
                </a:lnTo>
                <a:lnTo>
                  <a:pt x="154037" y="414349"/>
                </a:lnTo>
                <a:lnTo>
                  <a:pt x="172492" y="420300"/>
                </a:lnTo>
                <a:lnTo>
                  <a:pt x="191603" y="425026"/>
                </a:lnTo>
                <a:lnTo>
                  <a:pt x="211305" y="428470"/>
                </a:lnTo>
                <a:lnTo>
                  <a:pt x="231533" y="430577"/>
                </a:lnTo>
                <a:lnTo>
                  <a:pt x="252221" y="431291"/>
                </a:lnTo>
                <a:lnTo>
                  <a:pt x="272910" y="430577"/>
                </a:lnTo>
                <a:lnTo>
                  <a:pt x="293138" y="428470"/>
                </a:lnTo>
                <a:lnTo>
                  <a:pt x="312840" y="425026"/>
                </a:lnTo>
                <a:lnTo>
                  <a:pt x="331951" y="420300"/>
                </a:lnTo>
                <a:lnTo>
                  <a:pt x="350406" y="414349"/>
                </a:lnTo>
                <a:lnTo>
                  <a:pt x="368141" y="407227"/>
                </a:lnTo>
                <a:lnTo>
                  <a:pt x="385090" y="398989"/>
                </a:lnTo>
                <a:lnTo>
                  <a:pt x="401189" y="389692"/>
                </a:lnTo>
                <a:lnTo>
                  <a:pt x="416373" y="379391"/>
                </a:lnTo>
                <a:lnTo>
                  <a:pt x="430577" y="368141"/>
                </a:lnTo>
                <a:lnTo>
                  <a:pt x="443736" y="355997"/>
                </a:lnTo>
                <a:lnTo>
                  <a:pt x="455785" y="343015"/>
                </a:lnTo>
                <a:lnTo>
                  <a:pt x="466660" y="329251"/>
                </a:lnTo>
                <a:lnTo>
                  <a:pt x="476295" y="314760"/>
                </a:lnTo>
                <a:lnTo>
                  <a:pt x="484626" y="299596"/>
                </a:lnTo>
                <a:lnTo>
                  <a:pt x="491587" y="283817"/>
                </a:lnTo>
                <a:lnTo>
                  <a:pt x="497114" y="267477"/>
                </a:lnTo>
                <a:lnTo>
                  <a:pt x="501143" y="250631"/>
                </a:lnTo>
                <a:lnTo>
                  <a:pt x="503608" y="233336"/>
                </a:lnTo>
                <a:lnTo>
                  <a:pt x="504443" y="215645"/>
                </a:lnTo>
                <a:lnTo>
                  <a:pt x="503608" y="197955"/>
                </a:lnTo>
                <a:lnTo>
                  <a:pt x="501143" y="180660"/>
                </a:lnTo>
                <a:lnTo>
                  <a:pt x="497114" y="163814"/>
                </a:lnTo>
                <a:lnTo>
                  <a:pt x="491587" y="147474"/>
                </a:lnTo>
                <a:lnTo>
                  <a:pt x="484626" y="131695"/>
                </a:lnTo>
                <a:lnTo>
                  <a:pt x="476295" y="116531"/>
                </a:lnTo>
                <a:lnTo>
                  <a:pt x="466660" y="102040"/>
                </a:lnTo>
                <a:lnTo>
                  <a:pt x="455785" y="88276"/>
                </a:lnTo>
                <a:lnTo>
                  <a:pt x="443736" y="75294"/>
                </a:lnTo>
                <a:lnTo>
                  <a:pt x="430577" y="63150"/>
                </a:lnTo>
                <a:lnTo>
                  <a:pt x="416373" y="51900"/>
                </a:lnTo>
                <a:lnTo>
                  <a:pt x="401189" y="41599"/>
                </a:lnTo>
                <a:lnTo>
                  <a:pt x="385090" y="32302"/>
                </a:lnTo>
                <a:lnTo>
                  <a:pt x="368141" y="24064"/>
                </a:lnTo>
                <a:lnTo>
                  <a:pt x="350406" y="16942"/>
                </a:lnTo>
                <a:lnTo>
                  <a:pt x="331951" y="10991"/>
                </a:lnTo>
                <a:lnTo>
                  <a:pt x="312840" y="6265"/>
                </a:lnTo>
                <a:lnTo>
                  <a:pt x="293138" y="2821"/>
                </a:lnTo>
                <a:lnTo>
                  <a:pt x="272910" y="714"/>
                </a:lnTo>
                <a:lnTo>
                  <a:pt x="252221" y="0"/>
                </a:lnTo>
                <a:lnTo>
                  <a:pt x="231533" y="714"/>
                </a:lnTo>
                <a:lnTo>
                  <a:pt x="211305" y="2821"/>
                </a:lnTo>
                <a:lnTo>
                  <a:pt x="191603" y="6265"/>
                </a:lnTo>
                <a:lnTo>
                  <a:pt x="172492" y="10991"/>
                </a:lnTo>
                <a:lnTo>
                  <a:pt x="154037" y="16942"/>
                </a:lnTo>
                <a:lnTo>
                  <a:pt x="136302" y="24064"/>
                </a:lnTo>
                <a:lnTo>
                  <a:pt x="119353" y="32302"/>
                </a:lnTo>
                <a:lnTo>
                  <a:pt x="103254" y="41599"/>
                </a:lnTo>
                <a:lnTo>
                  <a:pt x="88070" y="51900"/>
                </a:lnTo>
                <a:lnTo>
                  <a:pt x="73866" y="63150"/>
                </a:lnTo>
                <a:lnTo>
                  <a:pt x="60707" y="75294"/>
                </a:lnTo>
                <a:lnTo>
                  <a:pt x="48658" y="88276"/>
                </a:lnTo>
                <a:lnTo>
                  <a:pt x="37783" y="102040"/>
                </a:lnTo>
                <a:lnTo>
                  <a:pt x="28148" y="116531"/>
                </a:lnTo>
                <a:lnTo>
                  <a:pt x="19817" y="131695"/>
                </a:lnTo>
                <a:lnTo>
                  <a:pt x="12856" y="147474"/>
                </a:lnTo>
                <a:lnTo>
                  <a:pt x="7329" y="163814"/>
                </a:lnTo>
                <a:lnTo>
                  <a:pt x="3300" y="180660"/>
                </a:lnTo>
                <a:lnTo>
                  <a:pt x="835" y="197955"/>
                </a:lnTo>
                <a:lnTo>
                  <a:pt x="0" y="215645"/>
                </a:lnTo>
                <a:close/>
              </a:path>
            </a:pathLst>
          </a:custGeom>
          <a:solidFill>
            <a:srgbClr val="A9D18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9695690" y="4077464"/>
            <a:ext cx="504443" cy="431291"/>
          </a:xfrm>
          <a:custGeom>
            <a:avLst/>
            <a:gdLst/>
            <a:ahLst/>
            <a:cxnLst/>
            <a:rect l="l" t="t" r="r" b="b"/>
            <a:pathLst>
              <a:path w="504443" h="431291">
                <a:moveTo>
                  <a:pt x="0" y="215645"/>
                </a:moveTo>
                <a:lnTo>
                  <a:pt x="835" y="197955"/>
                </a:lnTo>
                <a:lnTo>
                  <a:pt x="3300" y="180660"/>
                </a:lnTo>
                <a:lnTo>
                  <a:pt x="7329" y="163814"/>
                </a:lnTo>
                <a:lnTo>
                  <a:pt x="12856" y="147474"/>
                </a:lnTo>
                <a:lnTo>
                  <a:pt x="19817" y="131695"/>
                </a:lnTo>
                <a:lnTo>
                  <a:pt x="28148" y="116531"/>
                </a:lnTo>
                <a:lnTo>
                  <a:pt x="37783" y="102040"/>
                </a:lnTo>
                <a:lnTo>
                  <a:pt x="48658" y="88276"/>
                </a:lnTo>
                <a:lnTo>
                  <a:pt x="60707" y="75294"/>
                </a:lnTo>
                <a:lnTo>
                  <a:pt x="73866" y="63150"/>
                </a:lnTo>
                <a:lnTo>
                  <a:pt x="88070" y="51900"/>
                </a:lnTo>
                <a:lnTo>
                  <a:pt x="103254" y="41599"/>
                </a:lnTo>
                <a:lnTo>
                  <a:pt x="119353" y="32302"/>
                </a:lnTo>
                <a:lnTo>
                  <a:pt x="136302" y="24064"/>
                </a:lnTo>
                <a:lnTo>
                  <a:pt x="154037" y="16942"/>
                </a:lnTo>
                <a:lnTo>
                  <a:pt x="172492" y="10991"/>
                </a:lnTo>
                <a:lnTo>
                  <a:pt x="191603" y="6265"/>
                </a:lnTo>
                <a:lnTo>
                  <a:pt x="211305" y="2821"/>
                </a:lnTo>
                <a:lnTo>
                  <a:pt x="231533" y="714"/>
                </a:lnTo>
                <a:lnTo>
                  <a:pt x="252221" y="0"/>
                </a:lnTo>
                <a:lnTo>
                  <a:pt x="272910" y="714"/>
                </a:lnTo>
                <a:lnTo>
                  <a:pt x="293138" y="2821"/>
                </a:lnTo>
                <a:lnTo>
                  <a:pt x="312840" y="6265"/>
                </a:lnTo>
                <a:lnTo>
                  <a:pt x="331951" y="10991"/>
                </a:lnTo>
                <a:lnTo>
                  <a:pt x="350406" y="16942"/>
                </a:lnTo>
                <a:lnTo>
                  <a:pt x="368141" y="24064"/>
                </a:lnTo>
                <a:lnTo>
                  <a:pt x="385090" y="32302"/>
                </a:lnTo>
                <a:lnTo>
                  <a:pt x="401189" y="41599"/>
                </a:lnTo>
                <a:lnTo>
                  <a:pt x="416373" y="51900"/>
                </a:lnTo>
                <a:lnTo>
                  <a:pt x="430577" y="63150"/>
                </a:lnTo>
                <a:lnTo>
                  <a:pt x="443736" y="75294"/>
                </a:lnTo>
                <a:lnTo>
                  <a:pt x="455785" y="88276"/>
                </a:lnTo>
                <a:lnTo>
                  <a:pt x="466660" y="102040"/>
                </a:lnTo>
                <a:lnTo>
                  <a:pt x="476295" y="116531"/>
                </a:lnTo>
                <a:lnTo>
                  <a:pt x="484626" y="131695"/>
                </a:lnTo>
                <a:lnTo>
                  <a:pt x="491587" y="147474"/>
                </a:lnTo>
                <a:lnTo>
                  <a:pt x="497114" y="163814"/>
                </a:lnTo>
                <a:lnTo>
                  <a:pt x="501143" y="180660"/>
                </a:lnTo>
                <a:lnTo>
                  <a:pt x="503608" y="197955"/>
                </a:lnTo>
                <a:lnTo>
                  <a:pt x="504443" y="215645"/>
                </a:lnTo>
                <a:lnTo>
                  <a:pt x="503608" y="233336"/>
                </a:lnTo>
                <a:lnTo>
                  <a:pt x="501143" y="250631"/>
                </a:lnTo>
                <a:lnTo>
                  <a:pt x="497114" y="267477"/>
                </a:lnTo>
                <a:lnTo>
                  <a:pt x="491587" y="283817"/>
                </a:lnTo>
                <a:lnTo>
                  <a:pt x="484626" y="299596"/>
                </a:lnTo>
                <a:lnTo>
                  <a:pt x="476295" y="314760"/>
                </a:lnTo>
                <a:lnTo>
                  <a:pt x="466660" y="329251"/>
                </a:lnTo>
                <a:lnTo>
                  <a:pt x="455785" y="343015"/>
                </a:lnTo>
                <a:lnTo>
                  <a:pt x="443736" y="355997"/>
                </a:lnTo>
                <a:lnTo>
                  <a:pt x="430577" y="368141"/>
                </a:lnTo>
                <a:lnTo>
                  <a:pt x="416373" y="379391"/>
                </a:lnTo>
                <a:lnTo>
                  <a:pt x="401189" y="389692"/>
                </a:lnTo>
                <a:lnTo>
                  <a:pt x="385090" y="398989"/>
                </a:lnTo>
                <a:lnTo>
                  <a:pt x="368141" y="407227"/>
                </a:lnTo>
                <a:lnTo>
                  <a:pt x="350406" y="414349"/>
                </a:lnTo>
                <a:lnTo>
                  <a:pt x="331951" y="420300"/>
                </a:lnTo>
                <a:lnTo>
                  <a:pt x="312840" y="425026"/>
                </a:lnTo>
                <a:lnTo>
                  <a:pt x="293138" y="428470"/>
                </a:lnTo>
                <a:lnTo>
                  <a:pt x="272910" y="430577"/>
                </a:lnTo>
                <a:lnTo>
                  <a:pt x="252221" y="431291"/>
                </a:lnTo>
                <a:lnTo>
                  <a:pt x="231533" y="430577"/>
                </a:lnTo>
                <a:lnTo>
                  <a:pt x="211305" y="428470"/>
                </a:lnTo>
                <a:lnTo>
                  <a:pt x="191603" y="425026"/>
                </a:lnTo>
                <a:lnTo>
                  <a:pt x="172492" y="420300"/>
                </a:lnTo>
                <a:lnTo>
                  <a:pt x="154037" y="414349"/>
                </a:lnTo>
                <a:lnTo>
                  <a:pt x="136302" y="407227"/>
                </a:lnTo>
                <a:lnTo>
                  <a:pt x="119353" y="398989"/>
                </a:lnTo>
                <a:lnTo>
                  <a:pt x="103254" y="389692"/>
                </a:lnTo>
                <a:lnTo>
                  <a:pt x="88070" y="379391"/>
                </a:lnTo>
                <a:lnTo>
                  <a:pt x="73866" y="368141"/>
                </a:lnTo>
                <a:lnTo>
                  <a:pt x="60707" y="355997"/>
                </a:lnTo>
                <a:lnTo>
                  <a:pt x="48658" y="343015"/>
                </a:lnTo>
                <a:lnTo>
                  <a:pt x="37783" y="329251"/>
                </a:lnTo>
                <a:lnTo>
                  <a:pt x="28148" y="314760"/>
                </a:lnTo>
                <a:lnTo>
                  <a:pt x="19817" y="299596"/>
                </a:lnTo>
                <a:lnTo>
                  <a:pt x="12856" y="283817"/>
                </a:lnTo>
                <a:lnTo>
                  <a:pt x="7329" y="267477"/>
                </a:lnTo>
                <a:lnTo>
                  <a:pt x="3300" y="250631"/>
                </a:lnTo>
                <a:lnTo>
                  <a:pt x="835" y="233336"/>
                </a:lnTo>
                <a:lnTo>
                  <a:pt x="0" y="215645"/>
                </a:lnTo>
                <a:close/>
              </a:path>
            </a:pathLst>
          </a:custGeom>
          <a:ln w="12192">
            <a:solidFill>
              <a:srgbClr val="41709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9336024" y="3716276"/>
            <a:ext cx="504444" cy="432815"/>
          </a:xfrm>
          <a:custGeom>
            <a:avLst/>
            <a:gdLst/>
            <a:ahLst/>
            <a:cxnLst/>
            <a:rect l="l" t="t" r="r" b="b"/>
            <a:pathLst>
              <a:path w="504444" h="432815">
                <a:moveTo>
                  <a:pt x="0" y="216407"/>
                </a:moveTo>
                <a:lnTo>
                  <a:pt x="835" y="234155"/>
                </a:lnTo>
                <a:lnTo>
                  <a:pt x="3300" y="251507"/>
                </a:lnTo>
                <a:lnTo>
                  <a:pt x="7329" y="268409"/>
                </a:lnTo>
                <a:lnTo>
                  <a:pt x="12856" y="284805"/>
                </a:lnTo>
                <a:lnTo>
                  <a:pt x="19817" y="300638"/>
                </a:lnTo>
                <a:lnTo>
                  <a:pt x="28148" y="315854"/>
                </a:lnTo>
                <a:lnTo>
                  <a:pt x="37783" y="330397"/>
                </a:lnTo>
                <a:lnTo>
                  <a:pt x="48658" y="344210"/>
                </a:lnTo>
                <a:lnTo>
                  <a:pt x="60707" y="357239"/>
                </a:lnTo>
                <a:lnTo>
                  <a:pt x="73866" y="369427"/>
                </a:lnTo>
                <a:lnTo>
                  <a:pt x="88070" y="380718"/>
                </a:lnTo>
                <a:lnTo>
                  <a:pt x="103254" y="391058"/>
                </a:lnTo>
                <a:lnTo>
                  <a:pt x="119353" y="400390"/>
                </a:lnTo>
                <a:lnTo>
                  <a:pt x="136302" y="408658"/>
                </a:lnTo>
                <a:lnTo>
                  <a:pt x="154037" y="415807"/>
                </a:lnTo>
                <a:lnTo>
                  <a:pt x="172492" y="421782"/>
                </a:lnTo>
                <a:lnTo>
                  <a:pt x="191603" y="426525"/>
                </a:lnTo>
                <a:lnTo>
                  <a:pt x="211305" y="429983"/>
                </a:lnTo>
                <a:lnTo>
                  <a:pt x="231533" y="432098"/>
                </a:lnTo>
                <a:lnTo>
                  <a:pt x="252222" y="432815"/>
                </a:lnTo>
                <a:lnTo>
                  <a:pt x="272910" y="432098"/>
                </a:lnTo>
                <a:lnTo>
                  <a:pt x="293138" y="429983"/>
                </a:lnTo>
                <a:lnTo>
                  <a:pt x="312840" y="426525"/>
                </a:lnTo>
                <a:lnTo>
                  <a:pt x="331951" y="421782"/>
                </a:lnTo>
                <a:lnTo>
                  <a:pt x="350406" y="415807"/>
                </a:lnTo>
                <a:lnTo>
                  <a:pt x="368141" y="408658"/>
                </a:lnTo>
                <a:lnTo>
                  <a:pt x="385090" y="400390"/>
                </a:lnTo>
                <a:lnTo>
                  <a:pt x="401189" y="391058"/>
                </a:lnTo>
                <a:lnTo>
                  <a:pt x="416373" y="380718"/>
                </a:lnTo>
                <a:lnTo>
                  <a:pt x="430577" y="369427"/>
                </a:lnTo>
                <a:lnTo>
                  <a:pt x="443736" y="357239"/>
                </a:lnTo>
                <a:lnTo>
                  <a:pt x="455785" y="344210"/>
                </a:lnTo>
                <a:lnTo>
                  <a:pt x="466660" y="330397"/>
                </a:lnTo>
                <a:lnTo>
                  <a:pt x="476295" y="315854"/>
                </a:lnTo>
                <a:lnTo>
                  <a:pt x="484626" y="300638"/>
                </a:lnTo>
                <a:lnTo>
                  <a:pt x="491587" y="284805"/>
                </a:lnTo>
                <a:lnTo>
                  <a:pt x="497114" y="268409"/>
                </a:lnTo>
                <a:lnTo>
                  <a:pt x="501143" y="251507"/>
                </a:lnTo>
                <a:lnTo>
                  <a:pt x="503608" y="234155"/>
                </a:lnTo>
                <a:lnTo>
                  <a:pt x="504444" y="216407"/>
                </a:lnTo>
                <a:lnTo>
                  <a:pt x="503608" y="198660"/>
                </a:lnTo>
                <a:lnTo>
                  <a:pt x="501143" y="181308"/>
                </a:lnTo>
                <a:lnTo>
                  <a:pt x="497114" y="164406"/>
                </a:lnTo>
                <a:lnTo>
                  <a:pt x="491587" y="148010"/>
                </a:lnTo>
                <a:lnTo>
                  <a:pt x="484626" y="132177"/>
                </a:lnTo>
                <a:lnTo>
                  <a:pt x="476295" y="116961"/>
                </a:lnTo>
                <a:lnTo>
                  <a:pt x="466660" y="102418"/>
                </a:lnTo>
                <a:lnTo>
                  <a:pt x="455785" y="88605"/>
                </a:lnTo>
                <a:lnTo>
                  <a:pt x="443736" y="75576"/>
                </a:lnTo>
                <a:lnTo>
                  <a:pt x="430577" y="63388"/>
                </a:lnTo>
                <a:lnTo>
                  <a:pt x="416373" y="52097"/>
                </a:lnTo>
                <a:lnTo>
                  <a:pt x="401189" y="41757"/>
                </a:lnTo>
                <a:lnTo>
                  <a:pt x="385090" y="32425"/>
                </a:lnTo>
                <a:lnTo>
                  <a:pt x="368141" y="24157"/>
                </a:lnTo>
                <a:lnTo>
                  <a:pt x="350406" y="17008"/>
                </a:lnTo>
                <a:lnTo>
                  <a:pt x="331951" y="11033"/>
                </a:lnTo>
                <a:lnTo>
                  <a:pt x="312840" y="6290"/>
                </a:lnTo>
                <a:lnTo>
                  <a:pt x="293138" y="2832"/>
                </a:lnTo>
                <a:lnTo>
                  <a:pt x="272910" y="717"/>
                </a:lnTo>
                <a:lnTo>
                  <a:pt x="252222" y="0"/>
                </a:lnTo>
                <a:lnTo>
                  <a:pt x="231533" y="717"/>
                </a:lnTo>
                <a:lnTo>
                  <a:pt x="211305" y="2832"/>
                </a:lnTo>
                <a:lnTo>
                  <a:pt x="191603" y="6290"/>
                </a:lnTo>
                <a:lnTo>
                  <a:pt x="172492" y="11033"/>
                </a:lnTo>
                <a:lnTo>
                  <a:pt x="154037" y="17008"/>
                </a:lnTo>
                <a:lnTo>
                  <a:pt x="136302" y="24157"/>
                </a:lnTo>
                <a:lnTo>
                  <a:pt x="119353" y="32425"/>
                </a:lnTo>
                <a:lnTo>
                  <a:pt x="103254" y="41757"/>
                </a:lnTo>
                <a:lnTo>
                  <a:pt x="88070" y="52097"/>
                </a:lnTo>
                <a:lnTo>
                  <a:pt x="73866" y="63388"/>
                </a:lnTo>
                <a:lnTo>
                  <a:pt x="60707" y="75576"/>
                </a:lnTo>
                <a:lnTo>
                  <a:pt x="48658" y="88605"/>
                </a:lnTo>
                <a:lnTo>
                  <a:pt x="37783" y="102418"/>
                </a:lnTo>
                <a:lnTo>
                  <a:pt x="28148" y="116961"/>
                </a:lnTo>
                <a:lnTo>
                  <a:pt x="19817" y="132177"/>
                </a:lnTo>
                <a:lnTo>
                  <a:pt x="12856" y="148010"/>
                </a:lnTo>
                <a:lnTo>
                  <a:pt x="7329" y="164406"/>
                </a:lnTo>
                <a:lnTo>
                  <a:pt x="3300" y="181308"/>
                </a:lnTo>
                <a:lnTo>
                  <a:pt x="835" y="198660"/>
                </a:lnTo>
                <a:lnTo>
                  <a:pt x="0" y="216407"/>
                </a:lnTo>
                <a:close/>
              </a:path>
            </a:pathLst>
          </a:custGeom>
          <a:solidFill>
            <a:srgbClr val="2E549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9336024" y="3716276"/>
            <a:ext cx="504444" cy="432815"/>
          </a:xfrm>
          <a:custGeom>
            <a:avLst/>
            <a:gdLst/>
            <a:ahLst/>
            <a:cxnLst/>
            <a:rect l="l" t="t" r="r" b="b"/>
            <a:pathLst>
              <a:path w="504444" h="432815">
                <a:moveTo>
                  <a:pt x="0" y="216407"/>
                </a:moveTo>
                <a:lnTo>
                  <a:pt x="835" y="198660"/>
                </a:lnTo>
                <a:lnTo>
                  <a:pt x="3300" y="181308"/>
                </a:lnTo>
                <a:lnTo>
                  <a:pt x="7329" y="164406"/>
                </a:lnTo>
                <a:lnTo>
                  <a:pt x="12856" y="148010"/>
                </a:lnTo>
                <a:lnTo>
                  <a:pt x="19817" y="132177"/>
                </a:lnTo>
                <a:lnTo>
                  <a:pt x="28148" y="116961"/>
                </a:lnTo>
                <a:lnTo>
                  <a:pt x="37783" y="102418"/>
                </a:lnTo>
                <a:lnTo>
                  <a:pt x="48658" y="88605"/>
                </a:lnTo>
                <a:lnTo>
                  <a:pt x="60707" y="75576"/>
                </a:lnTo>
                <a:lnTo>
                  <a:pt x="73866" y="63388"/>
                </a:lnTo>
                <a:lnTo>
                  <a:pt x="88070" y="52097"/>
                </a:lnTo>
                <a:lnTo>
                  <a:pt x="103254" y="41757"/>
                </a:lnTo>
                <a:lnTo>
                  <a:pt x="119353" y="32425"/>
                </a:lnTo>
                <a:lnTo>
                  <a:pt x="136302" y="24157"/>
                </a:lnTo>
                <a:lnTo>
                  <a:pt x="154037" y="17008"/>
                </a:lnTo>
                <a:lnTo>
                  <a:pt x="172492" y="11033"/>
                </a:lnTo>
                <a:lnTo>
                  <a:pt x="191603" y="6290"/>
                </a:lnTo>
                <a:lnTo>
                  <a:pt x="211305" y="2832"/>
                </a:lnTo>
                <a:lnTo>
                  <a:pt x="231533" y="717"/>
                </a:lnTo>
                <a:lnTo>
                  <a:pt x="252222" y="0"/>
                </a:lnTo>
                <a:lnTo>
                  <a:pt x="272910" y="717"/>
                </a:lnTo>
                <a:lnTo>
                  <a:pt x="293138" y="2832"/>
                </a:lnTo>
                <a:lnTo>
                  <a:pt x="312840" y="6290"/>
                </a:lnTo>
                <a:lnTo>
                  <a:pt x="331951" y="11033"/>
                </a:lnTo>
                <a:lnTo>
                  <a:pt x="350406" y="17008"/>
                </a:lnTo>
                <a:lnTo>
                  <a:pt x="368141" y="24157"/>
                </a:lnTo>
                <a:lnTo>
                  <a:pt x="385090" y="32425"/>
                </a:lnTo>
                <a:lnTo>
                  <a:pt x="401189" y="41757"/>
                </a:lnTo>
                <a:lnTo>
                  <a:pt x="416373" y="52097"/>
                </a:lnTo>
                <a:lnTo>
                  <a:pt x="430577" y="63388"/>
                </a:lnTo>
                <a:lnTo>
                  <a:pt x="443736" y="75576"/>
                </a:lnTo>
                <a:lnTo>
                  <a:pt x="455785" y="88605"/>
                </a:lnTo>
                <a:lnTo>
                  <a:pt x="466660" y="102418"/>
                </a:lnTo>
                <a:lnTo>
                  <a:pt x="476295" y="116961"/>
                </a:lnTo>
                <a:lnTo>
                  <a:pt x="484626" y="132177"/>
                </a:lnTo>
                <a:lnTo>
                  <a:pt x="491587" y="148010"/>
                </a:lnTo>
                <a:lnTo>
                  <a:pt x="497114" y="164406"/>
                </a:lnTo>
                <a:lnTo>
                  <a:pt x="501143" y="181308"/>
                </a:lnTo>
                <a:lnTo>
                  <a:pt x="503608" y="198660"/>
                </a:lnTo>
                <a:lnTo>
                  <a:pt x="504444" y="216407"/>
                </a:lnTo>
                <a:lnTo>
                  <a:pt x="503608" y="234155"/>
                </a:lnTo>
                <a:lnTo>
                  <a:pt x="501143" y="251507"/>
                </a:lnTo>
                <a:lnTo>
                  <a:pt x="497114" y="268409"/>
                </a:lnTo>
                <a:lnTo>
                  <a:pt x="491587" y="284805"/>
                </a:lnTo>
                <a:lnTo>
                  <a:pt x="484626" y="300638"/>
                </a:lnTo>
                <a:lnTo>
                  <a:pt x="476295" y="315854"/>
                </a:lnTo>
                <a:lnTo>
                  <a:pt x="466660" y="330397"/>
                </a:lnTo>
                <a:lnTo>
                  <a:pt x="455785" y="344210"/>
                </a:lnTo>
                <a:lnTo>
                  <a:pt x="443736" y="357239"/>
                </a:lnTo>
                <a:lnTo>
                  <a:pt x="430577" y="369427"/>
                </a:lnTo>
                <a:lnTo>
                  <a:pt x="416373" y="380718"/>
                </a:lnTo>
                <a:lnTo>
                  <a:pt x="401189" y="391058"/>
                </a:lnTo>
                <a:lnTo>
                  <a:pt x="385090" y="400390"/>
                </a:lnTo>
                <a:lnTo>
                  <a:pt x="368141" y="408658"/>
                </a:lnTo>
                <a:lnTo>
                  <a:pt x="350406" y="415807"/>
                </a:lnTo>
                <a:lnTo>
                  <a:pt x="331951" y="421782"/>
                </a:lnTo>
                <a:lnTo>
                  <a:pt x="312840" y="426525"/>
                </a:lnTo>
                <a:lnTo>
                  <a:pt x="293138" y="429983"/>
                </a:lnTo>
                <a:lnTo>
                  <a:pt x="272910" y="432098"/>
                </a:lnTo>
                <a:lnTo>
                  <a:pt x="252222" y="432815"/>
                </a:lnTo>
                <a:lnTo>
                  <a:pt x="231533" y="432098"/>
                </a:lnTo>
                <a:lnTo>
                  <a:pt x="211305" y="429983"/>
                </a:lnTo>
                <a:lnTo>
                  <a:pt x="191603" y="426525"/>
                </a:lnTo>
                <a:lnTo>
                  <a:pt x="172492" y="421782"/>
                </a:lnTo>
                <a:lnTo>
                  <a:pt x="154037" y="415807"/>
                </a:lnTo>
                <a:lnTo>
                  <a:pt x="136302" y="408658"/>
                </a:lnTo>
                <a:lnTo>
                  <a:pt x="119353" y="400390"/>
                </a:lnTo>
                <a:lnTo>
                  <a:pt x="103254" y="391058"/>
                </a:lnTo>
                <a:lnTo>
                  <a:pt x="88070" y="380718"/>
                </a:lnTo>
                <a:lnTo>
                  <a:pt x="73866" y="369427"/>
                </a:lnTo>
                <a:lnTo>
                  <a:pt x="60707" y="357239"/>
                </a:lnTo>
                <a:lnTo>
                  <a:pt x="48658" y="344210"/>
                </a:lnTo>
                <a:lnTo>
                  <a:pt x="37783" y="330397"/>
                </a:lnTo>
                <a:lnTo>
                  <a:pt x="28148" y="315854"/>
                </a:lnTo>
                <a:lnTo>
                  <a:pt x="19817" y="300638"/>
                </a:lnTo>
                <a:lnTo>
                  <a:pt x="12856" y="284805"/>
                </a:lnTo>
                <a:lnTo>
                  <a:pt x="7329" y="268409"/>
                </a:lnTo>
                <a:lnTo>
                  <a:pt x="3300" y="251507"/>
                </a:lnTo>
                <a:lnTo>
                  <a:pt x="835" y="234155"/>
                </a:lnTo>
                <a:lnTo>
                  <a:pt x="0" y="216407"/>
                </a:lnTo>
                <a:close/>
              </a:path>
            </a:pathLst>
          </a:custGeom>
          <a:ln w="12192">
            <a:solidFill>
              <a:srgbClr val="41709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9840470" y="3789426"/>
            <a:ext cx="216407" cy="288036"/>
          </a:xfrm>
          <a:custGeom>
            <a:avLst/>
            <a:gdLst/>
            <a:ahLst/>
            <a:cxnLst/>
            <a:rect l="l" t="t" r="r" b="b"/>
            <a:pathLst>
              <a:path w="216407" h="288036">
                <a:moveTo>
                  <a:pt x="108203" y="0"/>
                </a:moveTo>
                <a:lnTo>
                  <a:pt x="59562" y="48641"/>
                </a:lnTo>
                <a:lnTo>
                  <a:pt x="83820" y="48641"/>
                </a:lnTo>
                <a:lnTo>
                  <a:pt x="83820" y="119634"/>
                </a:lnTo>
                <a:lnTo>
                  <a:pt x="48640" y="119634"/>
                </a:lnTo>
                <a:lnTo>
                  <a:pt x="48640" y="95376"/>
                </a:lnTo>
                <a:lnTo>
                  <a:pt x="0" y="144018"/>
                </a:lnTo>
                <a:lnTo>
                  <a:pt x="48640" y="192659"/>
                </a:lnTo>
                <a:lnTo>
                  <a:pt x="48640" y="168401"/>
                </a:lnTo>
                <a:lnTo>
                  <a:pt x="83820" y="168401"/>
                </a:lnTo>
                <a:lnTo>
                  <a:pt x="83820" y="239394"/>
                </a:lnTo>
                <a:lnTo>
                  <a:pt x="59562" y="239394"/>
                </a:lnTo>
                <a:lnTo>
                  <a:pt x="108203" y="288036"/>
                </a:lnTo>
                <a:lnTo>
                  <a:pt x="156845" y="239394"/>
                </a:lnTo>
                <a:lnTo>
                  <a:pt x="132587" y="239394"/>
                </a:lnTo>
                <a:lnTo>
                  <a:pt x="132587" y="168401"/>
                </a:lnTo>
                <a:lnTo>
                  <a:pt x="167766" y="168401"/>
                </a:lnTo>
                <a:lnTo>
                  <a:pt x="167766" y="192659"/>
                </a:lnTo>
                <a:lnTo>
                  <a:pt x="216407" y="144018"/>
                </a:lnTo>
                <a:lnTo>
                  <a:pt x="167766" y="95376"/>
                </a:lnTo>
                <a:lnTo>
                  <a:pt x="167766" y="119634"/>
                </a:lnTo>
                <a:lnTo>
                  <a:pt x="132587" y="119634"/>
                </a:lnTo>
                <a:lnTo>
                  <a:pt x="132587" y="48641"/>
                </a:lnTo>
                <a:lnTo>
                  <a:pt x="156845" y="48641"/>
                </a:lnTo>
                <a:lnTo>
                  <a:pt x="108203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9840470" y="3789426"/>
            <a:ext cx="216407" cy="288036"/>
          </a:xfrm>
          <a:custGeom>
            <a:avLst/>
            <a:gdLst/>
            <a:ahLst/>
            <a:cxnLst/>
            <a:rect l="l" t="t" r="r" b="b"/>
            <a:pathLst>
              <a:path w="216407" h="288036">
                <a:moveTo>
                  <a:pt x="0" y="144018"/>
                </a:moveTo>
                <a:lnTo>
                  <a:pt x="48640" y="95376"/>
                </a:lnTo>
                <a:lnTo>
                  <a:pt x="48640" y="119634"/>
                </a:lnTo>
                <a:lnTo>
                  <a:pt x="83820" y="119634"/>
                </a:lnTo>
                <a:lnTo>
                  <a:pt x="83820" y="48641"/>
                </a:lnTo>
                <a:lnTo>
                  <a:pt x="59562" y="48641"/>
                </a:lnTo>
                <a:lnTo>
                  <a:pt x="108203" y="0"/>
                </a:lnTo>
                <a:lnTo>
                  <a:pt x="156845" y="48641"/>
                </a:lnTo>
                <a:lnTo>
                  <a:pt x="132587" y="48641"/>
                </a:lnTo>
                <a:lnTo>
                  <a:pt x="132587" y="119634"/>
                </a:lnTo>
                <a:lnTo>
                  <a:pt x="167766" y="119634"/>
                </a:lnTo>
                <a:lnTo>
                  <a:pt x="167766" y="95376"/>
                </a:lnTo>
                <a:lnTo>
                  <a:pt x="216407" y="144018"/>
                </a:lnTo>
                <a:lnTo>
                  <a:pt x="167766" y="192659"/>
                </a:lnTo>
                <a:lnTo>
                  <a:pt x="167766" y="168401"/>
                </a:lnTo>
                <a:lnTo>
                  <a:pt x="132587" y="168401"/>
                </a:lnTo>
                <a:lnTo>
                  <a:pt x="132587" y="239394"/>
                </a:lnTo>
                <a:lnTo>
                  <a:pt x="156845" y="239394"/>
                </a:lnTo>
                <a:lnTo>
                  <a:pt x="108203" y="288036"/>
                </a:lnTo>
                <a:lnTo>
                  <a:pt x="59562" y="239394"/>
                </a:lnTo>
                <a:lnTo>
                  <a:pt x="83820" y="239394"/>
                </a:lnTo>
                <a:lnTo>
                  <a:pt x="83820" y="168401"/>
                </a:lnTo>
                <a:lnTo>
                  <a:pt x="48640" y="168401"/>
                </a:lnTo>
                <a:lnTo>
                  <a:pt x="48640" y="192659"/>
                </a:lnTo>
                <a:lnTo>
                  <a:pt x="0" y="144018"/>
                </a:lnTo>
                <a:close/>
              </a:path>
            </a:pathLst>
          </a:custGeom>
          <a:ln w="12192">
            <a:solidFill>
              <a:srgbClr val="41709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2280310" y="857252"/>
            <a:ext cx="7660232" cy="920045"/>
          </a:xfrm>
          <a:prstGeom prst="rect">
            <a:avLst/>
          </a:prstGeom>
        </p:spPr>
        <p:txBody>
          <a:bodyPr wrap="square" lIns="0" tIns="21431" rIns="0" bIns="0" rtlCol="0">
            <a:noAutofit/>
          </a:bodyPr>
          <a:lstStyle/>
          <a:p>
            <a:pPr marL="1505648" marR="1534786" algn="ctr">
              <a:lnSpc>
                <a:spcPts val="3375"/>
              </a:lnSpc>
            </a:pPr>
            <a:r>
              <a:rPr sz="3200" b="1" spc="-34" dirty="0">
                <a:latin typeface="Arial"/>
                <a:cs typeface="Arial"/>
              </a:rPr>
              <a:t>PEMBAYARAN SELISIH</a:t>
            </a:r>
            <a:endParaRPr sz="3200">
              <a:latin typeface="Arial"/>
              <a:cs typeface="Arial"/>
            </a:endParaRPr>
          </a:p>
          <a:p>
            <a:pPr algn="ctr">
              <a:lnSpc>
                <a:spcPct val="95825"/>
              </a:lnSpc>
            </a:pPr>
            <a:r>
              <a:rPr sz="3200" b="1" spc="-44" dirty="0">
                <a:latin typeface="Arial"/>
                <a:cs typeface="Arial"/>
              </a:rPr>
              <a:t>BIAYA DAN RAWAT JALAN EKSEKUTIF</a:t>
            </a:r>
            <a:endParaRPr sz="32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7173849" y="1993772"/>
            <a:ext cx="3249802" cy="1203706"/>
          </a:xfrm>
          <a:prstGeom prst="rect">
            <a:avLst/>
          </a:prstGeom>
        </p:spPr>
        <p:txBody>
          <a:bodyPr wrap="square" lIns="0" tIns="10763" rIns="0" bIns="0" rtlCol="0">
            <a:noAutofit/>
          </a:bodyPr>
          <a:lstStyle/>
          <a:p>
            <a:pPr marL="12700" marR="30403">
              <a:lnSpc>
                <a:spcPts val="1695"/>
              </a:lnSpc>
            </a:pPr>
            <a:r>
              <a:rPr sz="1600" spc="-12" dirty="0">
                <a:latin typeface="Calibri"/>
                <a:cs typeface="Calibri"/>
              </a:rPr>
              <a:t>Membayar Selisih Biaya antara Tarif</a:t>
            </a:r>
            <a:endParaRPr sz="1600" dirty="0">
              <a:latin typeface="Calibri"/>
              <a:cs typeface="Calibri"/>
            </a:endParaRPr>
          </a:p>
          <a:p>
            <a:pPr marL="12700">
              <a:lnSpc>
                <a:spcPts val="1920"/>
              </a:lnSpc>
              <a:spcBef>
                <a:spcPts val="11"/>
              </a:spcBef>
            </a:pPr>
            <a:r>
              <a:rPr sz="1600" spc="1" dirty="0">
                <a:latin typeface="Calibri"/>
                <a:cs typeface="Calibri"/>
              </a:rPr>
              <a:t>INA-CBG pada kelas rawat inap  lebih t</a:t>
            </a:r>
            <a:endParaRPr sz="1600" dirty="0">
              <a:latin typeface="Calibri"/>
              <a:cs typeface="Calibri"/>
            </a:endParaRPr>
          </a:p>
          <a:p>
            <a:pPr marL="12700" marR="5158">
              <a:lnSpc>
                <a:spcPts val="1920"/>
              </a:lnSpc>
            </a:pPr>
            <a:r>
              <a:rPr sz="1600" spc="-8" dirty="0">
                <a:latin typeface="Calibri"/>
                <a:cs typeface="Calibri"/>
              </a:rPr>
              <a:t>inggi yang dipilih dengan Tarif INA-CBG</a:t>
            </a:r>
            <a:endParaRPr sz="1600" dirty="0">
              <a:latin typeface="Calibri"/>
              <a:cs typeface="Calibri"/>
            </a:endParaRPr>
          </a:p>
          <a:p>
            <a:pPr marL="12700" marR="30403">
              <a:lnSpc>
                <a:spcPts val="1920"/>
              </a:lnSpc>
            </a:pPr>
            <a:r>
              <a:rPr sz="1600" spc="-8" dirty="0">
                <a:latin typeface="Calibri"/>
                <a:cs typeface="Calibri"/>
              </a:rPr>
              <a:t>pada kelas rawat inap yang sesuai den</a:t>
            </a:r>
            <a:endParaRPr sz="1600" dirty="0">
              <a:latin typeface="Calibri"/>
              <a:cs typeface="Calibri"/>
            </a:endParaRPr>
          </a:p>
          <a:p>
            <a:pPr marL="12700" marR="30403">
              <a:lnSpc>
                <a:spcPts val="1920"/>
              </a:lnSpc>
            </a:pPr>
            <a:r>
              <a:rPr sz="1600" spc="-9" dirty="0">
                <a:latin typeface="Calibri"/>
                <a:cs typeface="Calibri"/>
              </a:rPr>
              <a:t>gan hak Peserta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2836928" y="2120394"/>
            <a:ext cx="1329599" cy="279907"/>
          </a:xfrm>
          <a:prstGeom prst="rect">
            <a:avLst/>
          </a:prstGeom>
        </p:spPr>
        <p:txBody>
          <a:bodyPr wrap="square" lIns="0" tIns="13366" rIns="0" bIns="0" rtlCol="0">
            <a:noAutofit/>
          </a:bodyPr>
          <a:lstStyle/>
          <a:p>
            <a:pPr marL="12700">
              <a:lnSpc>
                <a:spcPts val="2105"/>
              </a:lnSpc>
            </a:pPr>
            <a:r>
              <a:rPr sz="2000" spc="-11" dirty="0">
                <a:solidFill>
                  <a:srgbClr val="FFFFFF"/>
                </a:solidFill>
                <a:latin typeface="Calibri"/>
                <a:cs typeface="Calibri"/>
              </a:rPr>
              <a:t>Peningkatan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295648" y="2120394"/>
            <a:ext cx="577712" cy="279907"/>
          </a:xfrm>
          <a:prstGeom prst="rect">
            <a:avLst/>
          </a:prstGeom>
        </p:spPr>
        <p:txBody>
          <a:bodyPr wrap="square" lIns="0" tIns="13366" rIns="0" bIns="0" rtlCol="0">
            <a:noAutofit/>
          </a:bodyPr>
          <a:lstStyle/>
          <a:p>
            <a:pPr marL="12700">
              <a:lnSpc>
                <a:spcPts val="2105"/>
              </a:lnSpc>
            </a:pPr>
            <a:r>
              <a:rPr sz="2000" spc="-12" dirty="0">
                <a:solidFill>
                  <a:srgbClr val="FFFFFF"/>
                </a:solidFill>
                <a:latin typeface="Calibri"/>
                <a:cs typeface="Calibri"/>
              </a:rPr>
              <a:t>kelas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002786" y="2120394"/>
            <a:ext cx="1119375" cy="279907"/>
          </a:xfrm>
          <a:prstGeom prst="rect">
            <a:avLst/>
          </a:prstGeom>
        </p:spPr>
        <p:txBody>
          <a:bodyPr wrap="square" lIns="0" tIns="13366" rIns="0" bIns="0" rtlCol="0">
            <a:noAutofit/>
          </a:bodyPr>
          <a:lstStyle/>
          <a:p>
            <a:pPr marL="12700">
              <a:lnSpc>
                <a:spcPts val="2105"/>
              </a:lnSpc>
            </a:pPr>
            <a:r>
              <a:rPr sz="2000" spc="-9" dirty="0">
                <a:solidFill>
                  <a:srgbClr val="FFFFFF"/>
                </a:solidFill>
                <a:latin typeface="Calibri"/>
                <a:cs typeface="Calibri"/>
              </a:rPr>
              <a:t>pelayanan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836926" y="2400810"/>
            <a:ext cx="3285112" cy="558799"/>
          </a:xfrm>
          <a:prstGeom prst="rect">
            <a:avLst/>
          </a:prstGeom>
        </p:spPr>
        <p:txBody>
          <a:bodyPr wrap="square" lIns="0" tIns="13366" rIns="0" bIns="0" rtlCol="0">
            <a:noAutofit/>
          </a:bodyPr>
          <a:lstStyle/>
          <a:p>
            <a:pPr marL="12700">
              <a:lnSpc>
                <a:spcPts val="2105"/>
              </a:lnSpc>
            </a:pPr>
            <a:r>
              <a:rPr sz="2000" spc="2" dirty="0">
                <a:solidFill>
                  <a:srgbClr val="FFFFFF"/>
                </a:solidFill>
                <a:latin typeface="Calibri"/>
                <a:cs typeface="Calibri"/>
              </a:rPr>
              <a:t>rawat inap dari kelas 3 ke kelas</a:t>
            </a:r>
            <a:endParaRPr sz="2000">
              <a:latin typeface="Calibri"/>
              <a:cs typeface="Calibri"/>
            </a:endParaRPr>
          </a:p>
          <a:p>
            <a:pPr marL="12700" marR="38176">
              <a:lnSpc>
                <a:spcPts val="2195"/>
              </a:lnSpc>
              <a:spcBef>
                <a:spcPts val="4"/>
              </a:spcBef>
            </a:pPr>
            <a:r>
              <a:rPr sz="2000" spc="-7" dirty="0">
                <a:solidFill>
                  <a:srgbClr val="FFFFFF"/>
                </a:solidFill>
                <a:latin typeface="Calibri"/>
                <a:cs typeface="Calibri"/>
              </a:rPr>
              <a:t>2, dan dari kelas 2 ke kelas 1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054453" y="2405659"/>
            <a:ext cx="175752" cy="254304"/>
          </a:xfrm>
          <a:prstGeom prst="rect">
            <a:avLst/>
          </a:prstGeom>
        </p:spPr>
        <p:txBody>
          <a:bodyPr wrap="square" lIns="0" tIns="12065" rIns="0" bIns="0" rtlCol="0">
            <a:noAutofit/>
          </a:bodyPr>
          <a:lstStyle/>
          <a:p>
            <a:pPr marL="12700">
              <a:lnSpc>
                <a:spcPts val="1900"/>
              </a:lnSpc>
            </a:pPr>
            <a:r>
              <a:rPr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endParaRPr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173851" y="3408045"/>
            <a:ext cx="1937493" cy="1057224"/>
          </a:xfrm>
          <a:prstGeom prst="rect">
            <a:avLst/>
          </a:prstGeom>
        </p:spPr>
        <p:txBody>
          <a:bodyPr wrap="square" lIns="0" tIns="9556" rIns="0" bIns="0" rtlCol="0">
            <a:noAutofit/>
          </a:bodyPr>
          <a:lstStyle/>
          <a:p>
            <a:pPr marL="12700" marR="26746">
              <a:lnSpc>
                <a:spcPts val="1505"/>
              </a:lnSpc>
            </a:pPr>
            <a:r>
              <a:rPr sz="1400" spc="-4" dirty="0">
                <a:latin typeface="Calibri"/>
                <a:cs typeface="Calibri"/>
              </a:rPr>
              <a:t>Membayar Selisih Biaya p</a:t>
            </a:r>
            <a:endParaRPr sz="1400">
              <a:latin typeface="Calibri"/>
              <a:cs typeface="Calibri"/>
            </a:endParaRPr>
          </a:p>
          <a:p>
            <a:pPr marL="12700" marR="26746">
              <a:lnSpc>
                <a:spcPts val="1680"/>
              </a:lnSpc>
              <a:spcBef>
                <a:spcPts val="8"/>
              </a:spcBef>
            </a:pPr>
            <a:r>
              <a:rPr sz="1400" spc="-1" dirty="0">
                <a:latin typeface="Calibri"/>
                <a:cs typeface="Calibri"/>
              </a:rPr>
              <a:t>aling banyak sebesar 75%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ts val="1680"/>
              </a:lnSpc>
            </a:pPr>
            <a:r>
              <a:rPr sz="1400" spc="-2" dirty="0">
                <a:latin typeface="Calibri"/>
                <a:cs typeface="Calibri"/>
              </a:rPr>
              <a:t>(tujuh puluh lima perserat</a:t>
            </a:r>
            <a:endParaRPr sz="1400">
              <a:latin typeface="Calibri"/>
              <a:cs typeface="Calibri"/>
            </a:endParaRPr>
          </a:p>
          <a:p>
            <a:pPr marL="12700" marR="26746">
              <a:lnSpc>
                <a:spcPts val="1680"/>
              </a:lnSpc>
            </a:pPr>
            <a:r>
              <a:rPr sz="1400" spc="-4" dirty="0">
                <a:latin typeface="Calibri"/>
                <a:cs typeface="Calibri"/>
              </a:rPr>
              <a:t>us) dari Tarif INA-CBG</a:t>
            </a:r>
            <a:endParaRPr sz="1400">
              <a:latin typeface="Calibri"/>
              <a:cs typeface="Calibri"/>
            </a:endParaRPr>
          </a:p>
          <a:p>
            <a:pPr marL="12700" marR="26746">
              <a:lnSpc>
                <a:spcPts val="1680"/>
              </a:lnSpc>
            </a:pPr>
            <a:r>
              <a:rPr sz="1400" spc="-4" dirty="0">
                <a:latin typeface="Calibri"/>
                <a:cs typeface="Calibri"/>
              </a:rPr>
              <a:t>Kelas 1.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836926" y="3491865"/>
            <a:ext cx="2664428" cy="228092"/>
          </a:xfrm>
          <a:prstGeom prst="rect">
            <a:avLst/>
          </a:prstGeom>
        </p:spPr>
        <p:txBody>
          <a:bodyPr wrap="square" lIns="0" tIns="10763" rIns="0" bIns="0" rtlCol="0">
            <a:noAutofit/>
          </a:bodyPr>
          <a:lstStyle/>
          <a:p>
            <a:pPr marL="12700">
              <a:lnSpc>
                <a:spcPts val="1695"/>
              </a:lnSpc>
            </a:pPr>
            <a:r>
              <a:rPr sz="1600" spc="-34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eni</a:t>
            </a:r>
            <a:r>
              <a:rPr sz="1600" spc="4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1600" spc="-9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600" spc="-19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an  </a:t>
            </a:r>
            <a:r>
              <a:rPr sz="1600" spc="19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4" dirty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el</a:t>
            </a:r>
            <a:r>
              <a:rPr sz="1600" spc="4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s  </a:t>
            </a:r>
            <a:r>
              <a:rPr sz="1600" spc="228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pel</a:t>
            </a:r>
            <a:r>
              <a:rPr sz="1600" spc="-14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600" spc="-25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600" spc="4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an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616957" y="3491865"/>
            <a:ext cx="524825" cy="228092"/>
          </a:xfrm>
          <a:prstGeom prst="rect">
            <a:avLst/>
          </a:prstGeom>
        </p:spPr>
        <p:txBody>
          <a:bodyPr wrap="square" lIns="0" tIns="10763" rIns="0" bIns="0" rtlCol="0">
            <a:noAutofit/>
          </a:bodyPr>
          <a:lstStyle/>
          <a:p>
            <a:pPr marL="12700">
              <a:lnSpc>
                <a:spcPts val="1695"/>
              </a:lnSpc>
            </a:pPr>
            <a:r>
              <a:rPr sz="1600" spc="-13" dirty="0">
                <a:solidFill>
                  <a:srgbClr val="FFFFFF"/>
                </a:solidFill>
                <a:latin typeface="Calibri"/>
                <a:cs typeface="Calibri"/>
              </a:rPr>
              <a:t>rawat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9852154" y="3509010"/>
            <a:ext cx="213359" cy="151892"/>
          </a:xfrm>
          <a:prstGeom prst="rect">
            <a:avLst/>
          </a:prstGeom>
        </p:spPr>
        <p:txBody>
          <a:bodyPr wrap="square" lIns="0" tIns="6953" rIns="0" bIns="0" rtlCol="0">
            <a:noAutofit/>
          </a:bodyPr>
          <a:lstStyle/>
          <a:p>
            <a:pPr marL="12700">
              <a:lnSpc>
                <a:spcPts val="1095"/>
              </a:lnSpc>
            </a:pP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VIP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836928" y="3714140"/>
            <a:ext cx="3304391" cy="228396"/>
          </a:xfrm>
          <a:prstGeom prst="rect">
            <a:avLst/>
          </a:prstGeom>
        </p:spPr>
        <p:txBody>
          <a:bodyPr wrap="square" lIns="0" tIns="10795" rIns="0" bIns="0" rtlCol="0">
            <a:noAutofit/>
          </a:bodyPr>
          <a:lstStyle/>
          <a:p>
            <a:pPr marL="12700">
              <a:lnSpc>
                <a:spcPts val="1700"/>
              </a:lnSpc>
            </a:pPr>
            <a:r>
              <a:rPr sz="1600" spc="-1" dirty="0">
                <a:solidFill>
                  <a:srgbClr val="FFFFFF"/>
                </a:solidFill>
                <a:latin typeface="Calibri"/>
                <a:cs typeface="Calibri"/>
              </a:rPr>
              <a:t>inap  di  atas  kelas  1  </a:t>
            </a:r>
            <a:r>
              <a:rPr sz="1600" b="1" spc="-1" dirty="0">
                <a:solidFill>
                  <a:srgbClr val="FFFFFF"/>
                </a:solidFill>
                <a:latin typeface="Calibri"/>
                <a:cs typeface="Calibri"/>
              </a:rPr>
              <a:t>(VIP,  VVIP,  atau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031898" y="3826002"/>
            <a:ext cx="175552" cy="254000"/>
          </a:xfrm>
          <a:prstGeom prst="rect">
            <a:avLst/>
          </a:prstGeom>
        </p:spPr>
        <p:txBody>
          <a:bodyPr wrap="square" lIns="0" tIns="12065" rIns="0" bIns="0" rtlCol="0">
            <a:noAutofit/>
          </a:bodyPr>
          <a:lstStyle/>
          <a:p>
            <a:pPr marL="12700">
              <a:lnSpc>
                <a:spcPts val="1900"/>
              </a:lnSpc>
            </a:pPr>
            <a:r>
              <a:rPr dirty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endParaRPr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0212072" y="3856484"/>
            <a:ext cx="195659" cy="1656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3848" marR="1072" indent="-41148">
              <a:lnSpc>
                <a:spcPct val="99995"/>
              </a:lnSpc>
            </a:pPr>
            <a:r>
              <a:rPr sz="500" spc="1" dirty="0">
                <a:latin typeface="Calibri"/>
                <a:cs typeface="Calibri"/>
              </a:rPr>
              <a:t>SUPER VIP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491855" y="3885438"/>
            <a:ext cx="207629" cy="113792"/>
          </a:xfrm>
          <a:prstGeom prst="rect">
            <a:avLst/>
          </a:prstGeom>
        </p:spPr>
        <p:txBody>
          <a:bodyPr wrap="square" lIns="0" tIns="5048" rIns="0" bIns="0" rtlCol="0">
            <a:noAutofit/>
          </a:bodyPr>
          <a:lstStyle/>
          <a:p>
            <a:pPr marL="12700">
              <a:lnSpc>
                <a:spcPts val="795"/>
              </a:lnSpc>
            </a:pPr>
            <a:r>
              <a:rPr sz="700" spc="1" dirty="0">
                <a:solidFill>
                  <a:srgbClr val="FFFFFF"/>
                </a:solidFill>
                <a:latin typeface="Calibri"/>
                <a:cs typeface="Calibri"/>
              </a:rPr>
              <a:t>VVIP</a:t>
            </a:r>
            <a:endParaRPr sz="7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836928" y="3938651"/>
            <a:ext cx="3303697" cy="228092"/>
          </a:xfrm>
          <a:prstGeom prst="rect">
            <a:avLst/>
          </a:prstGeom>
        </p:spPr>
        <p:txBody>
          <a:bodyPr wrap="square" lIns="0" tIns="10763" rIns="0" bIns="0" rtlCol="0">
            <a:noAutofit/>
          </a:bodyPr>
          <a:lstStyle/>
          <a:p>
            <a:pPr marL="12700">
              <a:lnSpc>
                <a:spcPts val="1695"/>
              </a:lnSpc>
            </a:pPr>
            <a:r>
              <a:rPr sz="1600" b="1" spc="1" dirty="0">
                <a:solidFill>
                  <a:srgbClr val="FFFFFF"/>
                </a:solidFill>
                <a:latin typeface="Calibri"/>
                <a:cs typeface="Calibri"/>
              </a:rPr>
              <a:t>istilah lain kelas pelayanan rawat inap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836928" y="4161156"/>
            <a:ext cx="1384121" cy="228091"/>
          </a:xfrm>
          <a:prstGeom prst="rect">
            <a:avLst/>
          </a:prstGeom>
        </p:spPr>
        <p:txBody>
          <a:bodyPr wrap="square" lIns="0" tIns="10763" rIns="0" bIns="0" rtlCol="0">
            <a:noAutofit/>
          </a:bodyPr>
          <a:lstStyle/>
          <a:p>
            <a:pPr marL="12700">
              <a:lnSpc>
                <a:spcPts val="1695"/>
              </a:lnSpc>
            </a:pPr>
            <a:r>
              <a:rPr sz="1600" b="1" spc="12" dirty="0">
                <a:solidFill>
                  <a:srgbClr val="FFFFFF"/>
                </a:solidFill>
                <a:latin typeface="Calibri"/>
                <a:cs typeface="Calibri"/>
              </a:rPr>
              <a:t>di atas kelas 1 )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861298" y="4178556"/>
            <a:ext cx="177545" cy="2418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6886" marR="6886" algn="ctr">
              <a:lnSpc>
                <a:spcPct val="99995"/>
              </a:lnSpc>
            </a:pPr>
            <a:r>
              <a:rPr sz="500" dirty="0">
                <a:latin typeface="Calibri"/>
                <a:cs typeface="Calibri"/>
              </a:rPr>
              <a:t>PLAM BOYA N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173851" y="4802913"/>
            <a:ext cx="3265657" cy="1077493"/>
          </a:xfrm>
          <a:prstGeom prst="rect">
            <a:avLst/>
          </a:prstGeom>
        </p:spPr>
        <p:txBody>
          <a:bodyPr wrap="square" lIns="0" tIns="12065" rIns="0" bIns="0" rtlCol="0">
            <a:noAutofit/>
          </a:bodyPr>
          <a:lstStyle/>
          <a:p>
            <a:pPr marL="12700" marR="34290">
              <a:lnSpc>
                <a:spcPts val="1900"/>
              </a:lnSpc>
            </a:pPr>
            <a:r>
              <a:rPr spc="-3" dirty="0">
                <a:latin typeface="Calibri"/>
                <a:cs typeface="Calibri"/>
              </a:rPr>
              <a:t>Membayar paling banyak sebesar</a:t>
            </a:r>
            <a:endParaRPr>
              <a:latin typeface="Calibri"/>
              <a:cs typeface="Calibri"/>
            </a:endParaRPr>
          </a:p>
          <a:p>
            <a:pPr marL="12700">
              <a:lnSpc>
                <a:spcPts val="2160"/>
              </a:lnSpc>
              <a:spcBef>
                <a:spcPts val="13"/>
              </a:spcBef>
            </a:pPr>
            <a:r>
              <a:rPr spc="-1" dirty="0">
                <a:latin typeface="Calibri"/>
                <a:cs typeface="Calibri"/>
              </a:rPr>
              <a:t>Rp400.000,00 (empat ratus ribu ru</a:t>
            </a:r>
            <a:endParaRPr>
              <a:latin typeface="Calibri"/>
              <a:cs typeface="Calibri"/>
            </a:endParaRPr>
          </a:p>
          <a:p>
            <a:pPr marL="12700" marR="34290">
              <a:lnSpc>
                <a:spcPts val="2160"/>
              </a:lnSpc>
            </a:pPr>
            <a:r>
              <a:rPr spc="-1" dirty="0">
                <a:latin typeface="Calibri"/>
                <a:cs typeface="Calibri"/>
              </a:rPr>
              <a:t>piah) untuk setiap episode rawat</a:t>
            </a:r>
            <a:endParaRPr>
              <a:latin typeface="Calibri"/>
              <a:cs typeface="Calibri"/>
            </a:endParaRPr>
          </a:p>
          <a:p>
            <a:pPr marL="12700" marR="34290">
              <a:lnSpc>
                <a:spcPts val="2160"/>
              </a:lnSpc>
            </a:pPr>
            <a:r>
              <a:rPr dirty="0">
                <a:latin typeface="Calibri"/>
                <a:cs typeface="Calibri"/>
              </a:rPr>
              <a:t>jalan.</a:t>
            </a:r>
            <a:endParaRPr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836926" y="4935196"/>
            <a:ext cx="2313312" cy="824509"/>
          </a:xfrm>
          <a:prstGeom prst="rect">
            <a:avLst/>
          </a:prstGeom>
        </p:spPr>
        <p:txBody>
          <a:bodyPr wrap="square" lIns="0" tIns="19685" rIns="0" bIns="0" rtlCol="0">
            <a:noAutofit/>
          </a:bodyPr>
          <a:lstStyle/>
          <a:p>
            <a:pPr marL="12700" marR="57150">
              <a:lnSpc>
                <a:spcPts val="3100"/>
              </a:lnSpc>
            </a:pPr>
            <a:r>
              <a:rPr sz="3000" spc="-18" dirty="0">
                <a:solidFill>
                  <a:srgbClr val="FFFFFF"/>
                </a:solidFill>
                <a:latin typeface="Calibri"/>
                <a:cs typeface="Calibri"/>
              </a:rPr>
              <a:t>Pelayanan</a:t>
            </a:r>
            <a:endParaRPr sz="3000">
              <a:latin typeface="Calibri"/>
              <a:cs typeface="Calibri"/>
            </a:endParaRPr>
          </a:p>
          <a:p>
            <a:pPr marL="12700">
              <a:lnSpc>
                <a:spcPts val="3290"/>
              </a:lnSpc>
              <a:spcBef>
                <a:spcPts val="9"/>
              </a:spcBef>
            </a:pPr>
            <a:r>
              <a:rPr sz="3000" spc="-3" dirty="0">
                <a:solidFill>
                  <a:srgbClr val="FFFFFF"/>
                </a:solidFill>
                <a:latin typeface="Calibri"/>
                <a:cs typeface="Calibri"/>
              </a:rPr>
              <a:t>jalan eksekutif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106416" y="4935194"/>
            <a:ext cx="963394" cy="406704"/>
          </a:xfrm>
          <a:prstGeom prst="rect">
            <a:avLst/>
          </a:prstGeom>
        </p:spPr>
        <p:txBody>
          <a:bodyPr wrap="square" lIns="0" tIns="19685" rIns="0" bIns="0" rtlCol="0">
            <a:noAutofit/>
          </a:bodyPr>
          <a:lstStyle/>
          <a:p>
            <a:pPr marL="12700">
              <a:lnSpc>
                <a:spcPts val="3100"/>
              </a:lnSpc>
            </a:pPr>
            <a:r>
              <a:rPr sz="3000" spc="-26" dirty="0">
                <a:solidFill>
                  <a:srgbClr val="FFFFFF"/>
                </a:solidFill>
                <a:latin typeface="Calibri"/>
                <a:cs typeface="Calibri"/>
              </a:rPr>
              <a:t>rawat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031898" y="5246014"/>
            <a:ext cx="175552" cy="254000"/>
          </a:xfrm>
          <a:prstGeom prst="rect">
            <a:avLst/>
          </a:prstGeom>
        </p:spPr>
        <p:txBody>
          <a:bodyPr wrap="square" lIns="0" tIns="12065" rIns="0" bIns="0" rtlCol="0">
            <a:noAutofit/>
          </a:bodyPr>
          <a:lstStyle/>
          <a:p>
            <a:pPr marL="12700">
              <a:lnSpc>
                <a:spcPts val="1900"/>
              </a:lnSpc>
            </a:pPr>
            <a:r>
              <a:rPr dirty="0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endParaRPr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711702" y="3768344"/>
            <a:ext cx="1386839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" name="object 3"/>
          <p:cNvSpPr txBox="1"/>
          <p:nvPr/>
        </p:nvSpPr>
        <p:spPr>
          <a:xfrm>
            <a:off x="2849374" y="3992372"/>
            <a:ext cx="3249167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" name="object 2"/>
          <p:cNvSpPr txBox="1"/>
          <p:nvPr/>
        </p:nvSpPr>
        <p:spPr>
          <a:xfrm>
            <a:off x="2849372" y="4214876"/>
            <a:ext cx="1327404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pic>
        <p:nvPicPr>
          <p:cNvPr id="67" name="Gambar 22" descr="Sebuah gambar berisi burung&#10;&#10;Deskripsi dihasilkan secara otomatis">
            <a:extLst>
              <a:ext uri="{FF2B5EF4-FFF2-40B4-BE49-F238E27FC236}">
                <a16:creationId xmlns="" xmlns:a16="http://schemas.microsoft.com/office/drawing/2014/main" id="{AA7C6235-3A82-4F8F-93B5-79CE43D554A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558"/>
            <a:ext cx="757668" cy="760160"/>
          </a:xfrm>
          <a:prstGeom prst="rect">
            <a:avLst/>
          </a:prstGeom>
        </p:spPr>
      </p:pic>
      <p:pic>
        <p:nvPicPr>
          <p:cNvPr id="68" name="Gambar 20" descr="Sebuah gambar berisi burung&#10;&#10;Deskripsi dihasilkan secara otomatis">
            <a:extLst>
              <a:ext uri="{FF2B5EF4-FFF2-40B4-BE49-F238E27FC236}">
                <a16:creationId xmlns="" xmlns:a16="http://schemas.microsoft.com/office/drawing/2014/main" id="{58A25AD2-11B9-4309-B2B4-B06E7A25F35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08213"/>
            <a:ext cx="12192000" cy="355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603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/>
          <p:nvPr/>
        </p:nvSpPr>
        <p:spPr>
          <a:xfrm>
            <a:off x="1524000" y="5820917"/>
            <a:ext cx="9144000" cy="179830"/>
          </a:xfrm>
          <a:custGeom>
            <a:avLst/>
            <a:gdLst/>
            <a:ahLst/>
            <a:cxnLst/>
            <a:rect l="l" t="t" r="r" b="b"/>
            <a:pathLst>
              <a:path w="9144000" h="179830">
                <a:moveTo>
                  <a:pt x="9144000" y="179830"/>
                </a:moveTo>
                <a:lnTo>
                  <a:pt x="9144000" y="0"/>
                </a:lnTo>
                <a:lnTo>
                  <a:pt x="0" y="0"/>
                </a:lnTo>
                <a:lnTo>
                  <a:pt x="0" y="179830"/>
                </a:lnTo>
                <a:lnTo>
                  <a:pt x="9144000" y="17983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524000" y="980693"/>
            <a:ext cx="9144000" cy="576072"/>
          </a:xfrm>
          <a:custGeom>
            <a:avLst/>
            <a:gdLst/>
            <a:ahLst/>
            <a:cxnLst/>
            <a:rect l="l" t="t" r="r" b="b"/>
            <a:pathLst>
              <a:path w="9144000" h="576072">
                <a:moveTo>
                  <a:pt x="0" y="576072"/>
                </a:moveTo>
                <a:lnTo>
                  <a:pt x="9144000" y="576072"/>
                </a:lnTo>
                <a:lnTo>
                  <a:pt x="9144000" y="0"/>
                </a:lnTo>
                <a:lnTo>
                  <a:pt x="0" y="0"/>
                </a:lnTo>
                <a:lnTo>
                  <a:pt x="0" y="576072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709160" y="1556765"/>
            <a:ext cx="861060" cy="795528"/>
          </a:xfrm>
          <a:custGeom>
            <a:avLst/>
            <a:gdLst/>
            <a:ahLst/>
            <a:cxnLst/>
            <a:rect l="l" t="t" r="r" b="b"/>
            <a:pathLst>
              <a:path w="861060" h="795528">
                <a:moveTo>
                  <a:pt x="0" y="397763"/>
                </a:moveTo>
                <a:lnTo>
                  <a:pt x="1427" y="430391"/>
                </a:lnTo>
                <a:lnTo>
                  <a:pt x="5635" y="462290"/>
                </a:lnTo>
                <a:lnTo>
                  <a:pt x="12514" y="493361"/>
                </a:lnTo>
                <a:lnTo>
                  <a:pt x="21951" y="523500"/>
                </a:lnTo>
                <a:lnTo>
                  <a:pt x="33837" y="552604"/>
                </a:lnTo>
                <a:lnTo>
                  <a:pt x="48060" y="580573"/>
                </a:lnTo>
                <a:lnTo>
                  <a:pt x="64510" y="607302"/>
                </a:lnTo>
                <a:lnTo>
                  <a:pt x="83076" y="632691"/>
                </a:lnTo>
                <a:lnTo>
                  <a:pt x="103646" y="656637"/>
                </a:lnTo>
                <a:lnTo>
                  <a:pt x="126110" y="679037"/>
                </a:lnTo>
                <a:lnTo>
                  <a:pt x="150358" y="699789"/>
                </a:lnTo>
                <a:lnTo>
                  <a:pt x="176278" y="718791"/>
                </a:lnTo>
                <a:lnTo>
                  <a:pt x="203758" y="735941"/>
                </a:lnTo>
                <a:lnTo>
                  <a:pt x="232690" y="751136"/>
                </a:lnTo>
                <a:lnTo>
                  <a:pt x="262961" y="764274"/>
                </a:lnTo>
                <a:lnTo>
                  <a:pt x="294461" y="775252"/>
                </a:lnTo>
                <a:lnTo>
                  <a:pt x="327078" y="783969"/>
                </a:lnTo>
                <a:lnTo>
                  <a:pt x="360703" y="790322"/>
                </a:lnTo>
                <a:lnTo>
                  <a:pt x="395224" y="794209"/>
                </a:lnTo>
                <a:lnTo>
                  <a:pt x="430529" y="795528"/>
                </a:lnTo>
                <a:lnTo>
                  <a:pt x="465835" y="794209"/>
                </a:lnTo>
                <a:lnTo>
                  <a:pt x="500356" y="790322"/>
                </a:lnTo>
                <a:lnTo>
                  <a:pt x="533981" y="783969"/>
                </a:lnTo>
                <a:lnTo>
                  <a:pt x="566598" y="775252"/>
                </a:lnTo>
                <a:lnTo>
                  <a:pt x="598098" y="764274"/>
                </a:lnTo>
                <a:lnTo>
                  <a:pt x="628369" y="751136"/>
                </a:lnTo>
                <a:lnTo>
                  <a:pt x="657301" y="735941"/>
                </a:lnTo>
                <a:lnTo>
                  <a:pt x="684781" y="718791"/>
                </a:lnTo>
                <a:lnTo>
                  <a:pt x="710701" y="699789"/>
                </a:lnTo>
                <a:lnTo>
                  <a:pt x="734948" y="679037"/>
                </a:lnTo>
                <a:lnTo>
                  <a:pt x="757413" y="656637"/>
                </a:lnTo>
                <a:lnTo>
                  <a:pt x="777983" y="632691"/>
                </a:lnTo>
                <a:lnTo>
                  <a:pt x="796549" y="607302"/>
                </a:lnTo>
                <a:lnTo>
                  <a:pt x="812999" y="580573"/>
                </a:lnTo>
                <a:lnTo>
                  <a:pt x="827222" y="552604"/>
                </a:lnTo>
                <a:lnTo>
                  <a:pt x="839108" y="523500"/>
                </a:lnTo>
                <a:lnTo>
                  <a:pt x="848545" y="493361"/>
                </a:lnTo>
                <a:lnTo>
                  <a:pt x="855424" y="462290"/>
                </a:lnTo>
                <a:lnTo>
                  <a:pt x="859632" y="430391"/>
                </a:lnTo>
                <a:lnTo>
                  <a:pt x="861060" y="397763"/>
                </a:lnTo>
                <a:lnTo>
                  <a:pt x="859632" y="365136"/>
                </a:lnTo>
                <a:lnTo>
                  <a:pt x="855424" y="333237"/>
                </a:lnTo>
                <a:lnTo>
                  <a:pt x="848545" y="302166"/>
                </a:lnTo>
                <a:lnTo>
                  <a:pt x="839108" y="272027"/>
                </a:lnTo>
                <a:lnTo>
                  <a:pt x="827222" y="242923"/>
                </a:lnTo>
                <a:lnTo>
                  <a:pt x="812999" y="214954"/>
                </a:lnTo>
                <a:lnTo>
                  <a:pt x="796549" y="188225"/>
                </a:lnTo>
                <a:lnTo>
                  <a:pt x="777983" y="162836"/>
                </a:lnTo>
                <a:lnTo>
                  <a:pt x="757413" y="138890"/>
                </a:lnTo>
                <a:lnTo>
                  <a:pt x="734948" y="116490"/>
                </a:lnTo>
                <a:lnTo>
                  <a:pt x="710701" y="95738"/>
                </a:lnTo>
                <a:lnTo>
                  <a:pt x="684781" y="76736"/>
                </a:lnTo>
                <a:lnTo>
                  <a:pt x="657301" y="59586"/>
                </a:lnTo>
                <a:lnTo>
                  <a:pt x="628369" y="44391"/>
                </a:lnTo>
                <a:lnTo>
                  <a:pt x="598098" y="31253"/>
                </a:lnTo>
                <a:lnTo>
                  <a:pt x="566598" y="20275"/>
                </a:lnTo>
                <a:lnTo>
                  <a:pt x="533981" y="11558"/>
                </a:lnTo>
                <a:lnTo>
                  <a:pt x="500356" y="5205"/>
                </a:lnTo>
                <a:lnTo>
                  <a:pt x="465835" y="1318"/>
                </a:lnTo>
                <a:lnTo>
                  <a:pt x="430529" y="0"/>
                </a:lnTo>
                <a:lnTo>
                  <a:pt x="395224" y="1318"/>
                </a:lnTo>
                <a:lnTo>
                  <a:pt x="360703" y="5205"/>
                </a:lnTo>
                <a:lnTo>
                  <a:pt x="327078" y="11558"/>
                </a:lnTo>
                <a:lnTo>
                  <a:pt x="294461" y="20275"/>
                </a:lnTo>
                <a:lnTo>
                  <a:pt x="262961" y="31253"/>
                </a:lnTo>
                <a:lnTo>
                  <a:pt x="232690" y="44391"/>
                </a:lnTo>
                <a:lnTo>
                  <a:pt x="203758" y="59586"/>
                </a:lnTo>
                <a:lnTo>
                  <a:pt x="176278" y="76736"/>
                </a:lnTo>
                <a:lnTo>
                  <a:pt x="150358" y="95738"/>
                </a:lnTo>
                <a:lnTo>
                  <a:pt x="126110" y="116490"/>
                </a:lnTo>
                <a:lnTo>
                  <a:pt x="103646" y="138890"/>
                </a:lnTo>
                <a:lnTo>
                  <a:pt x="83076" y="162836"/>
                </a:lnTo>
                <a:lnTo>
                  <a:pt x="64510" y="188225"/>
                </a:lnTo>
                <a:lnTo>
                  <a:pt x="48060" y="214954"/>
                </a:lnTo>
                <a:lnTo>
                  <a:pt x="33837" y="242923"/>
                </a:lnTo>
                <a:lnTo>
                  <a:pt x="21951" y="272027"/>
                </a:lnTo>
                <a:lnTo>
                  <a:pt x="12514" y="302166"/>
                </a:lnTo>
                <a:lnTo>
                  <a:pt x="5635" y="333237"/>
                </a:lnTo>
                <a:lnTo>
                  <a:pt x="1427" y="365136"/>
                </a:lnTo>
                <a:lnTo>
                  <a:pt x="0" y="397763"/>
                </a:lnTo>
                <a:close/>
              </a:path>
            </a:pathLst>
          </a:custGeom>
          <a:solidFill>
            <a:srgbClr val="C55A1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510784" y="1530845"/>
            <a:ext cx="5210556" cy="9433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419344" y="1483615"/>
            <a:ext cx="5301996" cy="11201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570220" y="1570481"/>
            <a:ext cx="5097780" cy="8305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660394" y="2911602"/>
            <a:ext cx="894587" cy="839724"/>
          </a:xfrm>
          <a:custGeom>
            <a:avLst/>
            <a:gdLst/>
            <a:ahLst/>
            <a:cxnLst/>
            <a:rect l="l" t="t" r="r" b="b"/>
            <a:pathLst>
              <a:path w="894587" h="839724">
                <a:moveTo>
                  <a:pt x="0" y="419862"/>
                </a:moveTo>
                <a:lnTo>
                  <a:pt x="1482" y="454299"/>
                </a:lnTo>
                <a:lnTo>
                  <a:pt x="5854" y="487970"/>
                </a:lnTo>
                <a:lnTo>
                  <a:pt x="13000" y="520765"/>
                </a:lnTo>
                <a:lnTo>
                  <a:pt x="22805" y="552578"/>
                </a:lnTo>
                <a:lnTo>
                  <a:pt x="35153" y="583299"/>
                </a:lnTo>
                <a:lnTo>
                  <a:pt x="49929" y="612820"/>
                </a:lnTo>
                <a:lnTo>
                  <a:pt x="67019" y="641035"/>
                </a:lnTo>
                <a:lnTo>
                  <a:pt x="86307" y="667835"/>
                </a:lnTo>
                <a:lnTo>
                  <a:pt x="107677" y="693111"/>
                </a:lnTo>
                <a:lnTo>
                  <a:pt x="131016" y="716756"/>
                </a:lnTo>
                <a:lnTo>
                  <a:pt x="156207" y="738661"/>
                </a:lnTo>
                <a:lnTo>
                  <a:pt x="183136" y="758720"/>
                </a:lnTo>
                <a:lnTo>
                  <a:pt x="211686" y="776823"/>
                </a:lnTo>
                <a:lnTo>
                  <a:pt x="241744" y="792863"/>
                </a:lnTo>
                <a:lnTo>
                  <a:pt x="273194" y="806731"/>
                </a:lnTo>
                <a:lnTo>
                  <a:pt x="305921" y="818320"/>
                </a:lnTo>
                <a:lnTo>
                  <a:pt x="339810" y="827522"/>
                </a:lnTo>
                <a:lnTo>
                  <a:pt x="374745" y="834229"/>
                </a:lnTo>
                <a:lnTo>
                  <a:pt x="410611" y="838332"/>
                </a:lnTo>
                <a:lnTo>
                  <a:pt x="447294" y="839724"/>
                </a:lnTo>
                <a:lnTo>
                  <a:pt x="483976" y="838332"/>
                </a:lnTo>
                <a:lnTo>
                  <a:pt x="519842" y="834229"/>
                </a:lnTo>
                <a:lnTo>
                  <a:pt x="554777" y="827522"/>
                </a:lnTo>
                <a:lnTo>
                  <a:pt x="588666" y="818320"/>
                </a:lnTo>
                <a:lnTo>
                  <a:pt x="621393" y="806731"/>
                </a:lnTo>
                <a:lnTo>
                  <a:pt x="652843" y="792863"/>
                </a:lnTo>
                <a:lnTo>
                  <a:pt x="682901" y="776823"/>
                </a:lnTo>
                <a:lnTo>
                  <a:pt x="711451" y="758720"/>
                </a:lnTo>
                <a:lnTo>
                  <a:pt x="738380" y="738661"/>
                </a:lnTo>
                <a:lnTo>
                  <a:pt x="763571" y="716756"/>
                </a:lnTo>
                <a:lnTo>
                  <a:pt x="786910" y="693111"/>
                </a:lnTo>
                <a:lnTo>
                  <a:pt x="808280" y="667835"/>
                </a:lnTo>
                <a:lnTo>
                  <a:pt x="827568" y="641035"/>
                </a:lnTo>
                <a:lnTo>
                  <a:pt x="844658" y="612820"/>
                </a:lnTo>
                <a:lnTo>
                  <a:pt x="859434" y="583299"/>
                </a:lnTo>
                <a:lnTo>
                  <a:pt x="871782" y="552578"/>
                </a:lnTo>
                <a:lnTo>
                  <a:pt x="881587" y="520765"/>
                </a:lnTo>
                <a:lnTo>
                  <a:pt x="888733" y="487970"/>
                </a:lnTo>
                <a:lnTo>
                  <a:pt x="893105" y="454299"/>
                </a:lnTo>
                <a:lnTo>
                  <a:pt x="894587" y="419862"/>
                </a:lnTo>
                <a:lnTo>
                  <a:pt x="893105" y="385424"/>
                </a:lnTo>
                <a:lnTo>
                  <a:pt x="888733" y="351753"/>
                </a:lnTo>
                <a:lnTo>
                  <a:pt x="881587" y="318958"/>
                </a:lnTo>
                <a:lnTo>
                  <a:pt x="871782" y="287145"/>
                </a:lnTo>
                <a:lnTo>
                  <a:pt x="859434" y="256424"/>
                </a:lnTo>
                <a:lnTo>
                  <a:pt x="844658" y="226903"/>
                </a:lnTo>
                <a:lnTo>
                  <a:pt x="827568" y="198688"/>
                </a:lnTo>
                <a:lnTo>
                  <a:pt x="808280" y="171888"/>
                </a:lnTo>
                <a:lnTo>
                  <a:pt x="786910" y="146612"/>
                </a:lnTo>
                <a:lnTo>
                  <a:pt x="763571" y="122967"/>
                </a:lnTo>
                <a:lnTo>
                  <a:pt x="738380" y="101062"/>
                </a:lnTo>
                <a:lnTo>
                  <a:pt x="711451" y="81003"/>
                </a:lnTo>
                <a:lnTo>
                  <a:pt x="682901" y="62900"/>
                </a:lnTo>
                <a:lnTo>
                  <a:pt x="652843" y="46860"/>
                </a:lnTo>
                <a:lnTo>
                  <a:pt x="621393" y="32992"/>
                </a:lnTo>
                <a:lnTo>
                  <a:pt x="588666" y="21403"/>
                </a:lnTo>
                <a:lnTo>
                  <a:pt x="554777" y="12201"/>
                </a:lnTo>
                <a:lnTo>
                  <a:pt x="519842" y="5494"/>
                </a:lnTo>
                <a:lnTo>
                  <a:pt x="483976" y="1391"/>
                </a:lnTo>
                <a:lnTo>
                  <a:pt x="447294" y="0"/>
                </a:lnTo>
                <a:lnTo>
                  <a:pt x="410611" y="1391"/>
                </a:lnTo>
                <a:lnTo>
                  <a:pt x="374745" y="5494"/>
                </a:lnTo>
                <a:lnTo>
                  <a:pt x="339810" y="12201"/>
                </a:lnTo>
                <a:lnTo>
                  <a:pt x="305921" y="21403"/>
                </a:lnTo>
                <a:lnTo>
                  <a:pt x="273194" y="32992"/>
                </a:lnTo>
                <a:lnTo>
                  <a:pt x="241744" y="46860"/>
                </a:lnTo>
                <a:lnTo>
                  <a:pt x="211686" y="62900"/>
                </a:lnTo>
                <a:lnTo>
                  <a:pt x="183136" y="81003"/>
                </a:lnTo>
                <a:lnTo>
                  <a:pt x="156207" y="101062"/>
                </a:lnTo>
                <a:lnTo>
                  <a:pt x="131016" y="122967"/>
                </a:lnTo>
                <a:lnTo>
                  <a:pt x="107677" y="146612"/>
                </a:lnTo>
                <a:lnTo>
                  <a:pt x="86307" y="171888"/>
                </a:lnTo>
                <a:lnTo>
                  <a:pt x="67019" y="198688"/>
                </a:lnTo>
                <a:lnTo>
                  <a:pt x="49929" y="226903"/>
                </a:lnTo>
                <a:lnTo>
                  <a:pt x="35153" y="256424"/>
                </a:lnTo>
                <a:lnTo>
                  <a:pt x="22805" y="287145"/>
                </a:lnTo>
                <a:lnTo>
                  <a:pt x="13000" y="318958"/>
                </a:lnTo>
                <a:lnTo>
                  <a:pt x="5854" y="351753"/>
                </a:lnTo>
                <a:lnTo>
                  <a:pt x="1482" y="385424"/>
                </a:lnTo>
                <a:lnTo>
                  <a:pt x="0" y="419862"/>
                </a:lnTo>
                <a:close/>
              </a:path>
            </a:pathLst>
          </a:custGeom>
          <a:solidFill>
            <a:srgbClr val="6F2F9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484876" y="2455926"/>
            <a:ext cx="5236464" cy="211836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407152" y="2408684"/>
            <a:ext cx="5298948" cy="221741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544312" y="2495550"/>
            <a:ext cx="5123688" cy="200558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437632" y="4556007"/>
            <a:ext cx="5283708" cy="143713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376672" y="4525526"/>
            <a:ext cx="5344668" cy="152857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497067" y="4595622"/>
            <a:ext cx="5170932" cy="132435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632962" y="4802888"/>
            <a:ext cx="864107" cy="792479"/>
          </a:xfrm>
          <a:custGeom>
            <a:avLst/>
            <a:gdLst/>
            <a:ahLst/>
            <a:cxnLst/>
            <a:rect l="l" t="t" r="r" b="b"/>
            <a:pathLst>
              <a:path w="864107" h="792479">
                <a:moveTo>
                  <a:pt x="0" y="396239"/>
                </a:moveTo>
                <a:lnTo>
                  <a:pt x="1432" y="428737"/>
                </a:lnTo>
                <a:lnTo>
                  <a:pt x="5654" y="460511"/>
                </a:lnTo>
                <a:lnTo>
                  <a:pt x="12555" y="491459"/>
                </a:lnTo>
                <a:lnTo>
                  <a:pt x="22024" y="521481"/>
                </a:lnTo>
                <a:lnTo>
                  <a:pt x="33950" y="550472"/>
                </a:lnTo>
                <a:lnTo>
                  <a:pt x="48222" y="578333"/>
                </a:lnTo>
                <a:lnTo>
                  <a:pt x="64727" y="604960"/>
                </a:lnTo>
                <a:lnTo>
                  <a:pt x="83356" y="630252"/>
                </a:lnTo>
                <a:lnTo>
                  <a:pt x="103997" y="654107"/>
                </a:lnTo>
                <a:lnTo>
                  <a:pt x="126539" y="676422"/>
                </a:lnTo>
                <a:lnTo>
                  <a:pt x="150871" y="697096"/>
                </a:lnTo>
                <a:lnTo>
                  <a:pt x="176881" y="716027"/>
                </a:lnTo>
                <a:lnTo>
                  <a:pt x="204459" y="733113"/>
                </a:lnTo>
                <a:lnTo>
                  <a:pt x="233493" y="748251"/>
                </a:lnTo>
                <a:lnTo>
                  <a:pt x="263872" y="761340"/>
                </a:lnTo>
                <a:lnTo>
                  <a:pt x="295485" y="772279"/>
                </a:lnTo>
                <a:lnTo>
                  <a:pt x="328221" y="780964"/>
                </a:lnTo>
                <a:lnTo>
                  <a:pt x="361968" y="787293"/>
                </a:lnTo>
                <a:lnTo>
                  <a:pt x="396616" y="791166"/>
                </a:lnTo>
                <a:lnTo>
                  <a:pt x="432053" y="792479"/>
                </a:lnTo>
                <a:lnTo>
                  <a:pt x="467491" y="791166"/>
                </a:lnTo>
                <a:lnTo>
                  <a:pt x="502139" y="787293"/>
                </a:lnTo>
                <a:lnTo>
                  <a:pt x="535886" y="780964"/>
                </a:lnTo>
                <a:lnTo>
                  <a:pt x="568622" y="772279"/>
                </a:lnTo>
                <a:lnTo>
                  <a:pt x="600235" y="761340"/>
                </a:lnTo>
                <a:lnTo>
                  <a:pt x="630614" y="748251"/>
                </a:lnTo>
                <a:lnTo>
                  <a:pt x="659648" y="733113"/>
                </a:lnTo>
                <a:lnTo>
                  <a:pt x="687226" y="716027"/>
                </a:lnTo>
                <a:lnTo>
                  <a:pt x="713236" y="697096"/>
                </a:lnTo>
                <a:lnTo>
                  <a:pt x="737568" y="676422"/>
                </a:lnTo>
                <a:lnTo>
                  <a:pt x="760110" y="654107"/>
                </a:lnTo>
                <a:lnTo>
                  <a:pt x="780751" y="630252"/>
                </a:lnTo>
                <a:lnTo>
                  <a:pt x="799380" y="604960"/>
                </a:lnTo>
                <a:lnTo>
                  <a:pt x="815885" y="578333"/>
                </a:lnTo>
                <a:lnTo>
                  <a:pt x="830157" y="550472"/>
                </a:lnTo>
                <a:lnTo>
                  <a:pt x="842083" y="521481"/>
                </a:lnTo>
                <a:lnTo>
                  <a:pt x="851552" y="491459"/>
                </a:lnTo>
                <a:lnTo>
                  <a:pt x="858453" y="460511"/>
                </a:lnTo>
                <a:lnTo>
                  <a:pt x="862675" y="428737"/>
                </a:lnTo>
                <a:lnTo>
                  <a:pt x="864107" y="396239"/>
                </a:lnTo>
                <a:lnTo>
                  <a:pt x="862675" y="363742"/>
                </a:lnTo>
                <a:lnTo>
                  <a:pt x="858453" y="331968"/>
                </a:lnTo>
                <a:lnTo>
                  <a:pt x="851552" y="301020"/>
                </a:lnTo>
                <a:lnTo>
                  <a:pt x="842083" y="270998"/>
                </a:lnTo>
                <a:lnTo>
                  <a:pt x="830157" y="242007"/>
                </a:lnTo>
                <a:lnTo>
                  <a:pt x="815885" y="214146"/>
                </a:lnTo>
                <a:lnTo>
                  <a:pt x="799380" y="187519"/>
                </a:lnTo>
                <a:lnTo>
                  <a:pt x="780751" y="162227"/>
                </a:lnTo>
                <a:lnTo>
                  <a:pt x="760110" y="138372"/>
                </a:lnTo>
                <a:lnTo>
                  <a:pt x="737568" y="116057"/>
                </a:lnTo>
                <a:lnTo>
                  <a:pt x="713236" y="95383"/>
                </a:lnTo>
                <a:lnTo>
                  <a:pt x="687226" y="76452"/>
                </a:lnTo>
                <a:lnTo>
                  <a:pt x="659648" y="59366"/>
                </a:lnTo>
                <a:lnTo>
                  <a:pt x="630614" y="44228"/>
                </a:lnTo>
                <a:lnTo>
                  <a:pt x="600235" y="31139"/>
                </a:lnTo>
                <a:lnTo>
                  <a:pt x="568622" y="20200"/>
                </a:lnTo>
                <a:lnTo>
                  <a:pt x="535886" y="11515"/>
                </a:lnTo>
                <a:lnTo>
                  <a:pt x="502139" y="5186"/>
                </a:lnTo>
                <a:lnTo>
                  <a:pt x="467491" y="1313"/>
                </a:lnTo>
                <a:lnTo>
                  <a:pt x="432053" y="0"/>
                </a:lnTo>
                <a:lnTo>
                  <a:pt x="396616" y="1313"/>
                </a:lnTo>
                <a:lnTo>
                  <a:pt x="361968" y="5186"/>
                </a:lnTo>
                <a:lnTo>
                  <a:pt x="328221" y="11515"/>
                </a:lnTo>
                <a:lnTo>
                  <a:pt x="295485" y="20200"/>
                </a:lnTo>
                <a:lnTo>
                  <a:pt x="263872" y="31139"/>
                </a:lnTo>
                <a:lnTo>
                  <a:pt x="233493" y="44228"/>
                </a:lnTo>
                <a:lnTo>
                  <a:pt x="204459" y="59366"/>
                </a:lnTo>
                <a:lnTo>
                  <a:pt x="176881" y="76452"/>
                </a:lnTo>
                <a:lnTo>
                  <a:pt x="150871" y="95383"/>
                </a:lnTo>
                <a:lnTo>
                  <a:pt x="126539" y="116057"/>
                </a:lnTo>
                <a:lnTo>
                  <a:pt x="103997" y="138372"/>
                </a:lnTo>
                <a:lnTo>
                  <a:pt x="83356" y="162227"/>
                </a:lnTo>
                <a:lnTo>
                  <a:pt x="64727" y="187519"/>
                </a:lnTo>
                <a:lnTo>
                  <a:pt x="48222" y="214146"/>
                </a:lnTo>
                <a:lnTo>
                  <a:pt x="33950" y="242007"/>
                </a:lnTo>
                <a:lnTo>
                  <a:pt x="22024" y="270998"/>
                </a:lnTo>
                <a:lnTo>
                  <a:pt x="12555" y="301020"/>
                </a:lnTo>
                <a:lnTo>
                  <a:pt x="5654" y="331968"/>
                </a:lnTo>
                <a:lnTo>
                  <a:pt x="1432" y="363742"/>
                </a:lnTo>
                <a:lnTo>
                  <a:pt x="0" y="396239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559052" y="1570481"/>
            <a:ext cx="3101340" cy="423519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524000" y="857252"/>
            <a:ext cx="9144000" cy="71627"/>
          </a:xfrm>
          <a:custGeom>
            <a:avLst/>
            <a:gdLst/>
            <a:ahLst/>
            <a:cxnLst/>
            <a:rect l="l" t="t" r="r" b="b"/>
            <a:pathLst>
              <a:path w="9144000" h="71627">
                <a:moveTo>
                  <a:pt x="0" y="71627"/>
                </a:moveTo>
                <a:lnTo>
                  <a:pt x="9144000" y="71627"/>
                </a:lnTo>
                <a:lnTo>
                  <a:pt x="9144000" y="0"/>
                </a:lnTo>
                <a:lnTo>
                  <a:pt x="0" y="0"/>
                </a:lnTo>
                <a:lnTo>
                  <a:pt x="0" y="71627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345842" y="1011707"/>
            <a:ext cx="7569278" cy="533196"/>
          </a:xfrm>
          <a:prstGeom prst="rect">
            <a:avLst/>
          </a:prstGeom>
        </p:spPr>
        <p:txBody>
          <a:bodyPr wrap="square" lIns="0" tIns="25177" rIns="0" bIns="0" rtlCol="0">
            <a:noAutofit/>
          </a:bodyPr>
          <a:lstStyle/>
          <a:p>
            <a:pPr marL="12700">
              <a:lnSpc>
                <a:spcPts val="3965"/>
              </a:lnSpc>
            </a:pPr>
            <a:r>
              <a:rPr sz="4000" spc="-7" dirty="0">
                <a:solidFill>
                  <a:srgbClr val="404040"/>
                </a:solidFill>
                <a:latin typeface="Times New Roman"/>
                <a:cs typeface="Times New Roman"/>
              </a:rPr>
              <a:t>PELAKSANAAN SELISIH BIAYA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624576" y="1659638"/>
            <a:ext cx="4916256" cy="2719197"/>
          </a:xfrm>
          <a:prstGeom prst="rect">
            <a:avLst/>
          </a:prstGeom>
        </p:spPr>
        <p:txBody>
          <a:bodyPr wrap="square" lIns="0" tIns="15875" rIns="0" bIns="0" rtlCol="0">
            <a:noAutofit/>
          </a:bodyPr>
          <a:lstStyle/>
          <a:p>
            <a:pPr marL="38353" marR="25646">
              <a:lnSpc>
                <a:spcPts val="2500"/>
              </a:lnSpc>
            </a:pPr>
            <a:r>
              <a:rPr sz="2400" spc="-7" dirty="0">
                <a:solidFill>
                  <a:srgbClr val="FFFFFF"/>
                </a:solidFill>
                <a:latin typeface="Calibri"/>
                <a:cs typeface="Calibri"/>
              </a:rPr>
              <a:t>Fasilitas Kesehatan wajib menginforma</a:t>
            </a:r>
            <a:endParaRPr sz="2400">
              <a:latin typeface="Calibri"/>
              <a:cs typeface="Calibri"/>
            </a:endParaRPr>
          </a:p>
          <a:p>
            <a:pPr marL="38353">
              <a:lnSpc>
                <a:spcPts val="2880"/>
              </a:lnSpc>
              <a:spcBef>
                <a:spcPts val="19"/>
              </a:spcBef>
            </a:pPr>
            <a:r>
              <a:rPr sz="2400" spc="-8" dirty="0">
                <a:solidFill>
                  <a:srgbClr val="FFFFFF"/>
                </a:solidFill>
                <a:latin typeface="Calibri"/>
                <a:cs typeface="Calibri"/>
              </a:rPr>
              <a:t>sikan ketentuan mengenai Selisih Biaya</a:t>
            </a:r>
            <a:endParaRPr sz="2400">
              <a:latin typeface="Calibri"/>
              <a:cs typeface="Calibri"/>
            </a:endParaRPr>
          </a:p>
          <a:p>
            <a:pPr marL="299212" marR="82853" indent="-286512" algn="just">
              <a:lnSpc>
                <a:spcPts val="2880"/>
              </a:lnSpc>
              <a:spcBef>
                <a:spcPts val="1503"/>
              </a:spcBef>
            </a:pPr>
            <a:r>
              <a:rPr sz="2400" spc="119" dirty="0">
                <a:solidFill>
                  <a:srgbClr val="FFFFFF"/>
                </a:solidFill>
                <a:latin typeface="Wingdings"/>
                <a:cs typeface="Wingdings"/>
              </a:rPr>
              <a:t>❖</a:t>
            </a:r>
            <a:r>
              <a:rPr sz="2400" spc="-4" dirty="0">
                <a:solidFill>
                  <a:srgbClr val="FFFFFF"/>
                </a:solidFill>
                <a:latin typeface="Calibri"/>
                <a:cs typeface="Calibri"/>
              </a:rPr>
              <a:t>secara langsung kepada pasien yaitu pada saat pendaftaran; dan</a:t>
            </a:r>
            <a:endParaRPr sz="2400">
              <a:latin typeface="Calibri"/>
              <a:cs typeface="Calibri"/>
            </a:endParaRPr>
          </a:p>
          <a:p>
            <a:pPr marL="299212" marR="98077" indent="-286512" algn="just">
              <a:lnSpc>
                <a:spcPct val="100097"/>
              </a:lnSpc>
            </a:pPr>
            <a:r>
              <a:rPr sz="2400" spc="114" dirty="0">
                <a:solidFill>
                  <a:srgbClr val="FFFFFF"/>
                </a:solidFill>
                <a:latin typeface="Wingdings"/>
                <a:cs typeface="Wingdings"/>
              </a:rPr>
              <a:t>❖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secara tidak langsung melalui media informasi yang dimiliki oleh Fasilitas Kesehatan.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985387" y="1769493"/>
            <a:ext cx="292671" cy="432307"/>
          </a:xfrm>
          <a:prstGeom prst="rect">
            <a:avLst/>
          </a:prstGeom>
        </p:spPr>
        <p:txBody>
          <a:bodyPr wrap="square" lIns="0" tIns="20986" rIns="0" bIns="0" rtlCol="0">
            <a:noAutofit/>
          </a:bodyPr>
          <a:lstStyle/>
          <a:p>
            <a:pPr marL="12700">
              <a:lnSpc>
                <a:spcPts val="3304"/>
              </a:lnSpc>
            </a:pPr>
            <a:r>
              <a:rPr sz="3200" b="1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958334" y="3175025"/>
            <a:ext cx="292872" cy="432612"/>
          </a:xfrm>
          <a:prstGeom prst="rect">
            <a:avLst/>
          </a:prstGeom>
        </p:spPr>
        <p:txBody>
          <a:bodyPr wrap="square" lIns="0" tIns="20986" rIns="0" bIns="0" rtlCol="0">
            <a:noAutofit/>
          </a:bodyPr>
          <a:lstStyle/>
          <a:p>
            <a:pPr marL="12700">
              <a:lnSpc>
                <a:spcPts val="3304"/>
              </a:lnSpc>
            </a:pPr>
            <a:r>
              <a:rPr sz="3200" b="1" dirty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575810" y="4677029"/>
            <a:ext cx="5042031" cy="1194612"/>
          </a:xfrm>
          <a:prstGeom prst="rect">
            <a:avLst/>
          </a:prstGeom>
        </p:spPr>
        <p:txBody>
          <a:bodyPr wrap="square" lIns="0" tIns="13366" rIns="0" bIns="0" rtlCol="0">
            <a:noAutofit/>
          </a:bodyPr>
          <a:lstStyle/>
          <a:p>
            <a:pPr marL="12700" marR="22023">
              <a:lnSpc>
                <a:spcPts val="2105"/>
              </a:lnSpc>
            </a:pPr>
            <a:r>
              <a:rPr sz="2000" spc="-1" dirty="0">
                <a:solidFill>
                  <a:srgbClr val="FFFFFF"/>
                </a:solidFill>
                <a:latin typeface="Calibri"/>
                <a:cs typeface="Calibri"/>
              </a:rPr>
              <a:t>Informasi paling sedikit berisi penjelasan menge</a:t>
            </a:r>
            <a:endParaRPr sz="2000">
              <a:latin typeface="Calibri"/>
              <a:cs typeface="Calibri"/>
            </a:endParaRPr>
          </a:p>
          <a:p>
            <a:pPr marL="12700" marR="38176">
              <a:lnSpc>
                <a:spcPts val="2400"/>
              </a:lnSpc>
              <a:spcBef>
                <a:spcPts val="14"/>
              </a:spcBef>
            </a:pPr>
            <a:r>
              <a:rPr sz="2000" spc="-8" dirty="0">
                <a:solidFill>
                  <a:srgbClr val="FFFFFF"/>
                </a:solidFill>
                <a:latin typeface="Calibri"/>
                <a:cs typeface="Calibri"/>
              </a:rPr>
              <a:t>nai pelayanan yang dijamin oleh BPJS Kesehatan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ts val="2400"/>
              </a:lnSpc>
            </a:pPr>
            <a:r>
              <a:rPr sz="2000" spc="-2" dirty="0">
                <a:solidFill>
                  <a:srgbClr val="FFFFFF"/>
                </a:solidFill>
                <a:latin typeface="Calibri"/>
                <a:cs typeface="Calibri"/>
              </a:rPr>
              <a:t>dan besaran Selisih Biaya yang harus ditanggung</a:t>
            </a:r>
            <a:endParaRPr sz="2000">
              <a:latin typeface="Calibri"/>
              <a:cs typeface="Calibri"/>
            </a:endParaRPr>
          </a:p>
          <a:p>
            <a:pPr marL="12700" marR="38176">
              <a:lnSpc>
                <a:spcPts val="2400"/>
              </a:lnSpc>
            </a:pPr>
            <a:r>
              <a:rPr sz="2000" spc="-6" dirty="0">
                <a:solidFill>
                  <a:srgbClr val="FFFFFF"/>
                </a:solidFill>
                <a:latin typeface="Calibri"/>
                <a:cs typeface="Calibri"/>
              </a:rPr>
              <a:t>oleh Peserta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973194" y="5017185"/>
            <a:ext cx="292671" cy="432308"/>
          </a:xfrm>
          <a:prstGeom prst="rect">
            <a:avLst/>
          </a:prstGeom>
        </p:spPr>
        <p:txBody>
          <a:bodyPr wrap="square" lIns="0" tIns="20986" rIns="0" bIns="0" rtlCol="0">
            <a:noAutofit/>
          </a:bodyPr>
          <a:lstStyle/>
          <a:p>
            <a:pPr marL="12700">
              <a:lnSpc>
                <a:spcPts val="3304"/>
              </a:lnSpc>
            </a:pPr>
            <a:r>
              <a:rPr sz="3200" b="1" dirty="0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endParaRPr sz="3200">
              <a:latin typeface="Calibri"/>
              <a:cs typeface="Calibri"/>
            </a:endParaRPr>
          </a:p>
        </p:txBody>
      </p:sp>
      <p:pic>
        <p:nvPicPr>
          <p:cNvPr id="24" name="Gambar 20" descr="Sebuah gambar berisi burung&#10;&#10;Deskripsi dihasilkan secara otomatis">
            <a:extLst>
              <a:ext uri="{FF2B5EF4-FFF2-40B4-BE49-F238E27FC236}">
                <a16:creationId xmlns="" xmlns:a16="http://schemas.microsoft.com/office/drawing/2014/main" id="{58A25AD2-11B9-4309-B2B4-B06E7A25F355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08213"/>
            <a:ext cx="12192000" cy="355345"/>
          </a:xfrm>
          <a:prstGeom prst="rect">
            <a:avLst/>
          </a:prstGeom>
        </p:spPr>
      </p:pic>
      <p:pic>
        <p:nvPicPr>
          <p:cNvPr id="25" name="Gambar 22" descr="Sebuah gambar berisi burung&#10;&#10;Deskripsi dihasilkan secara otomatis">
            <a:extLst>
              <a:ext uri="{FF2B5EF4-FFF2-40B4-BE49-F238E27FC236}">
                <a16:creationId xmlns="" xmlns:a16="http://schemas.microsoft.com/office/drawing/2014/main" id="{AA7C6235-3A82-4F8F-93B5-79CE43D554A6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558"/>
            <a:ext cx="757668" cy="76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035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dirty="0" smtClean="0"/>
              <a:t>EPISODE PERAWATAN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6813176" cy="4351338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pPr>
              <a:spcBef>
                <a:spcPts val="0"/>
              </a:spcBef>
              <a:buClr>
                <a:srgbClr val="C00000"/>
              </a:buClr>
            </a:pPr>
            <a:r>
              <a:rPr lang="id-ID" sz="4000" cap="none" dirty="0" smtClean="0"/>
              <a:t>Episode adalah :</a:t>
            </a:r>
          </a:p>
          <a:p>
            <a:pPr lvl="1">
              <a:spcBef>
                <a:spcPts val="0"/>
              </a:spcBef>
              <a:buClr>
                <a:srgbClr val="C00000"/>
              </a:buClr>
            </a:pPr>
            <a:r>
              <a:rPr lang="id-ID" sz="3600" cap="none" dirty="0" smtClean="0"/>
              <a:t>Jangka waktu perawatan pasien</a:t>
            </a:r>
          </a:p>
          <a:p>
            <a:pPr lvl="2">
              <a:spcBef>
                <a:spcPts val="0"/>
              </a:spcBef>
              <a:buClr>
                <a:srgbClr val="C00000"/>
              </a:buClr>
            </a:pPr>
            <a:r>
              <a:rPr lang="id-ID" sz="2800" cap="none" dirty="0" smtClean="0"/>
              <a:t>Mulai dari pasien </a:t>
            </a:r>
            <a:r>
              <a:rPr lang="id-ID" sz="2800" b="1" cap="none" dirty="0" smtClean="0"/>
              <a:t>masuk </a:t>
            </a:r>
          </a:p>
          <a:p>
            <a:pPr lvl="2">
              <a:spcBef>
                <a:spcPts val="0"/>
              </a:spcBef>
              <a:buClr>
                <a:srgbClr val="C00000"/>
              </a:buClr>
            </a:pPr>
            <a:r>
              <a:rPr lang="id-ID" sz="2800" cap="none" dirty="0" smtClean="0"/>
              <a:t>Sampai pasien </a:t>
            </a:r>
            <a:r>
              <a:rPr lang="id-ID" sz="2800" b="1" cap="none" dirty="0" smtClean="0"/>
              <a:t>keluar </a:t>
            </a:r>
            <a:r>
              <a:rPr lang="id-ID" sz="2800" cap="none" dirty="0" smtClean="0"/>
              <a:t>rumah sakit, </a:t>
            </a:r>
          </a:p>
          <a:p>
            <a:pPr lvl="1">
              <a:spcBef>
                <a:spcPts val="0"/>
              </a:spcBef>
              <a:buClr>
                <a:srgbClr val="C00000"/>
              </a:buClr>
            </a:pPr>
            <a:r>
              <a:rPr lang="id-ID" sz="3600" cap="none" dirty="0" smtClean="0"/>
              <a:t>Termasuk :</a:t>
            </a:r>
          </a:p>
          <a:p>
            <a:pPr lvl="2">
              <a:spcBef>
                <a:spcPts val="0"/>
              </a:spcBef>
              <a:buClr>
                <a:srgbClr val="C00000"/>
              </a:buClr>
            </a:pPr>
            <a:r>
              <a:rPr lang="id-ID" sz="2800" cap="none" dirty="0" smtClean="0"/>
              <a:t>Konsultasi dan</a:t>
            </a:r>
          </a:p>
          <a:p>
            <a:pPr lvl="2">
              <a:spcBef>
                <a:spcPts val="0"/>
              </a:spcBef>
              <a:buClr>
                <a:srgbClr val="C00000"/>
              </a:buClr>
            </a:pPr>
            <a:r>
              <a:rPr lang="id-ID" sz="2800" cap="none" dirty="0" smtClean="0"/>
              <a:t>Pemeriksaan dokter, </a:t>
            </a:r>
          </a:p>
          <a:p>
            <a:pPr lvl="2">
              <a:spcBef>
                <a:spcPts val="0"/>
              </a:spcBef>
              <a:buClr>
                <a:srgbClr val="C00000"/>
              </a:buClr>
            </a:pPr>
            <a:r>
              <a:rPr lang="id-ID" sz="2800" cap="none" dirty="0" smtClean="0"/>
              <a:t>Pemeriksaan penunjang </a:t>
            </a:r>
          </a:p>
          <a:p>
            <a:pPr lvl="2">
              <a:spcBef>
                <a:spcPts val="0"/>
              </a:spcBef>
              <a:buClr>
                <a:srgbClr val="C00000"/>
              </a:buClr>
            </a:pPr>
            <a:r>
              <a:rPr lang="id-ID" sz="2800" cap="none" dirty="0" smtClean="0"/>
              <a:t>Maupun pemeriksaan lainnya. </a:t>
            </a:r>
            <a:endParaRPr lang="id-ID" sz="2800" cap="none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99294" y="1825625"/>
            <a:ext cx="3554506" cy="435133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>
              <a:buClr>
                <a:srgbClr val="C00000"/>
              </a:buClr>
            </a:pPr>
            <a:r>
              <a:rPr lang="id-ID" sz="3600" cap="none" dirty="0" smtClean="0"/>
              <a:t>Dalam INA CBG’s hanya dikenal 2 episode :</a:t>
            </a:r>
          </a:p>
          <a:p>
            <a:pPr lvl="1">
              <a:buClr>
                <a:srgbClr val="C00000"/>
              </a:buClr>
            </a:pPr>
            <a:r>
              <a:rPr lang="id-ID" sz="3600" b="1" cap="none" dirty="0" smtClean="0"/>
              <a:t>rawat jalan </a:t>
            </a:r>
          </a:p>
          <a:p>
            <a:pPr lvl="1">
              <a:buClr>
                <a:srgbClr val="C00000"/>
              </a:buClr>
            </a:pPr>
            <a:r>
              <a:rPr lang="id-ID" sz="3600" b="1" cap="none" dirty="0" smtClean="0"/>
              <a:t>Rawat inap</a:t>
            </a:r>
            <a:endParaRPr lang="en-US" sz="3600" b="1" cap="none" dirty="0" smtClean="0"/>
          </a:p>
          <a:p>
            <a:endParaRPr lang="en-US" sz="4000" cap="none" dirty="0"/>
          </a:p>
        </p:txBody>
      </p:sp>
      <p:pic>
        <p:nvPicPr>
          <p:cNvPr id="5" name="Gambar 22" descr="Sebuah gambar berisi burung&#10;&#10;Deskripsi dihasilkan secara otomatis">
            <a:extLst>
              <a:ext uri="{FF2B5EF4-FFF2-40B4-BE49-F238E27FC236}">
                <a16:creationId xmlns="" xmlns:a16="http://schemas.microsoft.com/office/drawing/2014/main" id="{AA7C6235-3A82-4F8F-93B5-79CE43D554A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558"/>
            <a:ext cx="757668" cy="76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228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Episode </a:t>
            </a:r>
            <a:r>
              <a:rPr lang="en-US" b="1" dirty="0" err="1" smtClean="0"/>
              <a:t>rawat</a:t>
            </a:r>
            <a:r>
              <a:rPr lang="en-US" b="1" dirty="0" smtClean="0"/>
              <a:t> </a:t>
            </a:r>
            <a:r>
              <a:rPr lang="en-US" b="1" dirty="0" err="1" smtClean="0"/>
              <a:t>jalan</a:t>
            </a:r>
            <a:r>
              <a:rPr lang="en-US" b="1" dirty="0" smtClean="0"/>
              <a:t>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buClr>
                <a:srgbClr val="C00000"/>
              </a:buClr>
              <a:buSzPct val="100000"/>
            </a:pPr>
            <a:r>
              <a:rPr lang="en-US" sz="3200" b="1" cap="none" dirty="0" err="1" smtClean="0"/>
              <a:t>Satu</a:t>
            </a:r>
            <a:r>
              <a:rPr lang="en-US" sz="3200" b="1" cap="none" dirty="0" smtClean="0"/>
              <a:t> episode </a:t>
            </a:r>
            <a:r>
              <a:rPr lang="en-US" sz="3200" b="1" cap="none" dirty="0" err="1" smtClean="0"/>
              <a:t>rawat</a:t>
            </a:r>
            <a:r>
              <a:rPr lang="en-US" sz="3200" b="1" cap="none" dirty="0" smtClean="0"/>
              <a:t> </a:t>
            </a:r>
            <a:r>
              <a:rPr lang="en-US" sz="3200" b="1" cap="none" dirty="0" err="1" smtClean="0"/>
              <a:t>jalan</a:t>
            </a:r>
            <a:r>
              <a:rPr lang="id-ID" sz="3200" cap="none" dirty="0" smtClean="0"/>
              <a:t> = </a:t>
            </a:r>
          </a:p>
          <a:p>
            <a:pPr lvl="1">
              <a:buClr>
                <a:srgbClr val="C00000"/>
              </a:buClr>
              <a:buSzPct val="100000"/>
            </a:pPr>
            <a:r>
              <a:rPr lang="en-US" sz="2800" cap="none" dirty="0" err="1" smtClean="0"/>
              <a:t>Satu</a:t>
            </a:r>
            <a:r>
              <a:rPr lang="en-US" sz="2800" cap="none" dirty="0" smtClean="0"/>
              <a:t> </a:t>
            </a:r>
            <a:r>
              <a:rPr lang="en-US" sz="2800" cap="none" dirty="0" err="1" smtClean="0"/>
              <a:t>rangkaian</a:t>
            </a:r>
            <a:r>
              <a:rPr lang="en-US" sz="2800" cap="none" dirty="0" smtClean="0"/>
              <a:t> </a:t>
            </a:r>
            <a:r>
              <a:rPr lang="en-US" sz="2800" cap="none" dirty="0" err="1" smtClean="0"/>
              <a:t>konsultasi</a:t>
            </a:r>
            <a:r>
              <a:rPr lang="en-US" sz="2800" cap="none" dirty="0" smtClean="0"/>
              <a:t> </a:t>
            </a:r>
            <a:r>
              <a:rPr lang="id-ID" sz="2800" cap="none" dirty="0" smtClean="0"/>
              <a:t>, </a:t>
            </a:r>
            <a:r>
              <a:rPr lang="en-US" sz="2800" cap="none" dirty="0" err="1" smtClean="0"/>
              <a:t>pemeriksaan</a:t>
            </a:r>
            <a:r>
              <a:rPr lang="en-US" sz="2800" cap="none" dirty="0" smtClean="0"/>
              <a:t> </a:t>
            </a:r>
            <a:r>
              <a:rPr lang="en-US" sz="2800" cap="none" dirty="0" err="1" smtClean="0"/>
              <a:t>penunjang</a:t>
            </a:r>
            <a:r>
              <a:rPr lang="en-US" sz="2800" cap="none" dirty="0" smtClean="0"/>
              <a:t> </a:t>
            </a:r>
            <a:r>
              <a:rPr lang="en-US" sz="2800" cap="none" dirty="0" err="1" smtClean="0"/>
              <a:t>dan</a:t>
            </a:r>
            <a:r>
              <a:rPr lang="id-ID" sz="2800" cap="none" dirty="0" smtClean="0"/>
              <a:t> </a:t>
            </a:r>
            <a:r>
              <a:rPr lang="en-US" sz="2800" cap="none" dirty="0" err="1" smtClean="0"/>
              <a:t>obat</a:t>
            </a:r>
            <a:r>
              <a:rPr lang="en-US" sz="2800" cap="none" dirty="0" smtClean="0"/>
              <a:t> yang </a:t>
            </a:r>
            <a:r>
              <a:rPr lang="en-US" sz="2800" cap="none" dirty="0" err="1" smtClean="0"/>
              <a:t>diberikan</a:t>
            </a:r>
            <a:r>
              <a:rPr lang="en-US" sz="2800" cap="none" dirty="0" smtClean="0"/>
              <a:t> </a:t>
            </a:r>
            <a:r>
              <a:rPr lang="en-US" sz="2800" cap="none" dirty="0" err="1" smtClean="0"/>
              <a:t>pada</a:t>
            </a:r>
            <a:r>
              <a:rPr lang="en-US" sz="2800" cap="none" dirty="0" smtClean="0"/>
              <a:t> </a:t>
            </a:r>
            <a:r>
              <a:rPr lang="en-US" sz="2800" cap="none" dirty="0" err="1" smtClean="0"/>
              <a:t>hari</a:t>
            </a:r>
            <a:r>
              <a:rPr lang="en-US" sz="2800" cap="none" dirty="0" smtClean="0"/>
              <a:t> </a:t>
            </a:r>
            <a:r>
              <a:rPr lang="en-US" sz="2800" cap="none" dirty="0" err="1" smtClean="0"/>
              <a:t>pelayanan</a:t>
            </a:r>
            <a:r>
              <a:rPr lang="en-US" sz="2800" cap="none" dirty="0" smtClean="0"/>
              <a:t> yang </a:t>
            </a:r>
            <a:r>
              <a:rPr lang="en-US" sz="2800" cap="none" dirty="0" err="1" smtClean="0"/>
              <a:t>sama</a:t>
            </a:r>
            <a:r>
              <a:rPr lang="en-US" sz="2800" cap="none" dirty="0" smtClean="0"/>
              <a:t>. </a:t>
            </a:r>
            <a:endParaRPr lang="id-ID" sz="2800" b="1" cap="none" dirty="0" smtClean="0"/>
          </a:p>
          <a:p>
            <a:pPr lvl="1">
              <a:buClr>
                <a:srgbClr val="C00000"/>
              </a:buClr>
              <a:buSzPct val="100000"/>
            </a:pPr>
            <a:r>
              <a:rPr lang="en-US" sz="2800" cap="none" dirty="0" err="1" smtClean="0"/>
              <a:t>Pemeriksaaan</a:t>
            </a:r>
            <a:r>
              <a:rPr lang="en-US" sz="2800" cap="none" dirty="0" smtClean="0"/>
              <a:t> </a:t>
            </a:r>
            <a:r>
              <a:rPr lang="en-US" sz="2800" cap="none" dirty="0" err="1" smtClean="0"/>
              <a:t>penunjang</a:t>
            </a:r>
            <a:r>
              <a:rPr lang="en-US" sz="2800" cap="none" dirty="0" smtClean="0"/>
              <a:t> </a:t>
            </a:r>
            <a:r>
              <a:rPr lang="en-US" sz="2800" cap="none" dirty="0" err="1" smtClean="0"/>
              <a:t>tidak</a:t>
            </a:r>
            <a:r>
              <a:rPr lang="en-US" sz="2800" cap="none" dirty="0" smtClean="0"/>
              <a:t> </a:t>
            </a:r>
            <a:r>
              <a:rPr lang="en-US" sz="2800" cap="none" dirty="0" err="1" smtClean="0"/>
              <a:t>dapat</a:t>
            </a:r>
            <a:r>
              <a:rPr lang="en-US" sz="2800" cap="none" dirty="0" smtClean="0"/>
              <a:t> </a:t>
            </a:r>
            <a:r>
              <a:rPr lang="en-US" sz="2800" cap="none" dirty="0" err="1" smtClean="0"/>
              <a:t>dilakukan</a:t>
            </a:r>
            <a:r>
              <a:rPr lang="en-US" sz="2800" cap="none" dirty="0" smtClean="0"/>
              <a:t> </a:t>
            </a:r>
            <a:r>
              <a:rPr lang="en-US" sz="2800" cap="none" dirty="0" err="1" smtClean="0"/>
              <a:t>pada</a:t>
            </a:r>
            <a:r>
              <a:rPr lang="en-US" sz="2800" cap="none" dirty="0" smtClean="0"/>
              <a:t> </a:t>
            </a:r>
            <a:r>
              <a:rPr lang="en-US" sz="2800" cap="none" dirty="0" err="1" smtClean="0"/>
              <a:t>hari</a:t>
            </a:r>
            <a:r>
              <a:rPr lang="en-US" sz="2800" cap="none" dirty="0" smtClean="0"/>
              <a:t> yang </a:t>
            </a:r>
            <a:r>
              <a:rPr lang="en-US" sz="2800" cap="none" dirty="0" err="1" smtClean="0"/>
              <a:t>sama</a:t>
            </a:r>
            <a:r>
              <a:rPr lang="en-US" sz="2800" cap="none" dirty="0" smtClean="0"/>
              <a:t> </a:t>
            </a:r>
            <a:r>
              <a:rPr lang="en-US" sz="2800" cap="none" dirty="0" err="1" smtClean="0"/>
              <a:t>maka</a:t>
            </a:r>
            <a:r>
              <a:rPr lang="en-US" sz="2800" b="1" cap="none" dirty="0" smtClean="0"/>
              <a:t> </a:t>
            </a:r>
            <a:r>
              <a:rPr lang="en-US" sz="2800" b="1" cap="none" dirty="0" err="1" smtClean="0"/>
              <a:t>tidak</a:t>
            </a:r>
            <a:r>
              <a:rPr lang="en-US" sz="2800" b="1" cap="none" dirty="0" smtClean="0"/>
              <a:t> </a:t>
            </a:r>
            <a:r>
              <a:rPr lang="en-US" sz="2800" b="1" cap="none" dirty="0" err="1" smtClean="0"/>
              <a:t>dihitung</a:t>
            </a:r>
            <a:r>
              <a:rPr lang="en-US" sz="2800" b="1" cap="none" dirty="0" smtClean="0"/>
              <a:t> </a:t>
            </a:r>
            <a:r>
              <a:rPr lang="en-US" sz="2800" cap="none" dirty="0" err="1" smtClean="0"/>
              <a:t>sebagai</a:t>
            </a:r>
            <a:r>
              <a:rPr lang="en-US" sz="2800" cap="none" dirty="0" smtClean="0"/>
              <a:t> episode </a:t>
            </a:r>
            <a:r>
              <a:rPr lang="en-US" sz="2800" cap="none" dirty="0" err="1" smtClean="0"/>
              <a:t>baru</a:t>
            </a:r>
            <a:r>
              <a:rPr lang="en-US" sz="2800" cap="none" dirty="0" smtClean="0"/>
              <a:t>. </a:t>
            </a:r>
          </a:p>
          <a:p>
            <a:pPr>
              <a:buClr>
                <a:srgbClr val="C00000"/>
              </a:buClr>
              <a:buSzPct val="100000"/>
            </a:pPr>
            <a:r>
              <a:rPr lang="en-US" sz="3200" cap="none" dirty="0" err="1" smtClean="0"/>
              <a:t>Pasien</a:t>
            </a:r>
            <a:r>
              <a:rPr lang="en-US" sz="3200" cap="none" dirty="0" smtClean="0"/>
              <a:t> yang </a:t>
            </a:r>
            <a:r>
              <a:rPr lang="en-US" sz="3200" b="1" cap="none" dirty="0" err="1" smtClean="0"/>
              <a:t>membawa</a:t>
            </a:r>
            <a:r>
              <a:rPr lang="en-US" sz="3200" b="1" cap="none" dirty="0" smtClean="0"/>
              <a:t> </a:t>
            </a:r>
            <a:r>
              <a:rPr lang="en-US" sz="3200" b="1" cap="none" dirty="0" err="1" smtClean="0"/>
              <a:t>hasil</a:t>
            </a:r>
            <a:r>
              <a:rPr lang="en-US" sz="3200" b="1" cap="none" dirty="0" smtClean="0"/>
              <a:t> </a:t>
            </a:r>
            <a:r>
              <a:rPr lang="en-US" sz="3200" cap="none" dirty="0" err="1" smtClean="0"/>
              <a:t>pada</a:t>
            </a:r>
            <a:r>
              <a:rPr lang="en-US" sz="3200" cap="none" dirty="0" smtClean="0"/>
              <a:t> </a:t>
            </a:r>
            <a:r>
              <a:rPr lang="en-US" sz="3200" cap="none" dirty="0" err="1" smtClean="0"/>
              <a:t>hari</a:t>
            </a:r>
            <a:r>
              <a:rPr lang="en-US" sz="3200" cap="none" dirty="0" smtClean="0"/>
              <a:t> </a:t>
            </a:r>
            <a:r>
              <a:rPr lang="en-US" sz="3200" cap="none" dirty="0" err="1" smtClean="0"/>
              <a:t>pelayanan</a:t>
            </a:r>
            <a:r>
              <a:rPr lang="en-US" sz="3200" cap="none" dirty="0" smtClean="0"/>
              <a:t> yang </a:t>
            </a:r>
            <a:r>
              <a:rPr lang="en-US" sz="3200" cap="none" dirty="0" err="1" smtClean="0"/>
              <a:t>berbeda</a:t>
            </a:r>
            <a:endParaRPr lang="id-ID" sz="3200" cap="none" dirty="0" smtClean="0"/>
          </a:p>
          <a:p>
            <a:pPr lvl="1">
              <a:buClr>
                <a:srgbClr val="C00000"/>
              </a:buClr>
              <a:buSzPct val="100000"/>
            </a:pPr>
            <a:r>
              <a:rPr lang="en-US" sz="2800" cap="none" dirty="0" smtClean="0"/>
              <a:t>Yang </a:t>
            </a:r>
            <a:r>
              <a:rPr lang="en-US" sz="2800" b="1" cap="none" dirty="0" err="1" smtClean="0"/>
              <a:t>dilanjutkan</a:t>
            </a:r>
            <a:r>
              <a:rPr lang="en-US" sz="2800" b="1" cap="none" dirty="0" smtClean="0"/>
              <a:t> </a:t>
            </a:r>
            <a:r>
              <a:rPr lang="en-US" sz="2800" cap="none" dirty="0" err="1" smtClean="0"/>
              <a:t>dengan</a:t>
            </a:r>
            <a:r>
              <a:rPr lang="en-US" sz="2800" cap="none" dirty="0" smtClean="0"/>
              <a:t> </a:t>
            </a:r>
            <a:r>
              <a:rPr lang="en-US" sz="2800" cap="none" dirty="0" err="1" smtClean="0"/>
              <a:t>konsultasi</a:t>
            </a:r>
            <a:r>
              <a:rPr lang="en-US" sz="2800" cap="none" dirty="0" smtClean="0"/>
              <a:t> </a:t>
            </a:r>
            <a:r>
              <a:rPr lang="en-US" sz="2800" cap="none" dirty="0" err="1" smtClean="0"/>
              <a:t>dan</a:t>
            </a:r>
            <a:r>
              <a:rPr lang="en-US" sz="2800" cap="none" dirty="0" smtClean="0"/>
              <a:t> </a:t>
            </a:r>
            <a:r>
              <a:rPr lang="en-US" sz="2800" cap="none" dirty="0" err="1" smtClean="0"/>
              <a:t>pemeriksaan</a:t>
            </a:r>
            <a:r>
              <a:rPr lang="en-US" sz="2800" cap="none" dirty="0" smtClean="0"/>
              <a:t> </a:t>
            </a:r>
            <a:r>
              <a:rPr lang="en-US" sz="2800" cap="none" dirty="0" err="1" smtClean="0"/>
              <a:t>penunjang</a:t>
            </a:r>
            <a:r>
              <a:rPr lang="en-US" sz="2800" cap="none" dirty="0" smtClean="0"/>
              <a:t> </a:t>
            </a:r>
            <a:r>
              <a:rPr lang="en-US" sz="2800" b="1" cap="none" dirty="0" smtClean="0"/>
              <a:t>lain</a:t>
            </a:r>
            <a:r>
              <a:rPr lang="en-US" sz="2800" cap="none" dirty="0" smtClean="0"/>
              <a:t> </a:t>
            </a:r>
            <a:r>
              <a:rPr lang="en-US" sz="2800" cap="none" dirty="0" err="1" smtClean="0"/>
              <a:t>sesuai</a:t>
            </a:r>
            <a:r>
              <a:rPr lang="en-US" sz="2800" cap="none" dirty="0" smtClean="0"/>
              <a:t> </a:t>
            </a:r>
            <a:r>
              <a:rPr lang="en-US" sz="2800" cap="none" dirty="0" err="1" smtClean="0"/>
              <a:t>indikasi</a:t>
            </a:r>
            <a:r>
              <a:rPr lang="en-US" sz="2800" cap="none" dirty="0" smtClean="0"/>
              <a:t> </a:t>
            </a:r>
            <a:r>
              <a:rPr lang="en-US" sz="2800" cap="none" dirty="0" err="1" smtClean="0"/>
              <a:t>medis</a:t>
            </a:r>
            <a:r>
              <a:rPr lang="id-ID" sz="2800" cap="none" dirty="0" smtClean="0"/>
              <a:t> </a:t>
            </a:r>
            <a:r>
              <a:rPr lang="id-ID" sz="2800" cap="none" dirty="0" smtClean="0">
                <a:sym typeface="Wingdings" pitchFamily="2" charset="2"/>
              </a:rPr>
              <a:t> </a:t>
            </a:r>
            <a:r>
              <a:rPr lang="en-US" sz="2800" cap="none" dirty="0" err="1" smtClean="0"/>
              <a:t>dianggap</a:t>
            </a:r>
            <a:r>
              <a:rPr lang="en-US" sz="2800" cap="none" dirty="0" smtClean="0"/>
              <a:t> </a:t>
            </a:r>
            <a:r>
              <a:rPr lang="en-US" sz="2800" cap="none" dirty="0" err="1" smtClean="0"/>
              <a:t>sebagai</a:t>
            </a:r>
            <a:r>
              <a:rPr lang="en-US" sz="2800" cap="none" dirty="0" smtClean="0"/>
              <a:t> </a:t>
            </a:r>
            <a:r>
              <a:rPr lang="en-US" sz="2800" b="1" cap="none" dirty="0" smtClean="0"/>
              <a:t>episode </a:t>
            </a:r>
            <a:r>
              <a:rPr lang="en-US" sz="2800" b="1" cap="none" dirty="0" err="1" smtClean="0"/>
              <a:t>baru</a:t>
            </a:r>
            <a:r>
              <a:rPr lang="en-US" sz="2800" cap="none" dirty="0" smtClean="0"/>
              <a:t>. </a:t>
            </a:r>
            <a:endParaRPr lang="id-ID" sz="2800" cap="none" dirty="0"/>
          </a:p>
        </p:txBody>
      </p:sp>
      <p:pic>
        <p:nvPicPr>
          <p:cNvPr id="4" name="Gambar 22" descr="Sebuah gambar berisi burung&#10;&#10;Deskripsi dihasilkan secara otomatis">
            <a:extLst>
              <a:ext uri="{FF2B5EF4-FFF2-40B4-BE49-F238E27FC236}">
                <a16:creationId xmlns="" xmlns:a16="http://schemas.microsoft.com/office/drawing/2014/main" id="{AA7C6235-3A82-4F8F-93B5-79CE43D554A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558"/>
            <a:ext cx="757668" cy="760160"/>
          </a:xfrm>
          <a:prstGeom prst="rect">
            <a:avLst/>
          </a:prstGeom>
        </p:spPr>
      </p:pic>
      <p:pic>
        <p:nvPicPr>
          <p:cNvPr id="5" name="Gambar 20" descr="Sebuah gambar berisi burung&#10;&#10;Deskripsi dihasilkan secara otomatis">
            <a:extLst>
              <a:ext uri="{FF2B5EF4-FFF2-40B4-BE49-F238E27FC236}">
                <a16:creationId xmlns="" xmlns:a16="http://schemas.microsoft.com/office/drawing/2014/main" id="{58A25AD2-11B9-4309-B2B4-B06E7A25F35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08213"/>
            <a:ext cx="12192000" cy="355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794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696" y="400945"/>
            <a:ext cx="10590662" cy="5731664"/>
          </a:xfrm>
          <a:prstGeom prst="rect">
            <a:avLst/>
          </a:prstGeom>
        </p:spPr>
      </p:pic>
      <p:pic>
        <p:nvPicPr>
          <p:cNvPr id="3" name="Gambar 22" descr="Sebuah gambar berisi burung&#10;&#10;Deskripsi dihasilkan secara otomatis">
            <a:extLst>
              <a:ext uri="{FF2B5EF4-FFF2-40B4-BE49-F238E27FC236}">
                <a16:creationId xmlns="" xmlns:a16="http://schemas.microsoft.com/office/drawing/2014/main" id="{AA7C6235-3A82-4F8F-93B5-79CE43D554A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558"/>
            <a:ext cx="757668" cy="760160"/>
          </a:xfrm>
          <a:prstGeom prst="rect">
            <a:avLst/>
          </a:prstGeom>
        </p:spPr>
      </p:pic>
      <p:pic>
        <p:nvPicPr>
          <p:cNvPr id="4" name="Gambar 20" descr="Sebuah gambar berisi burung&#10;&#10;Deskripsi dihasilkan secara otomatis">
            <a:extLst>
              <a:ext uri="{FF2B5EF4-FFF2-40B4-BE49-F238E27FC236}">
                <a16:creationId xmlns="" xmlns:a16="http://schemas.microsoft.com/office/drawing/2014/main" id="{58A25AD2-11B9-4309-B2B4-B06E7A25F35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08213"/>
            <a:ext cx="12192000" cy="355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156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688" y="818866"/>
            <a:ext cx="11748838" cy="4735773"/>
          </a:xfrm>
          <a:prstGeom prst="rect">
            <a:avLst/>
          </a:prstGeom>
        </p:spPr>
      </p:pic>
      <p:pic>
        <p:nvPicPr>
          <p:cNvPr id="4" name="Gambar 22" descr="Sebuah gambar berisi burung&#10;&#10;Deskripsi dihasilkan secara otomatis">
            <a:extLst>
              <a:ext uri="{FF2B5EF4-FFF2-40B4-BE49-F238E27FC236}">
                <a16:creationId xmlns="" xmlns:a16="http://schemas.microsoft.com/office/drawing/2014/main" id="{AA7C6235-3A82-4F8F-93B5-79CE43D554A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558"/>
            <a:ext cx="757668" cy="760160"/>
          </a:xfrm>
          <a:prstGeom prst="rect">
            <a:avLst/>
          </a:prstGeom>
        </p:spPr>
      </p:pic>
      <p:pic>
        <p:nvPicPr>
          <p:cNvPr id="5" name="Gambar 20" descr="Sebuah gambar berisi burung&#10;&#10;Deskripsi dihasilkan secara otomatis">
            <a:extLst>
              <a:ext uri="{FF2B5EF4-FFF2-40B4-BE49-F238E27FC236}">
                <a16:creationId xmlns="" xmlns:a16="http://schemas.microsoft.com/office/drawing/2014/main" id="{58A25AD2-11B9-4309-B2B4-B06E7A25F35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08213"/>
            <a:ext cx="12192000" cy="355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612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789" y="409433"/>
            <a:ext cx="11445300" cy="5090614"/>
          </a:xfrm>
          <a:prstGeom prst="rect">
            <a:avLst/>
          </a:prstGeom>
        </p:spPr>
      </p:pic>
      <p:pic>
        <p:nvPicPr>
          <p:cNvPr id="3" name="Gambar 22" descr="Sebuah gambar berisi burung&#10;&#10;Deskripsi dihasilkan secara otomatis">
            <a:extLst>
              <a:ext uri="{FF2B5EF4-FFF2-40B4-BE49-F238E27FC236}">
                <a16:creationId xmlns="" xmlns:a16="http://schemas.microsoft.com/office/drawing/2014/main" id="{AA7C6235-3A82-4F8F-93B5-79CE43D554A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558"/>
            <a:ext cx="757668" cy="760160"/>
          </a:xfrm>
          <a:prstGeom prst="rect">
            <a:avLst/>
          </a:prstGeom>
        </p:spPr>
      </p:pic>
      <p:pic>
        <p:nvPicPr>
          <p:cNvPr id="4" name="Gambar 20" descr="Sebuah gambar berisi burung&#10;&#10;Deskripsi dihasilkan secara otomatis">
            <a:extLst>
              <a:ext uri="{FF2B5EF4-FFF2-40B4-BE49-F238E27FC236}">
                <a16:creationId xmlns="" xmlns:a16="http://schemas.microsoft.com/office/drawing/2014/main" id="{58A25AD2-11B9-4309-B2B4-B06E7A25F35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08213"/>
            <a:ext cx="12192000" cy="355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165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046" y="1119116"/>
            <a:ext cx="11430898" cy="4517409"/>
          </a:xfrm>
          <a:prstGeom prst="rect">
            <a:avLst/>
          </a:prstGeom>
        </p:spPr>
      </p:pic>
      <p:pic>
        <p:nvPicPr>
          <p:cNvPr id="3" name="Gambar 22" descr="Sebuah gambar berisi burung&#10;&#10;Deskripsi dihasilkan secara otomatis">
            <a:extLst>
              <a:ext uri="{FF2B5EF4-FFF2-40B4-BE49-F238E27FC236}">
                <a16:creationId xmlns="" xmlns:a16="http://schemas.microsoft.com/office/drawing/2014/main" id="{AA7C6235-3A82-4F8F-93B5-79CE43D554A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558"/>
            <a:ext cx="757668" cy="760160"/>
          </a:xfrm>
          <a:prstGeom prst="rect">
            <a:avLst/>
          </a:prstGeom>
        </p:spPr>
      </p:pic>
      <p:pic>
        <p:nvPicPr>
          <p:cNvPr id="4" name="Gambar 20" descr="Sebuah gambar berisi burung&#10;&#10;Deskripsi dihasilkan secara otomatis">
            <a:extLst>
              <a:ext uri="{FF2B5EF4-FFF2-40B4-BE49-F238E27FC236}">
                <a16:creationId xmlns="" xmlns:a16="http://schemas.microsoft.com/office/drawing/2014/main" id="{58A25AD2-11B9-4309-B2B4-B06E7A25F35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08213"/>
            <a:ext cx="12192000" cy="355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57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628" y="832513"/>
            <a:ext cx="11583943" cy="5199797"/>
          </a:xfrm>
          <a:prstGeom prst="rect">
            <a:avLst/>
          </a:prstGeom>
        </p:spPr>
      </p:pic>
      <p:pic>
        <p:nvPicPr>
          <p:cNvPr id="3" name="Gambar 22" descr="Sebuah gambar berisi burung&#10;&#10;Deskripsi dihasilkan secara otomatis">
            <a:extLst>
              <a:ext uri="{FF2B5EF4-FFF2-40B4-BE49-F238E27FC236}">
                <a16:creationId xmlns="" xmlns:a16="http://schemas.microsoft.com/office/drawing/2014/main" id="{AA7C6235-3A82-4F8F-93B5-79CE43D554A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558"/>
            <a:ext cx="757668" cy="760160"/>
          </a:xfrm>
          <a:prstGeom prst="rect">
            <a:avLst/>
          </a:prstGeom>
        </p:spPr>
      </p:pic>
      <p:pic>
        <p:nvPicPr>
          <p:cNvPr id="4" name="Gambar 20" descr="Sebuah gambar berisi burung&#10;&#10;Deskripsi dihasilkan secara otomatis">
            <a:extLst>
              <a:ext uri="{FF2B5EF4-FFF2-40B4-BE49-F238E27FC236}">
                <a16:creationId xmlns="" xmlns:a16="http://schemas.microsoft.com/office/drawing/2014/main" id="{58A25AD2-11B9-4309-B2B4-B06E7A25F35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08213"/>
            <a:ext cx="12192000" cy="355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069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14"/>
          <p:cNvSpPr/>
          <p:nvPr/>
        </p:nvSpPr>
        <p:spPr>
          <a:xfrm>
            <a:off x="1605534" y="5409184"/>
            <a:ext cx="8985504" cy="669036"/>
          </a:xfrm>
          <a:custGeom>
            <a:avLst/>
            <a:gdLst/>
            <a:ahLst/>
            <a:cxnLst/>
            <a:rect l="l" t="t" r="r" b="b"/>
            <a:pathLst>
              <a:path w="8985504" h="669036">
                <a:moveTo>
                  <a:pt x="0" y="669035"/>
                </a:moveTo>
                <a:lnTo>
                  <a:pt x="8985504" y="669035"/>
                </a:lnTo>
                <a:lnTo>
                  <a:pt x="8985504" y="0"/>
                </a:lnTo>
                <a:lnTo>
                  <a:pt x="0" y="0"/>
                </a:lnTo>
                <a:lnTo>
                  <a:pt x="0" y="669035"/>
                </a:lnTo>
                <a:close/>
              </a:path>
            </a:pathLst>
          </a:custGeom>
          <a:ln w="289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528572" y="5335265"/>
            <a:ext cx="1943862" cy="79020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838956" y="5309361"/>
            <a:ext cx="1937766" cy="81610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199634" y="5338321"/>
            <a:ext cx="1966721" cy="78714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604506" y="5335265"/>
            <a:ext cx="2061209" cy="79020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716024" y="1107693"/>
            <a:ext cx="8874252" cy="3400044"/>
          </a:xfrm>
          <a:custGeom>
            <a:avLst/>
            <a:gdLst/>
            <a:ahLst/>
            <a:cxnLst/>
            <a:rect l="l" t="t" r="r" b="b"/>
            <a:pathLst>
              <a:path w="8874252" h="3400044">
                <a:moveTo>
                  <a:pt x="0" y="3400044"/>
                </a:moveTo>
                <a:lnTo>
                  <a:pt x="8874252" y="3400044"/>
                </a:lnTo>
                <a:lnTo>
                  <a:pt x="8874252" y="0"/>
                </a:lnTo>
                <a:lnTo>
                  <a:pt x="0" y="0"/>
                </a:lnTo>
                <a:lnTo>
                  <a:pt x="0" y="3400044"/>
                </a:lnTo>
                <a:close/>
              </a:path>
            </a:pathLst>
          </a:custGeom>
          <a:ln w="57912">
            <a:solidFill>
              <a:srgbClr val="41709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994404" y="1049781"/>
            <a:ext cx="2490216" cy="349148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223006" y="1278381"/>
            <a:ext cx="2039873" cy="304114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749040" y="4507738"/>
            <a:ext cx="4594098" cy="89536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509774" y="5556250"/>
            <a:ext cx="294131" cy="359664"/>
          </a:xfrm>
          <a:custGeom>
            <a:avLst/>
            <a:gdLst/>
            <a:ahLst/>
            <a:cxnLst/>
            <a:rect l="l" t="t" r="r" b="b"/>
            <a:pathLst>
              <a:path w="294131" h="359663">
                <a:moveTo>
                  <a:pt x="147065" y="269748"/>
                </a:moveTo>
                <a:lnTo>
                  <a:pt x="147065" y="359664"/>
                </a:lnTo>
                <a:lnTo>
                  <a:pt x="294131" y="179832"/>
                </a:lnTo>
                <a:lnTo>
                  <a:pt x="147065" y="0"/>
                </a:lnTo>
                <a:lnTo>
                  <a:pt x="147065" y="89915"/>
                </a:lnTo>
                <a:lnTo>
                  <a:pt x="0" y="89915"/>
                </a:lnTo>
                <a:lnTo>
                  <a:pt x="0" y="269748"/>
                </a:lnTo>
                <a:lnTo>
                  <a:pt x="147065" y="269748"/>
                </a:lnTo>
                <a:close/>
              </a:path>
            </a:pathLst>
          </a:custGeom>
          <a:solidFill>
            <a:srgbClr val="1F4E7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509774" y="5556250"/>
            <a:ext cx="294131" cy="359664"/>
          </a:xfrm>
          <a:custGeom>
            <a:avLst/>
            <a:gdLst/>
            <a:ahLst/>
            <a:cxnLst/>
            <a:rect l="l" t="t" r="r" b="b"/>
            <a:pathLst>
              <a:path w="294131" h="359663">
                <a:moveTo>
                  <a:pt x="0" y="89915"/>
                </a:moveTo>
                <a:lnTo>
                  <a:pt x="147065" y="89915"/>
                </a:lnTo>
                <a:lnTo>
                  <a:pt x="147065" y="0"/>
                </a:lnTo>
                <a:lnTo>
                  <a:pt x="294131" y="179832"/>
                </a:lnTo>
                <a:lnTo>
                  <a:pt x="147065" y="359664"/>
                </a:lnTo>
                <a:lnTo>
                  <a:pt x="147065" y="269748"/>
                </a:lnTo>
                <a:lnTo>
                  <a:pt x="0" y="269748"/>
                </a:lnTo>
                <a:lnTo>
                  <a:pt x="0" y="89915"/>
                </a:lnTo>
                <a:close/>
              </a:path>
            </a:pathLst>
          </a:custGeom>
          <a:ln w="12192">
            <a:solidFill>
              <a:srgbClr val="41709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900930" y="5556250"/>
            <a:ext cx="283463" cy="359664"/>
          </a:xfrm>
          <a:custGeom>
            <a:avLst/>
            <a:gdLst/>
            <a:ahLst/>
            <a:cxnLst/>
            <a:rect l="l" t="t" r="r" b="b"/>
            <a:pathLst>
              <a:path w="283463" h="359663">
                <a:moveTo>
                  <a:pt x="141732" y="269748"/>
                </a:moveTo>
                <a:lnTo>
                  <a:pt x="141732" y="359664"/>
                </a:lnTo>
                <a:lnTo>
                  <a:pt x="283463" y="179832"/>
                </a:lnTo>
                <a:lnTo>
                  <a:pt x="141732" y="0"/>
                </a:lnTo>
                <a:lnTo>
                  <a:pt x="141732" y="89915"/>
                </a:lnTo>
                <a:lnTo>
                  <a:pt x="0" y="89915"/>
                </a:lnTo>
                <a:lnTo>
                  <a:pt x="0" y="269748"/>
                </a:lnTo>
                <a:lnTo>
                  <a:pt x="141732" y="269748"/>
                </a:lnTo>
                <a:close/>
              </a:path>
            </a:pathLst>
          </a:custGeom>
          <a:solidFill>
            <a:srgbClr val="1F4E7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900930" y="5556250"/>
            <a:ext cx="283463" cy="359664"/>
          </a:xfrm>
          <a:custGeom>
            <a:avLst/>
            <a:gdLst/>
            <a:ahLst/>
            <a:cxnLst/>
            <a:rect l="l" t="t" r="r" b="b"/>
            <a:pathLst>
              <a:path w="283463" h="359663">
                <a:moveTo>
                  <a:pt x="0" y="89915"/>
                </a:moveTo>
                <a:lnTo>
                  <a:pt x="141732" y="89915"/>
                </a:lnTo>
                <a:lnTo>
                  <a:pt x="141732" y="0"/>
                </a:lnTo>
                <a:lnTo>
                  <a:pt x="283463" y="179832"/>
                </a:lnTo>
                <a:lnTo>
                  <a:pt x="141732" y="359664"/>
                </a:lnTo>
                <a:lnTo>
                  <a:pt x="141732" y="269748"/>
                </a:lnTo>
                <a:lnTo>
                  <a:pt x="0" y="269748"/>
                </a:lnTo>
                <a:lnTo>
                  <a:pt x="0" y="89915"/>
                </a:lnTo>
                <a:close/>
              </a:path>
            </a:pathLst>
          </a:custGeom>
          <a:ln w="12192">
            <a:solidFill>
              <a:srgbClr val="41709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8290559" y="5556250"/>
            <a:ext cx="277368" cy="359664"/>
          </a:xfrm>
          <a:custGeom>
            <a:avLst/>
            <a:gdLst/>
            <a:ahLst/>
            <a:cxnLst/>
            <a:rect l="l" t="t" r="r" b="b"/>
            <a:pathLst>
              <a:path w="277368" h="359663">
                <a:moveTo>
                  <a:pt x="138684" y="269748"/>
                </a:moveTo>
                <a:lnTo>
                  <a:pt x="138684" y="359664"/>
                </a:lnTo>
                <a:lnTo>
                  <a:pt x="277368" y="179832"/>
                </a:lnTo>
                <a:lnTo>
                  <a:pt x="138684" y="0"/>
                </a:lnTo>
                <a:lnTo>
                  <a:pt x="138684" y="89915"/>
                </a:lnTo>
                <a:lnTo>
                  <a:pt x="0" y="89915"/>
                </a:lnTo>
                <a:lnTo>
                  <a:pt x="0" y="269748"/>
                </a:lnTo>
                <a:lnTo>
                  <a:pt x="138684" y="269748"/>
                </a:lnTo>
                <a:close/>
              </a:path>
            </a:pathLst>
          </a:custGeom>
          <a:solidFill>
            <a:srgbClr val="1F4E7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8290559" y="5556250"/>
            <a:ext cx="277368" cy="359664"/>
          </a:xfrm>
          <a:custGeom>
            <a:avLst/>
            <a:gdLst/>
            <a:ahLst/>
            <a:cxnLst/>
            <a:rect l="l" t="t" r="r" b="b"/>
            <a:pathLst>
              <a:path w="277368" h="359663">
                <a:moveTo>
                  <a:pt x="0" y="89915"/>
                </a:moveTo>
                <a:lnTo>
                  <a:pt x="138684" y="89915"/>
                </a:lnTo>
                <a:lnTo>
                  <a:pt x="138684" y="0"/>
                </a:lnTo>
                <a:lnTo>
                  <a:pt x="277368" y="179832"/>
                </a:lnTo>
                <a:lnTo>
                  <a:pt x="138684" y="359664"/>
                </a:lnTo>
                <a:lnTo>
                  <a:pt x="138684" y="269748"/>
                </a:lnTo>
                <a:lnTo>
                  <a:pt x="0" y="269748"/>
                </a:lnTo>
                <a:lnTo>
                  <a:pt x="0" y="89915"/>
                </a:lnTo>
                <a:close/>
              </a:path>
            </a:pathLst>
          </a:custGeom>
          <a:ln w="12192">
            <a:solidFill>
              <a:srgbClr val="41709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935480" y="2421765"/>
            <a:ext cx="2217420" cy="1134999"/>
          </a:xfrm>
          <a:custGeom>
            <a:avLst/>
            <a:gdLst/>
            <a:ahLst/>
            <a:cxnLst/>
            <a:rect l="l" t="t" r="r" b="b"/>
            <a:pathLst>
              <a:path w="2217420" h="1134999">
                <a:moveTo>
                  <a:pt x="94576" y="0"/>
                </a:moveTo>
                <a:lnTo>
                  <a:pt x="94576" y="756666"/>
                </a:lnTo>
                <a:lnTo>
                  <a:pt x="189166" y="756666"/>
                </a:lnTo>
                <a:lnTo>
                  <a:pt x="189166" y="0"/>
                </a:lnTo>
                <a:lnTo>
                  <a:pt x="94576" y="0"/>
                </a:lnTo>
                <a:close/>
              </a:path>
              <a:path w="2217420" h="1134999">
                <a:moveTo>
                  <a:pt x="1460753" y="756666"/>
                </a:moveTo>
                <a:lnTo>
                  <a:pt x="1460753" y="1134999"/>
                </a:lnTo>
                <a:lnTo>
                  <a:pt x="2217420" y="378333"/>
                </a:lnTo>
                <a:lnTo>
                  <a:pt x="1460753" y="-378333"/>
                </a:lnTo>
                <a:lnTo>
                  <a:pt x="1460753" y="0"/>
                </a:lnTo>
                <a:lnTo>
                  <a:pt x="236461" y="0"/>
                </a:lnTo>
                <a:lnTo>
                  <a:pt x="236461" y="756666"/>
                </a:lnTo>
                <a:lnTo>
                  <a:pt x="1460753" y="756666"/>
                </a:lnTo>
                <a:close/>
              </a:path>
              <a:path w="2217420" h="1134999">
                <a:moveTo>
                  <a:pt x="0" y="0"/>
                </a:moveTo>
                <a:lnTo>
                  <a:pt x="0" y="756666"/>
                </a:lnTo>
                <a:lnTo>
                  <a:pt x="47294" y="756666"/>
                </a:lnTo>
                <a:lnTo>
                  <a:pt x="47294" y="0"/>
                </a:lnTo>
                <a:lnTo>
                  <a:pt x="0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959127" y="2421763"/>
            <a:ext cx="0" cy="756666"/>
          </a:xfrm>
          <a:custGeom>
            <a:avLst/>
            <a:gdLst/>
            <a:ahLst/>
            <a:cxnLst/>
            <a:rect l="l" t="t" r="r" b="b"/>
            <a:pathLst>
              <a:path h="756666">
                <a:moveTo>
                  <a:pt x="0" y="0"/>
                </a:moveTo>
                <a:lnTo>
                  <a:pt x="0" y="756666"/>
                </a:lnTo>
              </a:path>
            </a:pathLst>
          </a:custGeom>
          <a:ln w="48564">
            <a:solidFill>
              <a:srgbClr val="5B9BD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030058" y="2421763"/>
            <a:ext cx="94589" cy="756666"/>
          </a:xfrm>
          <a:custGeom>
            <a:avLst/>
            <a:gdLst/>
            <a:ahLst/>
            <a:cxnLst/>
            <a:rect l="l" t="t" r="r" b="b"/>
            <a:pathLst>
              <a:path w="94589" h="756666">
                <a:moveTo>
                  <a:pt x="0" y="0"/>
                </a:moveTo>
                <a:lnTo>
                  <a:pt x="0" y="756666"/>
                </a:lnTo>
                <a:lnTo>
                  <a:pt x="94589" y="756666"/>
                </a:lnTo>
                <a:lnTo>
                  <a:pt x="94589" y="0"/>
                </a:lnTo>
                <a:lnTo>
                  <a:pt x="0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935481" y="2421763"/>
            <a:ext cx="47294" cy="756666"/>
          </a:xfrm>
          <a:custGeom>
            <a:avLst/>
            <a:gdLst/>
            <a:ahLst/>
            <a:cxnLst/>
            <a:rect l="l" t="t" r="r" b="b"/>
            <a:pathLst>
              <a:path w="47294" h="756666">
                <a:moveTo>
                  <a:pt x="0" y="0"/>
                </a:moveTo>
                <a:lnTo>
                  <a:pt x="47294" y="0"/>
                </a:lnTo>
                <a:lnTo>
                  <a:pt x="47294" y="756666"/>
                </a:lnTo>
                <a:lnTo>
                  <a:pt x="0" y="756666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41709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030058" y="2421763"/>
            <a:ext cx="94589" cy="756666"/>
          </a:xfrm>
          <a:custGeom>
            <a:avLst/>
            <a:gdLst/>
            <a:ahLst/>
            <a:cxnLst/>
            <a:rect l="l" t="t" r="r" b="b"/>
            <a:pathLst>
              <a:path w="94589" h="756666">
                <a:moveTo>
                  <a:pt x="0" y="0"/>
                </a:moveTo>
                <a:lnTo>
                  <a:pt x="94589" y="0"/>
                </a:lnTo>
                <a:lnTo>
                  <a:pt x="94589" y="756666"/>
                </a:lnTo>
                <a:lnTo>
                  <a:pt x="0" y="756666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41709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171942" y="2043429"/>
            <a:ext cx="1980958" cy="1513332"/>
          </a:xfrm>
          <a:custGeom>
            <a:avLst/>
            <a:gdLst/>
            <a:ahLst/>
            <a:cxnLst/>
            <a:rect l="l" t="t" r="r" b="b"/>
            <a:pathLst>
              <a:path w="1980958" h="1513332">
                <a:moveTo>
                  <a:pt x="0" y="378333"/>
                </a:moveTo>
                <a:lnTo>
                  <a:pt x="1224292" y="378333"/>
                </a:lnTo>
                <a:lnTo>
                  <a:pt x="1224292" y="0"/>
                </a:lnTo>
                <a:lnTo>
                  <a:pt x="1980958" y="756666"/>
                </a:lnTo>
                <a:lnTo>
                  <a:pt x="1224292" y="1513332"/>
                </a:lnTo>
                <a:lnTo>
                  <a:pt x="1224292" y="1134999"/>
                </a:lnTo>
                <a:lnTo>
                  <a:pt x="0" y="1134999"/>
                </a:lnTo>
                <a:lnTo>
                  <a:pt x="0" y="378333"/>
                </a:lnTo>
                <a:close/>
              </a:path>
            </a:pathLst>
          </a:custGeom>
          <a:ln w="12192">
            <a:solidFill>
              <a:srgbClr val="41709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847088" y="1467360"/>
            <a:ext cx="1478280" cy="829055"/>
          </a:xfrm>
          <a:custGeom>
            <a:avLst/>
            <a:gdLst/>
            <a:ahLst/>
            <a:cxnLst/>
            <a:rect l="l" t="t" r="r" b="b"/>
            <a:pathLst>
              <a:path w="1478280" h="829055">
                <a:moveTo>
                  <a:pt x="0" y="138175"/>
                </a:moveTo>
                <a:lnTo>
                  <a:pt x="116" y="696605"/>
                </a:lnTo>
                <a:lnTo>
                  <a:pt x="8485" y="738670"/>
                </a:lnTo>
                <a:lnTo>
                  <a:pt x="28583" y="775053"/>
                </a:lnTo>
                <a:lnTo>
                  <a:pt x="58304" y="803650"/>
                </a:lnTo>
                <a:lnTo>
                  <a:pt x="95537" y="822353"/>
                </a:lnTo>
                <a:lnTo>
                  <a:pt x="138176" y="829055"/>
                </a:lnTo>
                <a:lnTo>
                  <a:pt x="1345829" y="828939"/>
                </a:lnTo>
                <a:lnTo>
                  <a:pt x="1387894" y="820572"/>
                </a:lnTo>
                <a:lnTo>
                  <a:pt x="1424277" y="800475"/>
                </a:lnTo>
                <a:lnTo>
                  <a:pt x="1452874" y="770757"/>
                </a:lnTo>
                <a:lnTo>
                  <a:pt x="1471577" y="733523"/>
                </a:lnTo>
                <a:lnTo>
                  <a:pt x="1478280" y="690879"/>
                </a:lnTo>
                <a:lnTo>
                  <a:pt x="1478163" y="132450"/>
                </a:lnTo>
                <a:lnTo>
                  <a:pt x="1469796" y="90385"/>
                </a:lnTo>
                <a:lnTo>
                  <a:pt x="1449699" y="54002"/>
                </a:lnTo>
                <a:lnTo>
                  <a:pt x="1419981" y="25405"/>
                </a:lnTo>
                <a:lnTo>
                  <a:pt x="1382747" y="6702"/>
                </a:lnTo>
                <a:lnTo>
                  <a:pt x="1340104" y="0"/>
                </a:lnTo>
                <a:lnTo>
                  <a:pt x="132451" y="116"/>
                </a:lnTo>
                <a:lnTo>
                  <a:pt x="90391" y="8483"/>
                </a:lnTo>
                <a:lnTo>
                  <a:pt x="54007" y="28580"/>
                </a:lnTo>
                <a:lnTo>
                  <a:pt x="25408" y="58298"/>
                </a:lnTo>
                <a:lnTo>
                  <a:pt x="6703" y="95532"/>
                </a:lnTo>
                <a:lnTo>
                  <a:pt x="0" y="138175"/>
                </a:lnTo>
                <a:close/>
              </a:path>
            </a:pathLst>
          </a:custGeom>
          <a:solidFill>
            <a:srgbClr val="9DC3E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847088" y="1467360"/>
            <a:ext cx="1478280" cy="829055"/>
          </a:xfrm>
          <a:custGeom>
            <a:avLst/>
            <a:gdLst/>
            <a:ahLst/>
            <a:cxnLst/>
            <a:rect l="l" t="t" r="r" b="b"/>
            <a:pathLst>
              <a:path w="1478280" h="829055">
                <a:moveTo>
                  <a:pt x="0" y="138175"/>
                </a:moveTo>
                <a:lnTo>
                  <a:pt x="6703" y="95532"/>
                </a:lnTo>
                <a:lnTo>
                  <a:pt x="25408" y="58298"/>
                </a:lnTo>
                <a:lnTo>
                  <a:pt x="54007" y="28580"/>
                </a:lnTo>
                <a:lnTo>
                  <a:pt x="90391" y="8483"/>
                </a:lnTo>
                <a:lnTo>
                  <a:pt x="132451" y="116"/>
                </a:lnTo>
                <a:lnTo>
                  <a:pt x="138176" y="0"/>
                </a:lnTo>
                <a:lnTo>
                  <a:pt x="1340104" y="0"/>
                </a:lnTo>
                <a:lnTo>
                  <a:pt x="1382747" y="6702"/>
                </a:lnTo>
                <a:lnTo>
                  <a:pt x="1419981" y="25405"/>
                </a:lnTo>
                <a:lnTo>
                  <a:pt x="1449699" y="54002"/>
                </a:lnTo>
                <a:lnTo>
                  <a:pt x="1469796" y="90385"/>
                </a:lnTo>
                <a:lnTo>
                  <a:pt x="1478163" y="132450"/>
                </a:lnTo>
                <a:lnTo>
                  <a:pt x="1478280" y="138175"/>
                </a:lnTo>
                <a:lnTo>
                  <a:pt x="1478280" y="690879"/>
                </a:lnTo>
                <a:lnTo>
                  <a:pt x="1471577" y="733523"/>
                </a:lnTo>
                <a:lnTo>
                  <a:pt x="1452874" y="770757"/>
                </a:lnTo>
                <a:lnTo>
                  <a:pt x="1424277" y="800475"/>
                </a:lnTo>
                <a:lnTo>
                  <a:pt x="1387894" y="820572"/>
                </a:lnTo>
                <a:lnTo>
                  <a:pt x="1345829" y="828939"/>
                </a:lnTo>
                <a:lnTo>
                  <a:pt x="1340104" y="829055"/>
                </a:lnTo>
                <a:lnTo>
                  <a:pt x="138176" y="829055"/>
                </a:lnTo>
                <a:lnTo>
                  <a:pt x="95537" y="822353"/>
                </a:lnTo>
                <a:lnTo>
                  <a:pt x="58304" y="803650"/>
                </a:lnTo>
                <a:lnTo>
                  <a:pt x="28583" y="775053"/>
                </a:lnTo>
                <a:lnTo>
                  <a:pt x="8485" y="738670"/>
                </a:lnTo>
                <a:lnTo>
                  <a:pt x="116" y="696605"/>
                </a:lnTo>
                <a:lnTo>
                  <a:pt x="0" y="690879"/>
                </a:lnTo>
                <a:lnTo>
                  <a:pt x="0" y="138175"/>
                </a:lnTo>
                <a:close/>
              </a:path>
            </a:pathLst>
          </a:custGeom>
          <a:ln w="12191">
            <a:solidFill>
              <a:srgbClr val="41709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847088" y="3302254"/>
            <a:ext cx="1478280" cy="829056"/>
          </a:xfrm>
          <a:custGeom>
            <a:avLst/>
            <a:gdLst/>
            <a:ahLst/>
            <a:cxnLst/>
            <a:rect l="l" t="t" r="r" b="b"/>
            <a:pathLst>
              <a:path w="1478280" h="829056">
                <a:moveTo>
                  <a:pt x="0" y="138175"/>
                </a:moveTo>
                <a:lnTo>
                  <a:pt x="116" y="696605"/>
                </a:lnTo>
                <a:lnTo>
                  <a:pt x="8485" y="738670"/>
                </a:lnTo>
                <a:lnTo>
                  <a:pt x="28583" y="775053"/>
                </a:lnTo>
                <a:lnTo>
                  <a:pt x="58304" y="803650"/>
                </a:lnTo>
                <a:lnTo>
                  <a:pt x="95537" y="822353"/>
                </a:lnTo>
                <a:lnTo>
                  <a:pt x="138176" y="829056"/>
                </a:lnTo>
                <a:lnTo>
                  <a:pt x="1345829" y="828939"/>
                </a:lnTo>
                <a:lnTo>
                  <a:pt x="1387894" y="820572"/>
                </a:lnTo>
                <a:lnTo>
                  <a:pt x="1424277" y="800475"/>
                </a:lnTo>
                <a:lnTo>
                  <a:pt x="1452874" y="770757"/>
                </a:lnTo>
                <a:lnTo>
                  <a:pt x="1471577" y="733523"/>
                </a:lnTo>
                <a:lnTo>
                  <a:pt x="1478280" y="690879"/>
                </a:lnTo>
                <a:lnTo>
                  <a:pt x="1478163" y="132450"/>
                </a:lnTo>
                <a:lnTo>
                  <a:pt x="1469796" y="90385"/>
                </a:lnTo>
                <a:lnTo>
                  <a:pt x="1449699" y="54002"/>
                </a:lnTo>
                <a:lnTo>
                  <a:pt x="1419981" y="25405"/>
                </a:lnTo>
                <a:lnTo>
                  <a:pt x="1382747" y="6702"/>
                </a:lnTo>
                <a:lnTo>
                  <a:pt x="1340104" y="0"/>
                </a:lnTo>
                <a:lnTo>
                  <a:pt x="132451" y="116"/>
                </a:lnTo>
                <a:lnTo>
                  <a:pt x="90391" y="8483"/>
                </a:lnTo>
                <a:lnTo>
                  <a:pt x="54007" y="28580"/>
                </a:lnTo>
                <a:lnTo>
                  <a:pt x="25408" y="58298"/>
                </a:lnTo>
                <a:lnTo>
                  <a:pt x="6703" y="95532"/>
                </a:lnTo>
                <a:lnTo>
                  <a:pt x="0" y="138175"/>
                </a:lnTo>
                <a:close/>
              </a:path>
            </a:pathLst>
          </a:custGeom>
          <a:solidFill>
            <a:srgbClr val="9DC3E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847088" y="3302254"/>
            <a:ext cx="1478280" cy="829056"/>
          </a:xfrm>
          <a:custGeom>
            <a:avLst/>
            <a:gdLst/>
            <a:ahLst/>
            <a:cxnLst/>
            <a:rect l="l" t="t" r="r" b="b"/>
            <a:pathLst>
              <a:path w="1478280" h="829056">
                <a:moveTo>
                  <a:pt x="0" y="138175"/>
                </a:moveTo>
                <a:lnTo>
                  <a:pt x="6703" y="95532"/>
                </a:lnTo>
                <a:lnTo>
                  <a:pt x="25408" y="58298"/>
                </a:lnTo>
                <a:lnTo>
                  <a:pt x="54007" y="28580"/>
                </a:lnTo>
                <a:lnTo>
                  <a:pt x="90391" y="8483"/>
                </a:lnTo>
                <a:lnTo>
                  <a:pt x="132451" y="116"/>
                </a:lnTo>
                <a:lnTo>
                  <a:pt x="138176" y="0"/>
                </a:lnTo>
                <a:lnTo>
                  <a:pt x="1340104" y="0"/>
                </a:lnTo>
                <a:lnTo>
                  <a:pt x="1382747" y="6702"/>
                </a:lnTo>
                <a:lnTo>
                  <a:pt x="1419981" y="25405"/>
                </a:lnTo>
                <a:lnTo>
                  <a:pt x="1449699" y="54002"/>
                </a:lnTo>
                <a:lnTo>
                  <a:pt x="1469796" y="90385"/>
                </a:lnTo>
                <a:lnTo>
                  <a:pt x="1478163" y="132450"/>
                </a:lnTo>
                <a:lnTo>
                  <a:pt x="1478280" y="138175"/>
                </a:lnTo>
                <a:lnTo>
                  <a:pt x="1478280" y="690879"/>
                </a:lnTo>
                <a:lnTo>
                  <a:pt x="1471577" y="733523"/>
                </a:lnTo>
                <a:lnTo>
                  <a:pt x="1452874" y="770757"/>
                </a:lnTo>
                <a:lnTo>
                  <a:pt x="1424277" y="800475"/>
                </a:lnTo>
                <a:lnTo>
                  <a:pt x="1387894" y="820572"/>
                </a:lnTo>
                <a:lnTo>
                  <a:pt x="1345829" y="828939"/>
                </a:lnTo>
                <a:lnTo>
                  <a:pt x="1340104" y="829056"/>
                </a:lnTo>
                <a:lnTo>
                  <a:pt x="138176" y="829056"/>
                </a:lnTo>
                <a:lnTo>
                  <a:pt x="95537" y="822353"/>
                </a:lnTo>
                <a:lnTo>
                  <a:pt x="58304" y="803650"/>
                </a:lnTo>
                <a:lnTo>
                  <a:pt x="28583" y="775053"/>
                </a:lnTo>
                <a:lnTo>
                  <a:pt x="8485" y="738670"/>
                </a:lnTo>
                <a:lnTo>
                  <a:pt x="116" y="696605"/>
                </a:lnTo>
                <a:lnTo>
                  <a:pt x="0" y="690879"/>
                </a:lnTo>
                <a:lnTo>
                  <a:pt x="0" y="138175"/>
                </a:lnTo>
                <a:close/>
              </a:path>
            </a:pathLst>
          </a:custGeom>
          <a:ln w="12192">
            <a:solidFill>
              <a:srgbClr val="41709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6888099" y="1514475"/>
            <a:ext cx="288036" cy="326136"/>
          </a:xfrm>
          <a:custGeom>
            <a:avLst/>
            <a:gdLst/>
            <a:ahLst/>
            <a:cxnLst/>
            <a:rect l="l" t="t" r="r" b="b"/>
            <a:pathLst>
              <a:path w="288036" h="326136">
                <a:moveTo>
                  <a:pt x="0" y="326136"/>
                </a:moveTo>
                <a:lnTo>
                  <a:pt x="288036" y="326136"/>
                </a:lnTo>
                <a:lnTo>
                  <a:pt x="288036" y="0"/>
                </a:lnTo>
                <a:lnTo>
                  <a:pt x="0" y="0"/>
                </a:lnTo>
                <a:lnTo>
                  <a:pt x="0" y="326136"/>
                </a:lnTo>
                <a:close/>
              </a:path>
            </a:pathLst>
          </a:custGeom>
          <a:solidFill>
            <a:srgbClr val="5B9BD4">
              <a:alpha val="20000"/>
            </a:srgbClr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7176137" y="1514475"/>
            <a:ext cx="3240405" cy="326136"/>
          </a:xfrm>
          <a:custGeom>
            <a:avLst/>
            <a:gdLst/>
            <a:ahLst/>
            <a:cxnLst/>
            <a:rect l="l" t="t" r="r" b="b"/>
            <a:pathLst>
              <a:path w="3240405" h="326136">
                <a:moveTo>
                  <a:pt x="0" y="326136"/>
                </a:moveTo>
                <a:lnTo>
                  <a:pt x="3240405" y="326136"/>
                </a:lnTo>
                <a:lnTo>
                  <a:pt x="3240405" y="0"/>
                </a:lnTo>
                <a:lnTo>
                  <a:pt x="0" y="0"/>
                </a:lnTo>
                <a:lnTo>
                  <a:pt x="0" y="326136"/>
                </a:lnTo>
                <a:close/>
              </a:path>
            </a:pathLst>
          </a:custGeom>
          <a:solidFill>
            <a:srgbClr val="5B9BD4">
              <a:alpha val="20000"/>
            </a:srgbClr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6888099" y="2166747"/>
            <a:ext cx="288036" cy="326136"/>
          </a:xfrm>
          <a:custGeom>
            <a:avLst/>
            <a:gdLst/>
            <a:ahLst/>
            <a:cxnLst/>
            <a:rect l="l" t="t" r="r" b="b"/>
            <a:pathLst>
              <a:path w="288036" h="326136">
                <a:moveTo>
                  <a:pt x="0" y="326136"/>
                </a:moveTo>
                <a:lnTo>
                  <a:pt x="288036" y="326136"/>
                </a:lnTo>
                <a:lnTo>
                  <a:pt x="288036" y="0"/>
                </a:lnTo>
                <a:lnTo>
                  <a:pt x="0" y="0"/>
                </a:lnTo>
                <a:lnTo>
                  <a:pt x="0" y="326136"/>
                </a:lnTo>
                <a:close/>
              </a:path>
            </a:pathLst>
          </a:custGeom>
          <a:solidFill>
            <a:srgbClr val="5B9BD4">
              <a:alpha val="20000"/>
            </a:srgbClr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7176137" y="2166747"/>
            <a:ext cx="3240405" cy="326136"/>
          </a:xfrm>
          <a:custGeom>
            <a:avLst/>
            <a:gdLst/>
            <a:ahLst/>
            <a:cxnLst/>
            <a:rect l="l" t="t" r="r" b="b"/>
            <a:pathLst>
              <a:path w="3240405" h="326136">
                <a:moveTo>
                  <a:pt x="0" y="326136"/>
                </a:moveTo>
                <a:lnTo>
                  <a:pt x="3240405" y="326136"/>
                </a:lnTo>
                <a:lnTo>
                  <a:pt x="3240405" y="0"/>
                </a:lnTo>
                <a:lnTo>
                  <a:pt x="0" y="0"/>
                </a:lnTo>
                <a:lnTo>
                  <a:pt x="0" y="326136"/>
                </a:lnTo>
                <a:close/>
              </a:path>
            </a:pathLst>
          </a:custGeom>
          <a:solidFill>
            <a:srgbClr val="5B9BD4">
              <a:alpha val="20000"/>
            </a:srgbClr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6888099" y="2819069"/>
            <a:ext cx="288036" cy="262712"/>
          </a:xfrm>
          <a:custGeom>
            <a:avLst/>
            <a:gdLst/>
            <a:ahLst/>
            <a:cxnLst/>
            <a:rect l="l" t="t" r="r" b="b"/>
            <a:pathLst>
              <a:path w="288036" h="262712">
                <a:moveTo>
                  <a:pt x="0" y="262712"/>
                </a:moveTo>
                <a:lnTo>
                  <a:pt x="288036" y="262712"/>
                </a:lnTo>
                <a:lnTo>
                  <a:pt x="288036" y="0"/>
                </a:lnTo>
                <a:lnTo>
                  <a:pt x="0" y="0"/>
                </a:lnTo>
                <a:lnTo>
                  <a:pt x="0" y="262712"/>
                </a:lnTo>
                <a:close/>
              </a:path>
            </a:pathLst>
          </a:custGeom>
          <a:solidFill>
            <a:srgbClr val="5B9BD4">
              <a:alpha val="20000"/>
            </a:srgbClr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7176137" y="2819069"/>
            <a:ext cx="3240405" cy="262712"/>
          </a:xfrm>
          <a:custGeom>
            <a:avLst/>
            <a:gdLst/>
            <a:ahLst/>
            <a:cxnLst/>
            <a:rect l="l" t="t" r="r" b="b"/>
            <a:pathLst>
              <a:path w="3240405" h="262712">
                <a:moveTo>
                  <a:pt x="0" y="262712"/>
                </a:moveTo>
                <a:lnTo>
                  <a:pt x="3240405" y="262712"/>
                </a:lnTo>
                <a:lnTo>
                  <a:pt x="3240405" y="0"/>
                </a:lnTo>
                <a:lnTo>
                  <a:pt x="0" y="0"/>
                </a:lnTo>
                <a:lnTo>
                  <a:pt x="0" y="262712"/>
                </a:lnTo>
                <a:close/>
              </a:path>
            </a:pathLst>
          </a:custGeom>
          <a:solidFill>
            <a:srgbClr val="5B9BD4">
              <a:alpha val="20000"/>
            </a:srgbClr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6888099" y="3344468"/>
            <a:ext cx="288036" cy="262712"/>
          </a:xfrm>
          <a:custGeom>
            <a:avLst/>
            <a:gdLst/>
            <a:ahLst/>
            <a:cxnLst/>
            <a:rect l="l" t="t" r="r" b="b"/>
            <a:pathLst>
              <a:path w="288036" h="262712">
                <a:moveTo>
                  <a:pt x="0" y="262712"/>
                </a:moveTo>
                <a:lnTo>
                  <a:pt x="288036" y="262712"/>
                </a:lnTo>
                <a:lnTo>
                  <a:pt x="288036" y="0"/>
                </a:lnTo>
                <a:lnTo>
                  <a:pt x="0" y="0"/>
                </a:lnTo>
                <a:lnTo>
                  <a:pt x="0" y="262712"/>
                </a:lnTo>
                <a:close/>
              </a:path>
            </a:pathLst>
          </a:custGeom>
          <a:solidFill>
            <a:srgbClr val="5B9BD4">
              <a:alpha val="20000"/>
            </a:srgbClr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7176137" y="3344468"/>
            <a:ext cx="3240405" cy="262712"/>
          </a:xfrm>
          <a:custGeom>
            <a:avLst/>
            <a:gdLst/>
            <a:ahLst/>
            <a:cxnLst/>
            <a:rect l="l" t="t" r="r" b="b"/>
            <a:pathLst>
              <a:path w="3240405" h="262712">
                <a:moveTo>
                  <a:pt x="0" y="262712"/>
                </a:moveTo>
                <a:lnTo>
                  <a:pt x="3240405" y="262712"/>
                </a:lnTo>
                <a:lnTo>
                  <a:pt x="3240405" y="0"/>
                </a:lnTo>
                <a:lnTo>
                  <a:pt x="0" y="0"/>
                </a:lnTo>
                <a:lnTo>
                  <a:pt x="0" y="262712"/>
                </a:lnTo>
                <a:close/>
              </a:path>
            </a:pathLst>
          </a:custGeom>
          <a:solidFill>
            <a:srgbClr val="5B9BD4">
              <a:alpha val="20000"/>
            </a:srgbClr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6888099" y="3869816"/>
            <a:ext cx="288036" cy="326136"/>
          </a:xfrm>
          <a:custGeom>
            <a:avLst/>
            <a:gdLst/>
            <a:ahLst/>
            <a:cxnLst/>
            <a:rect l="l" t="t" r="r" b="b"/>
            <a:pathLst>
              <a:path w="288036" h="326136">
                <a:moveTo>
                  <a:pt x="0" y="326136"/>
                </a:moveTo>
                <a:lnTo>
                  <a:pt x="288036" y="326136"/>
                </a:lnTo>
                <a:lnTo>
                  <a:pt x="288036" y="0"/>
                </a:lnTo>
                <a:lnTo>
                  <a:pt x="0" y="0"/>
                </a:lnTo>
                <a:lnTo>
                  <a:pt x="0" y="326136"/>
                </a:lnTo>
                <a:close/>
              </a:path>
            </a:pathLst>
          </a:custGeom>
          <a:solidFill>
            <a:srgbClr val="5B9BD4">
              <a:alpha val="20000"/>
            </a:srgbClr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7176137" y="3869816"/>
            <a:ext cx="3240405" cy="326136"/>
          </a:xfrm>
          <a:custGeom>
            <a:avLst/>
            <a:gdLst/>
            <a:ahLst/>
            <a:cxnLst/>
            <a:rect l="l" t="t" r="r" b="b"/>
            <a:pathLst>
              <a:path w="3240405" h="326136">
                <a:moveTo>
                  <a:pt x="0" y="326136"/>
                </a:moveTo>
                <a:lnTo>
                  <a:pt x="3240405" y="326136"/>
                </a:lnTo>
                <a:lnTo>
                  <a:pt x="3240405" y="0"/>
                </a:lnTo>
                <a:lnTo>
                  <a:pt x="0" y="0"/>
                </a:lnTo>
                <a:lnTo>
                  <a:pt x="0" y="326136"/>
                </a:lnTo>
                <a:close/>
              </a:path>
            </a:pathLst>
          </a:custGeom>
          <a:solidFill>
            <a:srgbClr val="5B9BD4">
              <a:alpha val="20000"/>
            </a:srgbClr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6888101" y="1514475"/>
            <a:ext cx="3528441" cy="0"/>
          </a:xfrm>
          <a:custGeom>
            <a:avLst/>
            <a:gdLst/>
            <a:ahLst/>
            <a:cxnLst/>
            <a:rect l="l" t="t" r="r" b="b"/>
            <a:pathLst>
              <a:path w="3528441">
                <a:moveTo>
                  <a:pt x="0" y="0"/>
                </a:moveTo>
                <a:lnTo>
                  <a:pt x="3528441" y="0"/>
                </a:lnTo>
              </a:path>
            </a:pathLst>
          </a:custGeom>
          <a:ln w="12700">
            <a:solidFill>
              <a:srgbClr val="5B9BD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6888101" y="1251712"/>
            <a:ext cx="3528441" cy="0"/>
          </a:xfrm>
          <a:custGeom>
            <a:avLst/>
            <a:gdLst/>
            <a:ahLst/>
            <a:cxnLst/>
            <a:rect l="l" t="t" r="r" b="b"/>
            <a:pathLst>
              <a:path w="3528441">
                <a:moveTo>
                  <a:pt x="0" y="0"/>
                </a:moveTo>
                <a:lnTo>
                  <a:pt x="3528441" y="0"/>
                </a:lnTo>
              </a:path>
            </a:pathLst>
          </a:custGeom>
          <a:ln w="12700">
            <a:solidFill>
              <a:srgbClr val="5B9BD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6888101" y="4369689"/>
            <a:ext cx="3528441" cy="0"/>
          </a:xfrm>
          <a:custGeom>
            <a:avLst/>
            <a:gdLst/>
            <a:ahLst/>
            <a:cxnLst/>
            <a:rect l="l" t="t" r="r" b="b"/>
            <a:pathLst>
              <a:path w="3528441">
                <a:moveTo>
                  <a:pt x="0" y="0"/>
                </a:moveTo>
                <a:lnTo>
                  <a:pt x="3528441" y="0"/>
                </a:lnTo>
              </a:path>
            </a:pathLst>
          </a:custGeom>
          <a:ln w="12700">
            <a:solidFill>
              <a:srgbClr val="5B9BD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6744462" y="1219707"/>
            <a:ext cx="3791712" cy="3200400"/>
          </a:xfrm>
          <a:custGeom>
            <a:avLst/>
            <a:gdLst/>
            <a:ahLst/>
            <a:cxnLst/>
            <a:rect l="l" t="t" r="r" b="b"/>
            <a:pathLst>
              <a:path w="3791712" h="3200400">
                <a:moveTo>
                  <a:pt x="0" y="3200400"/>
                </a:moveTo>
                <a:lnTo>
                  <a:pt x="3791712" y="3200400"/>
                </a:lnTo>
                <a:lnTo>
                  <a:pt x="3791712" y="0"/>
                </a:lnTo>
                <a:lnTo>
                  <a:pt x="0" y="0"/>
                </a:lnTo>
                <a:lnTo>
                  <a:pt x="0" y="3200400"/>
                </a:lnTo>
                <a:close/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6348984" y="2404617"/>
            <a:ext cx="323088" cy="1013460"/>
          </a:xfrm>
          <a:custGeom>
            <a:avLst/>
            <a:gdLst/>
            <a:ahLst/>
            <a:cxnLst/>
            <a:rect l="l" t="t" r="r" b="b"/>
            <a:pathLst>
              <a:path w="323088" h="1013460">
                <a:moveTo>
                  <a:pt x="0" y="506730"/>
                </a:moveTo>
                <a:lnTo>
                  <a:pt x="161543" y="1013460"/>
                </a:lnTo>
                <a:lnTo>
                  <a:pt x="161543" y="760095"/>
                </a:lnTo>
                <a:lnTo>
                  <a:pt x="323088" y="760095"/>
                </a:lnTo>
                <a:lnTo>
                  <a:pt x="323088" y="253365"/>
                </a:lnTo>
                <a:lnTo>
                  <a:pt x="161543" y="253365"/>
                </a:lnTo>
                <a:lnTo>
                  <a:pt x="161543" y="0"/>
                </a:lnTo>
                <a:lnTo>
                  <a:pt x="0" y="50673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6348984" y="2404617"/>
            <a:ext cx="323088" cy="1013460"/>
          </a:xfrm>
          <a:custGeom>
            <a:avLst/>
            <a:gdLst/>
            <a:ahLst/>
            <a:cxnLst/>
            <a:rect l="l" t="t" r="r" b="b"/>
            <a:pathLst>
              <a:path w="323088" h="1013460">
                <a:moveTo>
                  <a:pt x="0" y="506730"/>
                </a:moveTo>
                <a:lnTo>
                  <a:pt x="161543" y="0"/>
                </a:lnTo>
                <a:lnTo>
                  <a:pt x="161543" y="253365"/>
                </a:lnTo>
                <a:lnTo>
                  <a:pt x="323088" y="253365"/>
                </a:lnTo>
                <a:lnTo>
                  <a:pt x="323088" y="760095"/>
                </a:lnTo>
                <a:lnTo>
                  <a:pt x="161543" y="760095"/>
                </a:lnTo>
                <a:lnTo>
                  <a:pt x="161543" y="1013460"/>
                </a:lnTo>
                <a:lnTo>
                  <a:pt x="0" y="506730"/>
                </a:lnTo>
                <a:close/>
              </a:path>
            </a:pathLst>
          </a:custGeom>
          <a:ln w="12192">
            <a:solidFill>
              <a:srgbClr val="41709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2578608" y="2188212"/>
            <a:ext cx="1501140" cy="122986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2578608" y="2188212"/>
            <a:ext cx="1501140" cy="1229867"/>
          </a:xfrm>
          <a:custGeom>
            <a:avLst/>
            <a:gdLst/>
            <a:ahLst/>
            <a:cxnLst/>
            <a:rect l="l" t="t" r="r" b="b"/>
            <a:pathLst>
              <a:path w="1501140" h="1229867">
                <a:moveTo>
                  <a:pt x="0" y="307466"/>
                </a:moveTo>
                <a:lnTo>
                  <a:pt x="886205" y="307466"/>
                </a:lnTo>
                <a:lnTo>
                  <a:pt x="886205" y="0"/>
                </a:lnTo>
                <a:lnTo>
                  <a:pt x="1501140" y="614934"/>
                </a:lnTo>
                <a:lnTo>
                  <a:pt x="886205" y="1229867"/>
                </a:lnTo>
                <a:lnTo>
                  <a:pt x="886205" y="922401"/>
                </a:lnTo>
                <a:lnTo>
                  <a:pt x="0" y="922401"/>
                </a:lnTo>
                <a:lnTo>
                  <a:pt x="307466" y="614934"/>
                </a:lnTo>
                <a:lnTo>
                  <a:pt x="0" y="307466"/>
                </a:lnTo>
                <a:close/>
              </a:path>
            </a:pathLst>
          </a:custGeom>
          <a:ln w="6096">
            <a:solidFill>
              <a:srgbClr val="4471C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6384036" y="2557017"/>
            <a:ext cx="272796" cy="71170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6384036" y="2557017"/>
            <a:ext cx="272796" cy="711708"/>
          </a:xfrm>
          <a:custGeom>
            <a:avLst/>
            <a:gdLst/>
            <a:ahLst/>
            <a:cxnLst/>
            <a:rect l="l" t="t" r="r" b="b"/>
            <a:pathLst>
              <a:path w="272796" h="711708">
                <a:moveTo>
                  <a:pt x="272796" y="177927"/>
                </a:moveTo>
                <a:lnTo>
                  <a:pt x="136398" y="177927"/>
                </a:lnTo>
                <a:lnTo>
                  <a:pt x="136398" y="0"/>
                </a:lnTo>
                <a:lnTo>
                  <a:pt x="0" y="355854"/>
                </a:lnTo>
                <a:lnTo>
                  <a:pt x="136398" y="711708"/>
                </a:lnTo>
                <a:lnTo>
                  <a:pt x="136398" y="533781"/>
                </a:lnTo>
                <a:lnTo>
                  <a:pt x="272796" y="533781"/>
                </a:lnTo>
                <a:lnTo>
                  <a:pt x="204597" y="355854"/>
                </a:lnTo>
                <a:lnTo>
                  <a:pt x="272796" y="177927"/>
                </a:lnTo>
                <a:close/>
              </a:path>
            </a:pathLst>
          </a:custGeom>
          <a:ln w="6096">
            <a:solidFill>
              <a:srgbClr val="4471C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5535295" y="4724552"/>
            <a:ext cx="1063278" cy="292404"/>
          </a:xfrm>
          <a:prstGeom prst="rect">
            <a:avLst/>
          </a:prstGeom>
        </p:spPr>
        <p:txBody>
          <a:bodyPr wrap="square" lIns="0" tIns="13970" rIns="0" bIns="0" rtlCol="0">
            <a:noAutofit/>
          </a:bodyPr>
          <a:lstStyle/>
          <a:p>
            <a:pPr marL="12700">
              <a:lnSpc>
                <a:spcPts val="2200"/>
              </a:lnSpc>
            </a:pPr>
            <a:r>
              <a:rPr sz="2100" b="1" spc="-1" dirty="0">
                <a:solidFill>
                  <a:srgbClr val="FFFFFF"/>
                </a:solidFill>
                <a:latin typeface="Calibri"/>
                <a:cs typeface="Calibri"/>
              </a:rPr>
              <a:t>DICABUT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605534" y="5409184"/>
            <a:ext cx="8985504" cy="669036"/>
          </a:xfrm>
          <a:prstGeom prst="rect">
            <a:avLst/>
          </a:prstGeom>
        </p:spPr>
        <p:txBody>
          <a:bodyPr wrap="square" lIns="0" tIns="3549" rIns="0" bIns="0" rtlCol="0">
            <a:noAutofit/>
          </a:bodyPr>
          <a:lstStyle/>
          <a:p>
            <a:pPr>
              <a:lnSpc>
                <a:spcPts val="800"/>
              </a:lnSpc>
            </a:pPr>
            <a:endParaRPr sz="800"/>
          </a:p>
          <a:p>
            <a:pPr marL="404002">
              <a:lnSpc>
                <a:spcPts val="1736"/>
              </a:lnSpc>
            </a:pPr>
            <a:r>
              <a:rPr sz="1350" spc="-29" dirty="0">
                <a:latin typeface="Calibri"/>
                <a:cs typeface="Calibri"/>
              </a:rPr>
              <a:t>P</a:t>
            </a:r>
            <a:r>
              <a:rPr sz="1350" dirty="0">
                <a:latin typeface="Calibri"/>
                <a:cs typeface="Calibri"/>
              </a:rPr>
              <a:t>e</a:t>
            </a:r>
            <a:r>
              <a:rPr sz="1350" spc="-4" dirty="0">
                <a:latin typeface="Calibri"/>
                <a:cs typeface="Calibri"/>
              </a:rPr>
              <a:t>r</a:t>
            </a:r>
            <a:r>
              <a:rPr sz="1350" dirty="0">
                <a:latin typeface="Calibri"/>
                <a:cs typeface="Calibri"/>
              </a:rPr>
              <a:t>p</a:t>
            </a:r>
            <a:r>
              <a:rPr sz="1350" spc="-19" dirty="0">
                <a:latin typeface="Calibri"/>
                <a:cs typeface="Calibri"/>
              </a:rPr>
              <a:t>r</a:t>
            </a:r>
            <a:r>
              <a:rPr sz="1350" dirty="0">
                <a:latin typeface="Calibri"/>
                <a:cs typeface="Calibri"/>
              </a:rPr>
              <a:t>es</a:t>
            </a:r>
            <a:r>
              <a:rPr sz="1350" spc="4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No 12                               </a:t>
            </a:r>
            <a:r>
              <a:rPr sz="1350" spc="305" dirty="0">
                <a:latin typeface="Calibri"/>
                <a:cs typeface="Calibri"/>
              </a:rPr>
              <a:t> </a:t>
            </a:r>
            <a:r>
              <a:rPr sz="1350" spc="-29" dirty="0">
                <a:latin typeface="Calibri"/>
                <a:cs typeface="Calibri"/>
              </a:rPr>
              <a:t>P</a:t>
            </a:r>
            <a:r>
              <a:rPr sz="1350" dirty="0">
                <a:latin typeface="Calibri"/>
                <a:cs typeface="Calibri"/>
              </a:rPr>
              <a:t>e</a:t>
            </a:r>
            <a:r>
              <a:rPr sz="1350" spc="-4" dirty="0">
                <a:latin typeface="Calibri"/>
                <a:cs typeface="Calibri"/>
              </a:rPr>
              <a:t>r</a:t>
            </a:r>
            <a:r>
              <a:rPr sz="1350" dirty="0">
                <a:latin typeface="Calibri"/>
                <a:cs typeface="Calibri"/>
              </a:rPr>
              <a:t>p</a:t>
            </a:r>
            <a:r>
              <a:rPr sz="1350" spc="-19" dirty="0">
                <a:latin typeface="Calibri"/>
                <a:cs typeface="Calibri"/>
              </a:rPr>
              <a:t>r</a:t>
            </a:r>
            <a:r>
              <a:rPr sz="1350" dirty="0">
                <a:latin typeface="Calibri"/>
                <a:cs typeface="Calibri"/>
              </a:rPr>
              <a:t>es No 1</a:t>
            </a:r>
            <a:r>
              <a:rPr sz="1350" spc="-4" dirty="0">
                <a:latin typeface="Calibri"/>
                <a:cs typeface="Calibri"/>
              </a:rPr>
              <a:t>1</a:t>
            </a:r>
            <a:r>
              <a:rPr sz="1350" dirty="0">
                <a:latin typeface="Calibri"/>
                <a:cs typeface="Calibri"/>
              </a:rPr>
              <a:t>1                                 </a:t>
            </a:r>
            <a:r>
              <a:rPr sz="1350" spc="240" dirty="0">
                <a:latin typeface="Calibri"/>
                <a:cs typeface="Calibri"/>
              </a:rPr>
              <a:t> </a:t>
            </a:r>
            <a:r>
              <a:rPr sz="1350" spc="-29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35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350" spc="-4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350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350" spc="-19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350" dirty="0">
                <a:solidFill>
                  <a:srgbClr val="FFFFFF"/>
                </a:solidFill>
                <a:latin typeface="Calibri"/>
                <a:cs typeface="Calibri"/>
              </a:rPr>
              <a:t>es No 19                                       </a:t>
            </a:r>
            <a:r>
              <a:rPr sz="1350" spc="39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spc="-19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er</a:t>
            </a:r>
            <a:r>
              <a:rPr sz="1500" spc="4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500" spc="-19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es </a:t>
            </a:r>
            <a:r>
              <a:rPr sz="1500" spc="-4" dirty="0">
                <a:solidFill>
                  <a:srgbClr val="FFFFFF"/>
                </a:solidFill>
                <a:latin typeface="Calibri"/>
                <a:cs typeface="Calibri"/>
              </a:rPr>
              <a:t>28</a:t>
            </a:r>
            <a:endParaRPr sz="1500">
              <a:latin typeface="Calibri"/>
              <a:cs typeface="Calibri"/>
            </a:endParaRPr>
          </a:p>
          <a:p>
            <a:pPr marL="509156">
              <a:lnSpc>
                <a:spcPts val="1810"/>
              </a:lnSpc>
              <a:spcBef>
                <a:spcPts val="190"/>
              </a:spcBef>
            </a:pPr>
            <a:r>
              <a:rPr sz="1350" spc="-109" dirty="0">
                <a:latin typeface="Calibri"/>
                <a:cs typeface="Calibri"/>
              </a:rPr>
              <a:t>T</a:t>
            </a:r>
            <a:r>
              <a:rPr sz="1350" dirty="0">
                <a:latin typeface="Calibri"/>
                <a:cs typeface="Calibri"/>
              </a:rPr>
              <a:t>a</a:t>
            </a:r>
            <a:r>
              <a:rPr sz="1350" spc="-4" dirty="0">
                <a:latin typeface="Calibri"/>
                <a:cs typeface="Calibri"/>
              </a:rPr>
              <a:t>h</a:t>
            </a:r>
            <a:r>
              <a:rPr sz="1350" dirty="0">
                <a:latin typeface="Calibri"/>
                <a:cs typeface="Calibri"/>
              </a:rPr>
              <a:t>un</a:t>
            </a:r>
            <a:r>
              <a:rPr sz="1350" spc="14" dirty="0">
                <a:latin typeface="Calibri"/>
                <a:cs typeface="Calibri"/>
              </a:rPr>
              <a:t> </a:t>
            </a:r>
            <a:r>
              <a:rPr sz="1350" spc="-4" dirty="0">
                <a:latin typeface="Calibri"/>
                <a:cs typeface="Calibri"/>
              </a:rPr>
              <a:t>201</a:t>
            </a:r>
            <a:r>
              <a:rPr sz="1350" dirty="0">
                <a:latin typeface="Calibri"/>
                <a:cs typeface="Calibri"/>
              </a:rPr>
              <a:t>3                                     </a:t>
            </a:r>
            <a:r>
              <a:rPr sz="1350" spc="34" dirty="0">
                <a:latin typeface="Calibri"/>
                <a:cs typeface="Calibri"/>
              </a:rPr>
              <a:t> </a:t>
            </a:r>
            <a:r>
              <a:rPr sz="2025" spc="-109" baseline="10113" dirty="0">
                <a:latin typeface="Calibri"/>
                <a:cs typeface="Calibri"/>
              </a:rPr>
              <a:t>T</a:t>
            </a:r>
            <a:r>
              <a:rPr sz="2025" baseline="10113" dirty="0">
                <a:latin typeface="Calibri"/>
                <a:cs typeface="Calibri"/>
              </a:rPr>
              <a:t>a</a:t>
            </a:r>
            <a:r>
              <a:rPr sz="2025" spc="-4" baseline="10113" dirty="0">
                <a:latin typeface="Calibri"/>
                <a:cs typeface="Calibri"/>
              </a:rPr>
              <a:t>h</a:t>
            </a:r>
            <a:r>
              <a:rPr sz="2025" baseline="10113" dirty="0">
                <a:latin typeface="Calibri"/>
                <a:cs typeface="Calibri"/>
              </a:rPr>
              <a:t>un</a:t>
            </a:r>
            <a:r>
              <a:rPr sz="2025" spc="9" baseline="10113" dirty="0">
                <a:latin typeface="Calibri"/>
                <a:cs typeface="Calibri"/>
              </a:rPr>
              <a:t> </a:t>
            </a:r>
            <a:r>
              <a:rPr sz="2025" spc="-4" baseline="10113" dirty="0">
                <a:latin typeface="Calibri"/>
                <a:cs typeface="Calibri"/>
              </a:rPr>
              <a:t>201</a:t>
            </a:r>
            <a:r>
              <a:rPr sz="2025" baseline="10113" dirty="0">
                <a:latin typeface="Calibri"/>
                <a:cs typeface="Calibri"/>
              </a:rPr>
              <a:t>3                                       </a:t>
            </a:r>
            <a:r>
              <a:rPr sz="2025" spc="124" baseline="10113" dirty="0">
                <a:latin typeface="Calibri"/>
                <a:cs typeface="Calibri"/>
              </a:rPr>
              <a:t> </a:t>
            </a:r>
            <a:r>
              <a:rPr sz="1350" spc="-109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35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350" spc="-4" dirty="0">
                <a:solidFill>
                  <a:srgbClr val="FFFFFF"/>
                </a:solidFill>
                <a:latin typeface="Calibri"/>
                <a:cs typeface="Calibri"/>
              </a:rPr>
              <a:t>h</a:t>
            </a:r>
            <a:r>
              <a:rPr sz="1350" dirty="0">
                <a:solidFill>
                  <a:srgbClr val="FFFFFF"/>
                </a:solidFill>
                <a:latin typeface="Calibri"/>
                <a:cs typeface="Calibri"/>
              </a:rPr>
              <a:t>un</a:t>
            </a:r>
            <a:r>
              <a:rPr sz="1350" spc="9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50" spc="-4" dirty="0">
                <a:solidFill>
                  <a:srgbClr val="FFFFFF"/>
                </a:solidFill>
                <a:latin typeface="Calibri"/>
                <a:cs typeface="Calibri"/>
              </a:rPr>
              <a:t>201</a:t>
            </a:r>
            <a:r>
              <a:rPr sz="1350" dirty="0">
                <a:solidFill>
                  <a:srgbClr val="FFFFFF"/>
                </a:solidFill>
                <a:latin typeface="Calibri"/>
                <a:cs typeface="Calibri"/>
              </a:rPr>
              <a:t>6                                        </a:t>
            </a:r>
            <a:r>
              <a:rPr sz="1350" spc="14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spc="-119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500" spc="4" dirty="0">
                <a:solidFill>
                  <a:srgbClr val="FFFFFF"/>
                </a:solidFill>
                <a:latin typeface="Calibri"/>
                <a:cs typeface="Calibri"/>
              </a:rPr>
              <a:t>h</a:t>
            </a: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un</a:t>
            </a:r>
            <a:r>
              <a:rPr sz="1500" spc="-19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spc="-4" dirty="0">
                <a:solidFill>
                  <a:srgbClr val="FFFFFF"/>
                </a:solidFill>
                <a:latin typeface="Calibri"/>
                <a:cs typeface="Calibri"/>
              </a:rPr>
              <a:t>2016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888101" y="3869816"/>
            <a:ext cx="3528441" cy="32613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0" name="object 10"/>
          <p:cNvSpPr txBox="1"/>
          <p:nvPr/>
        </p:nvSpPr>
        <p:spPr>
          <a:xfrm>
            <a:off x="6888101" y="3344468"/>
            <a:ext cx="3528441" cy="2627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9" name="object 9"/>
          <p:cNvSpPr txBox="1"/>
          <p:nvPr/>
        </p:nvSpPr>
        <p:spPr>
          <a:xfrm>
            <a:off x="6888101" y="2819069"/>
            <a:ext cx="3528441" cy="2627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8" name="object 8"/>
          <p:cNvSpPr txBox="1"/>
          <p:nvPr/>
        </p:nvSpPr>
        <p:spPr>
          <a:xfrm>
            <a:off x="1959129" y="2421763"/>
            <a:ext cx="70929" cy="75666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7" name="object 7"/>
          <p:cNvSpPr txBox="1"/>
          <p:nvPr/>
        </p:nvSpPr>
        <p:spPr>
          <a:xfrm>
            <a:off x="2030058" y="2421763"/>
            <a:ext cx="94589" cy="75666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6" name="object 6"/>
          <p:cNvSpPr txBox="1"/>
          <p:nvPr/>
        </p:nvSpPr>
        <p:spPr>
          <a:xfrm>
            <a:off x="6888101" y="2166747"/>
            <a:ext cx="3528441" cy="32613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5" name="object 5"/>
          <p:cNvSpPr txBox="1"/>
          <p:nvPr/>
        </p:nvSpPr>
        <p:spPr>
          <a:xfrm>
            <a:off x="6888101" y="1514475"/>
            <a:ext cx="3528441" cy="32613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" name="object 4"/>
          <p:cNvSpPr txBox="1"/>
          <p:nvPr/>
        </p:nvSpPr>
        <p:spPr>
          <a:xfrm>
            <a:off x="6744462" y="1229360"/>
            <a:ext cx="3791712" cy="31907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000"/>
              </a:lnSpc>
            </a:pPr>
            <a:endParaRPr sz="1000"/>
          </a:p>
          <a:p>
            <a:pPr marL="483858">
              <a:lnSpc>
                <a:spcPct val="95825"/>
              </a:lnSpc>
              <a:spcBef>
                <a:spcPts val="5129"/>
              </a:spcBef>
            </a:pPr>
            <a:r>
              <a:rPr sz="800" dirty="0">
                <a:latin typeface="Arial"/>
                <a:cs typeface="Arial"/>
              </a:rPr>
              <a:t>sebagai Pemberi Kerja</a:t>
            </a:r>
            <a:endParaRPr sz="800">
              <a:latin typeface="Arial"/>
              <a:cs typeface="Arial"/>
            </a:endParaRPr>
          </a:p>
          <a:p>
            <a:pPr marL="195829">
              <a:lnSpc>
                <a:spcPts val="947"/>
              </a:lnSpc>
              <a:spcBef>
                <a:spcPts val="12029"/>
              </a:spcBef>
            </a:pPr>
            <a:r>
              <a:rPr sz="900" spc="4" dirty="0">
                <a:latin typeface="Arial"/>
                <a:cs typeface="Arial"/>
              </a:rPr>
              <a:t>8</a:t>
            </a:r>
            <a:r>
              <a:rPr sz="900" dirty="0">
                <a:latin typeface="Arial"/>
                <a:cs typeface="Arial"/>
              </a:rPr>
              <a:t>.     </a:t>
            </a:r>
            <a:r>
              <a:rPr sz="900" spc="19" dirty="0">
                <a:latin typeface="Arial"/>
                <a:cs typeface="Arial"/>
              </a:rPr>
              <a:t> </a:t>
            </a:r>
            <a:r>
              <a:rPr sz="800" spc="4" dirty="0">
                <a:latin typeface="Arial"/>
                <a:cs typeface="Arial"/>
              </a:rPr>
              <a:t>St</a:t>
            </a:r>
            <a:r>
              <a:rPr sz="800" spc="-4" dirty="0">
                <a:latin typeface="Arial"/>
                <a:cs typeface="Arial"/>
              </a:rPr>
              <a:t>ra</a:t>
            </a:r>
            <a:r>
              <a:rPr sz="800" spc="4" dirty="0">
                <a:latin typeface="Arial"/>
                <a:cs typeface="Arial"/>
              </a:rPr>
              <a:t>t</a:t>
            </a:r>
            <a:r>
              <a:rPr sz="800" spc="-4" dirty="0">
                <a:latin typeface="Arial"/>
                <a:cs typeface="Arial"/>
              </a:rPr>
              <a:t>eg</a:t>
            </a:r>
            <a:r>
              <a:rPr sz="800" dirty="0">
                <a:latin typeface="Arial"/>
                <a:cs typeface="Arial"/>
              </a:rPr>
              <a:t>ic </a:t>
            </a:r>
            <a:r>
              <a:rPr sz="800" spc="4" dirty="0">
                <a:latin typeface="Arial"/>
                <a:cs typeface="Arial"/>
              </a:rPr>
              <a:t>P</a:t>
            </a:r>
            <a:r>
              <a:rPr sz="800" spc="-4" dirty="0">
                <a:latin typeface="Arial"/>
                <a:cs typeface="Arial"/>
              </a:rPr>
              <a:t>ur</a:t>
            </a:r>
            <a:r>
              <a:rPr sz="800" spc="4" dirty="0">
                <a:latin typeface="Arial"/>
                <a:cs typeface="Arial"/>
              </a:rPr>
              <a:t>c</a:t>
            </a:r>
            <a:r>
              <a:rPr sz="800" spc="-4" dirty="0">
                <a:latin typeface="Arial"/>
                <a:cs typeface="Arial"/>
              </a:rPr>
              <a:t>ha</a:t>
            </a:r>
            <a:r>
              <a:rPr sz="800" spc="4" dirty="0">
                <a:latin typeface="Arial"/>
                <a:cs typeface="Arial"/>
              </a:rPr>
              <a:t>s</a:t>
            </a:r>
            <a:r>
              <a:rPr sz="800" dirty="0">
                <a:latin typeface="Arial"/>
                <a:cs typeface="Arial"/>
              </a:rPr>
              <a:t>ing</a:t>
            </a:r>
            <a:endParaRPr sz="800">
              <a:latin typeface="Arial"/>
              <a:cs typeface="Arial"/>
            </a:endParaRPr>
          </a:p>
          <a:p>
            <a:pPr marL="195829">
              <a:lnSpc>
                <a:spcPts val="947"/>
              </a:lnSpc>
              <a:spcBef>
                <a:spcPts val="1127"/>
              </a:spcBef>
            </a:pPr>
            <a:r>
              <a:rPr sz="900" spc="4" dirty="0">
                <a:latin typeface="Arial"/>
                <a:cs typeface="Arial"/>
              </a:rPr>
              <a:t>9</a:t>
            </a:r>
            <a:r>
              <a:rPr sz="900" dirty="0">
                <a:latin typeface="Arial"/>
                <a:cs typeface="Arial"/>
              </a:rPr>
              <a:t>.     </a:t>
            </a:r>
            <a:r>
              <a:rPr sz="900" spc="19" dirty="0">
                <a:latin typeface="Arial"/>
                <a:cs typeface="Arial"/>
              </a:rPr>
              <a:t> </a:t>
            </a:r>
            <a:r>
              <a:rPr sz="800" spc="4" dirty="0">
                <a:latin typeface="Arial"/>
                <a:cs typeface="Arial"/>
              </a:rPr>
              <a:t>S</a:t>
            </a:r>
            <a:r>
              <a:rPr sz="800" dirty="0">
                <a:latin typeface="Arial"/>
                <a:cs typeface="Arial"/>
              </a:rPr>
              <a:t>in</a:t>
            </a:r>
            <a:r>
              <a:rPr sz="800" spc="-4" dirty="0">
                <a:latin typeface="Arial"/>
                <a:cs typeface="Arial"/>
              </a:rPr>
              <a:t>erg</a:t>
            </a:r>
            <a:r>
              <a:rPr sz="800" dirty="0">
                <a:latin typeface="Arial"/>
                <a:cs typeface="Arial"/>
              </a:rPr>
              <a:t>i</a:t>
            </a:r>
            <a:r>
              <a:rPr sz="800" spc="4" dirty="0">
                <a:latin typeface="Arial"/>
                <a:cs typeface="Arial"/>
              </a:rPr>
              <a:t>t</a:t>
            </a:r>
            <a:r>
              <a:rPr sz="800" spc="-4" dirty="0">
                <a:latin typeface="Arial"/>
                <a:cs typeface="Arial"/>
              </a:rPr>
              <a:t>a</a:t>
            </a:r>
            <a:r>
              <a:rPr sz="800" dirty="0">
                <a:latin typeface="Arial"/>
                <a:cs typeface="Arial"/>
              </a:rPr>
              <a:t>s</a:t>
            </a:r>
            <a:r>
              <a:rPr sz="800" spc="9" dirty="0">
                <a:latin typeface="Arial"/>
                <a:cs typeface="Arial"/>
              </a:rPr>
              <a:t> </a:t>
            </a:r>
            <a:r>
              <a:rPr sz="800" spc="4" dirty="0">
                <a:latin typeface="Arial"/>
                <a:cs typeface="Arial"/>
              </a:rPr>
              <a:t>P</a:t>
            </a:r>
            <a:r>
              <a:rPr sz="800" spc="-4" dirty="0">
                <a:latin typeface="Arial"/>
                <a:cs typeface="Arial"/>
              </a:rPr>
              <a:t>enye</a:t>
            </a:r>
            <a:r>
              <a:rPr sz="800" dirty="0">
                <a:latin typeface="Arial"/>
                <a:cs typeface="Arial"/>
              </a:rPr>
              <a:t>le</a:t>
            </a:r>
            <a:r>
              <a:rPr sz="800" spc="-4" dirty="0">
                <a:latin typeface="Arial"/>
                <a:cs typeface="Arial"/>
              </a:rPr>
              <a:t>nggar</a:t>
            </a:r>
            <a:r>
              <a:rPr sz="800" dirty="0">
                <a:latin typeface="Arial"/>
                <a:cs typeface="Arial"/>
              </a:rPr>
              <a:t>a</a:t>
            </a:r>
            <a:r>
              <a:rPr sz="800" spc="39" dirty="0">
                <a:latin typeface="Arial"/>
                <a:cs typeface="Arial"/>
              </a:rPr>
              <a:t> </a:t>
            </a:r>
            <a:r>
              <a:rPr sz="800" spc="4" dirty="0">
                <a:latin typeface="Arial"/>
                <a:cs typeface="Arial"/>
              </a:rPr>
              <a:t>J</a:t>
            </a:r>
            <a:r>
              <a:rPr sz="800" spc="-4" dirty="0">
                <a:latin typeface="Arial"/>
                <a:cs typeface="Arial"/>
              </a:rPr>
              <a:t>a</a:t>
            </a:r>
            <a:r>
              <a:rPr sz="800" spc="14" dirty="0">
                <a:latin typeface="Arial"/>
                <a:cs typeface="Arial"/>
              </a:rPr>
              <a:t>m</a:t>
            </a:r>
            <a:r>
              <a:rPr sz="800" dirty="0">
                <a:latin typeface="Arial"/>
                <a:cs typeface="Arial"/>
              </a:rPr>
              <a:t>in</a:t>
            </a:r>
            <a:r>
              <a:rPr sz="800" spc="-4" dirty="0">
                <a:latin typeface="Arial"/>
                <a:cs typeface="Arial"/>
              </a:rPr>
              <a:t>a</a:t>
            </a:r>
            <a:r>
              <a:rPr sz="800" dirty="0">
                <a:latin typeface="Arial"/>
                <a:cs typeface="Arial"/>
              </a:rPr>
              <a:t>n</a:t>
            </a:r>
            <a:r>
              <a:rPr sz="800" spc="-9" dirty="0">
                <a:latin typeface="Arial"/>
                <a:cs typeface="Arial"/>
              </a:rPr>
              <a:t> </a:t>
            </a:r>
            <a:r>
              <a:rPr sz="800" spc="4" dirty="0">
                <a:latin typeface="Arial"/>
                <a:cs typeface="Arial"/>
              </a:rPr>
              <a:t>S</a:t>
            </a:r>
            <a:r>
              <a:rPr sz="800" spc="-4" dirty="0">
                <a:latin typeface="Arial"/>
                <a:cs typeface="Arial"/>
              </a:rPr>
              <a:t>o</a:t>
            </a:r>
            <a:r>
              <a:rPr sz="800" spc="4" dirty="0">
                <a:latin typeface="Arial"/>
                <a:cs typeface="Arial"/>
              </a:rPr>
              <a:t>s</a:t>
            </a:r>
            <a:r>
              <a:rPr sz="800" dirty="0">
                <a:latin typeface="Arial"/>
                <a:cs typeface="Arial"/>
              </a:rPr>
              <a:t>ial</a:t>
            </a:r>
            <a:r>
              <a:rPr sz="800" spc="-4" dirty="0">
                <a:latin typeface="Arial"/>
                <a:cs typeface="Arial"/>
              </a:rPr>
              <a:t> (</a:t>
            </a:r>
            <a:r>
              <a:rPr sz="800" spc="4" dirty="0">
                <a:latin typeface="Arial"/>
                <a:cs typeface="Arial"/>
              </a:rPr>
              <a:t>BPJ</a:t>
            </a:r>
            <a:r>
              <a:rPr sz="800" dirty="0">
                <a:latin typeface="Arial"/>
                <a:cs typeface="Arial"/>
              </a:rPr>
              <a:t>S</a:t>
            </a:r>
            <a:r>
              <a:rPr sz="800" spc="14" dirty="0">
                <a:latin typeface="Arial"/>
                <a:cs typeface="Arial"/>
              </a:rPr>
              <a:t> </a:t>
            </a:r>
            <a:r>
              <a:rPr sz="800" spc="4" dirty="0">
                <a:latin typeface="Arial"/>
                <a:cs typeface="Arial"/>
              </a:rPr>
              <a:t>K</a:t>
            </a:r>
            <a:r>
              <a:rPr sz="800" spc="-4" dirty="0">
                <a:latin typeface="Arial"/>
                <a:cs typeface="Arial"/>
              </a:rPr>
              <a:t>e</a:t>
            </a:r>
            <a:r>
              <a:rPr sz="800" spc="4" dirty="0">
                <a:latin typeface="Arial"/>
                <a:cs typeface="Arial"/>
              </a:rPr>
              <a:t>t</a:t>
            </a:r>
            <a:r>
              <a:rPr sz="800" spc="-4" dirty="0">
                <a:latin typeface="Arial"/>
                <a:cs typeface="Arial"/>
              </a:rPr>
              <a:t>enaga</a:t>
            </a:r>
            <a:r>
              <a:rPr sz="800" spc="4" dirty="0">
                <a:latin typeface="Arial"/>
                <a:cs typeface="Arial"/>
              </a:rPr>
              <a:t>k</a:t>
            </a:r>
            <a:r>
              <a:rPr sz="800" spc="-4" dirty="0">
                <a:latin typeface="Arial"/>
                <a:cs typeface="Arial"/>
              </a:rPr>
              <a:t>er</a:t>
            </a:r>
            <a:r>
              <a:rPr sz="800" dirty="0">
                <a:latin typeface="Arial"/>
                <a:cs typeface="Arial"/>
              </a:rPr>
              <a:t>ja</a:t>
            </a:r>
            <a:r>
              <a:rPr sz="800" spc="-4" dirty="0">
                <a:latin typeface="Arial"/>
                <a:cs typeface="Arial"/>
              </a:rPr>
              <a:t>a</a:t>
            </a:r>
            <a:r>
              <a:rPr sz="800" dirty="0">
                <a:latin typeface="Arial"/>
                <a:cs typeface="Arial"/>
              </a:rPr>
              <a:t>n,</a:t>
            </a:r>
            <a:endParaRPr sz="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716024" y="1107693"/>
            <a:ext cx="8874252" cy="3400044"/>
          </a:xfrm>
          <a:prstGeom prst="rect">
            <a:avLst/>
          </a:prstGeom>
        </p:spPr>
        <p:txBody>
          <a:bodyPr wrap="square" lIns="0" tIns="10770" rIns="0" bIns="0" rtlCol="0">
            <a:noAutofit/>
          </a:bodyPr>
          <a:lstStyle/>
          <a:p>
            <a:pPr>
              <a:lnSpc>
                <a:spcPts val="1400"/>
              </a:lnSpc>
            </a:pPr>
            <a:endParaRPr sz="1400" dirty="0"/>
          </a:p>
          <a:p>
            <a:pPr marL="5240016">
              <a:lnSpc>
                <a:spcPts val="1081"/>
              </a:lnSpc>
            </a:pPr>
            <a:r>
              <a:rPr sz="1350" b="1" baseline="9662" dirty="0">
                <a:latin typeface="Arial"/>
                <a:cs typeface="Arial"/>
              </a:rPr>
              <a:t>No                                          </a:t>
            </a:r>
            <a:r>
              <a:rPr sz="1350" b="1" spc="79" baseline="9662" dirty="0">
                <a:latin typeface="Arial"/>
                <a:cs typeface="Arial"/>
              </a:rPr>
              <a:t> </a:t>
            </a:r>
            <a:r>
              <a:rPr sz="1050" b="1" spc="4" dirty="0">
                <a:latin typeface="Arial"/>
                <a:cs typeface="Arial"/>
              </a:rPr>
              <a:t>K</a:t>
            </a:r>
            <a:r>
              <a:rPr sz="1050" b="1" dirty="0">
                <a:latin typeface="Arial"/>
                <a:cs typeface="Arial"/>
              </a:rPr>
              <a:t>eb</a:t>
            </a:r>
            <a:r>
              <a:rPr sz="1050" b="1" spc="-4" dirty="0">
                <a:latin typeface="Arial"/>
                <a:cs typeface="Arial"/>
              </a:rPr>
              <a:t>ij</a:t>
            </a:r>
            <a:r>
              <a:rPr sz="1050" b="1" dirty="0">
                <a:latin typeface="Arial"/>
                <a:cs typeface="Arial"/>
              </a:rPr>
              <a:t>akan</a:t>
            </a:r>
            <a:endParaRPr sz="1050" dirty="0">
              <a:latin typeface="Arial"/>
              <a:cs typeface="Arial"/>
            </a:endParaRPr>
          </a:p>
          <a:p>
            <a:pPr marL="5224142">
              <a:lnSpc>
                <a:spcPts val="947"/>
              </a:lnSpc>
              <a:spcBef>
                <a:spcPts val="1002"/>
              </a:spcBef>
            </a:pPr>
            <a:r>
              <a:rPr sz="900" spc="4" dirty="0">
                <a:latin typeface="Arial"/>
                <a:cs typeface="Arial"/>
              </a:rPr>
              <a:t>1</a:t>
            </a:r>
            <a:r>
              <a:rPr sz="900" dirty="0">
                <a:latin typeface="Arial"/>
                <a:cs typeface="Arial"/>
              </a:rPr>
              <a:t>.     </a:t>
            </a:r>
            <a:r>
              <a:rPr sz="900" spc="19" dirty="0">
                <a:latin typeface="Arial"/>
                <a:cs typeface="Arial"/>
              </a:rPr>
              <a:t> </a:t>
            </a:r>
            <a:r>
              <a:rPr sz="800" spc="-4" dirty="0">
                <a:latin typeface="Arial"/>
                <a:cs typeface="Arial"/>
              </a:rPr>
              <a:t>Ca</a:t>
            </a:r>
            <a:r>
              <a:rPr sz="800" spc="4" dirty="0">
                <a:latin typeface="Arial"/>
                <a:cs typeface="Arial"/>
              </a:rPr>
              <a:t>k</a:t>
            </a:r>
            <a:r>
              <a:rPr sz="800" spc="-4" dirty="0">
                <a:latin typeface="Arial"/>
                <a:cs typeface="Arial"/>
              </a:rPr>
              <a:t>upa</a:t>
            </a:r>
            <a:r>
              <a:rPr sz="800" dirty="0">
                <a:latin typeface="Arial"/>
                <a:cs typeface="Arial"/>
              </a:rPr>
              <a:t>n</a:t>
            </a:r>
            <a:r>
              <a:rPr sz="800" spc="14" dirty="0">
                <a:latin typeface="Arial"/>
                <a:cs typeface="Arial"/>
              </a:rPr>
              <a:t> </a:t>
            </a:r>
            <a:r>
              <a:rPr sz="800" spc="4" dirty="0">
                <a:latin typeface="Arial"/>
                <a:cs typeface="Arial"/>
              </a:rPr>
              <a:t>PB</a:t>
            </a:r>
            <a:r>
              <a:rPr sz="800" dirty="0">
                <a:latin typeface="Arial"/>
                <a:cs typeface="Arial"/>
              </a:rPr>
              <a:t>I</a:t>
            </a:r>
            <a:r>
              <a:rPr sz="800" spc="9" dirty="0">
                <a:latin typeface="Arial"/>
                <a:cs typeface="Arial"/>
              </a:rPr>
              <a:t> </a:t>
            </a:r>
            <a:r>
              <a:rPr sz="800" spc="-4" dirty="0">
                <a:latin typeface="Arial"/>
                <a:cs typeface="Arial"/>
              </a:rPr>
              <a:t>92</a:t>
            </a:r>
            <a:r>
              <a:rPr sz="800" spc="4" dirty="0">
                <a:latin typeface="Arial"/>
                <a:cs typeface="Arial"/>
              </a:rPr>
              <a:t>,</a:t>
            </a:r>
            <a:r>
              <a:rPr sz="800" dirty="0">
                <a:latin typeface="Arial"/>
                <a:cs typeface="Arial"/>
              </a:rPr>
              <a:t>4</a:t>
            </a:r>
            <a:r>
              <a:rPr sz="800" spc="14" dirty="0">
                <a:latin typeface="Arial"/>
                <a:cs typeface="Arial"/>
              </a:rPr>
              <a:t> </a:t>
            </a:r>
            <a:r>
              <a:rPr sz="800" spc="4" dirty="0">
                <a:latin typeface="Arial"/>
                <a:cs typeface="Arial"/>
              </a:rPr>
              <a:t>J</a:t>
            </a:r>
            <a:r>
              <a:rPr sz="800" spc="-4" dirty="0">
                <a:latin typeface="Arial"/>
                <a:cs typeface="Arial"/>
              </a:rPr>
              <a:t>u</a:t>
            </a:r>
            <a:r>
              <a:rPr sz="800" spc="4" dirty="0">
                <a:latin typeface="Arial"/>
                <a:cs typeface="Arial"/>
              </a:rPr>
              <a:t>t</a:t>
            </a:r>
            <a:r>
              <a:rPr sz="800" dirty="0">
                <a:latin typeface="Arial"/>
                <a:cs typeface="Arial"/>
              </a:rPr>
              <a:t>a</a:t>
            </a:r>
            <a:r>
              <a:rPr sz="800" spc="-9" dirty="0">
                <a:latin typeface="Arial"/>
                <a:cs typeface="Arial"/>
              </a:rPr>
              <a:t> </a:t>
            </a:r>
            <a:r>
              <a:rPr sz="800" spc="4" dirty="0">
                <a:latin typeface="Arial"/>
                <a:cs typeface="Arial"/>
              </a:rPr>
              <a:t>J</a:t>
            </a:r>
            <a:r>
              <a:rPr sz="800" dirty="0">
                <a:latin typeface="Arial"/>
                <a:cs typeface="Arial"/>
              </a:rPr>
              <a:t>i</a:t>
            </a:r>
            <a:r>
              <a:rPr sz="800" spc="-14" dirty="0">
                <a:latin typeface="Arial"/>
                <a:cs typeface="Arial"/>
              </a:rPr>
              <a:t>w</a:t>
            </a:r>
            <a:r>
              <a:rPr sz="800" spc="-4" dirty="0">
                <a:latin typeface="Arial"/>
                <a:cs typeface="Arial"/>
              </a:rPr>
              <a:t>a</a:t>
            </a:r>
            <a:r>
              <a:rPr sz="800" dirty="0">
                <a:latin typeface="Arial"/>
                <a:cs typeface="Arial"/>
              </a:rPr>
              <a:t>,</a:t>
            </a:r>
            <a:r>
              <a:rPr sz="800" spc="9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iu</a:t>
            </a:r>
            <a:r>
              <a:rPr sz="800" spc="-4" dirty="0">
                <a:latin typeface="Arial"/>
                <a:cs typeface="Arial"/>
              </a:rPr>
              <a:t>ra</a:t>
            </a:r>
            <a:r>
              <a:rPr sz="800" dirty="0">
                <a:latin typeface="Arial"/>
                <a:cs typeface="Arial"/>
              </a:rPr>
              <a:t>n</a:t>
            </a:r>
            <a:r>
              <a:rPr sz="800" spc="14" dirty="0">
                <a:latin typeface="Arial"/>
                <a:cs typeface="Arial"/>
              </a:rPr>
              <a:t> </a:t>
            </a:r>
            <a:r>
              <a:rPr sz="800" spc="4" dirty="0">
                <a:latin typeface="Arial"/>
                <a:cs typeface="Arial"/>
              </a:rPr>
              <a:t>PB</a:t>
            </a:r>
            <a:r>
              <a:rPr sz="800" dirty="0">
                <a:latin typeface="Arial"/>
                <a:cs typeface="Arial"/>
              </a:rPr>
              <a:t>I </a:t>
            </a:r>
            <a:r>
              <a:rPr sz="800" spc="-4" dirty="0">
                <a:latin typeface="Arial"/>
                <a:cs typeface="Arial"/>
              </a:rPr>
              <a:t>Rp</a:t>
            </a:r>
            <a:r>
              <a:rPr sz="800" spc="4" dirty="0">
                <a:latin typeface="Arial"/>
                <a:cs typeface="Arial"/>
              </a:rPr>
              <a:t>.</a:t>
            </a:r>
            <a:r>
              <a:rPr sz="800" spc="-4" dirty="0">
                <a:latin typeface="Arial"/>
                <a:cs typeface="Arial"/>
              </a:rPr>
              <a:t>23</a:t>
            </a:r>
            <a:r>
              <a:rPr sz="800" spc="4" dirty="0">
                <a:latin typeface="Arial"/>
                <a:cs typeface="Arial"/>
              </a:rPr>
              <a:t>.</a:t>
            </a:r>
            <a:r>
              <a:rPr sz="800" spc="-4" dirty="0">
                <a:latin typeface="Arial"/>
                <a:cs typeface="Arial"/>
              </a:rPr>
              <a:t>00</a:t>
            </a:r>
            <a:r>
              <a:rPr sz="800" dirty="0">
                <a:latin typeface="Arial"/>
                <a:cs typeface="Arial"/>
              </a:rPr>
              <a:t>0</a:t>
            </a:r>
            <a:r>
              <a:rPr sz="800" spc="25" dirty="0">
                <a:latin typeface="Arial"/>
                <a:cs typeface="Arial"/>
              </a:rPr>
              <a:t> </a:t>
            </a:r>
            <a:r>
              <a:rPr sz="800" spc="-4" dirty="0">
                <a:latin typeface="Arial"/>
                <a:cs typeface="Arial"/>
              </a:rPr>
              <a:t>(</a:t>
            </a:r>
            <a:r>
              <a:rPr sz="800" spc="4" dirty="0">
                <a:latin typeface="Arial"/>
                <a:cs typeface="Arial"/>
              </a:rPr>
              <a:t>t</a:t>
            </a:r>
            <a:r>
              <a:rPr sz="800" dirty="0">
                <a:latin typeface="Arial"/>
                <a:cs typeface="Arial"/>
              </a:rPr>
              <a:t>id</a:t>
            </a:r>
            <a:r>
              <a:rPr sz="800" spc="-4" dirty="0">
                <a:latin typeface="Arial"/>
                <a:cs typeface="Arial"/>
              </a:rPr>
              <a:t>a</a:t>
            </a:r>
            <a:r>
              <a:rPr sz="800" dirty="0">
                <a:latin typeface="Arial"/>
                <a:cs typeface="Arial"/>
              </a:rPr>
              <a:t>k</a:t>
            </a:r>
            <a:r>
              <a:rPr sz="800" spc="9" dirty="0">
                <a:latin typeface="Arial"/>
                <a:cs typeface="Arial"/>
              </a:rPr>
              <a:t> </a:t>
            </a:r>
            <a:r>
              <a:rPr sz="800" spc="-4" dirty="0">
                <a:latin typeface="Arial"/>
                <a:cs typeface="Arial"/>
              </a:rPr>
              <a:t>ad</a:t>
            </a:r>
            <a:r>
              <a:rPr sz="800" dirty="0">
                <a:latin typeface="Arial"/>
                <a:cs typeface="Arial"/>
              </a:rPr>
              <a:t>a</a:t>
            </a:r>
          </a:p>
          <a:p>
            <a:pPr marL="613242">
              <a:lnSpc>
                <a:spcPts val="1475"/>
              </a:lnSpc>
              <a:spcBef>
                <a:spcPts val="173"/>
              </a:spcBef>
            </a:pPr>
            <a:r>
              <a:rPr sz="1400" b="1" dirty="0">
                <a:latin typeface="Calibri"/>
                <a:cs typeface="Calibri"/>
              </a:rPr>
              <a:t>7</a:t>
            </a:r>
            <a:r>
              <a:rPr sz="1400" b="1" spc="-9" dirty="0">
                <a:latin typeface="Calibri"/>
                <a:cs typeface="Calibri"/>
              </a:rPr>
              <a:t> </a:t>
            </a:r>
            <a:r>
              <a:rPr sz="1400" b="1" spc="-25" dirty="0">
                <a:latin typeface="Calibri"/>
                <a:cs typeface="Calibri"/>
              </a:rPr>
              <a:t>P</a:t>
            </a:r>
            <a:r>
              <a:rPr sz="1400" b="1" dirty="0">
                <a:latin typeface="Calibri"/>
                <a:cs typeface="Calibri"/>
              </a:rPr>
              <a:t>a</a:t>
            </a:r>
            <a:r>
              <a:rPr sz="1400" b="1" spc="4" dirty="0">
                <a:latin typeface="Calibri"/>
                <a:cs typeface="Calibri"/>
              </a:rPr>
              <a:t>s</a:t>
            </a:r>
            <a:r>
              <a:rPr sz="1400" b="1" dirty="0">
                <a:latin typeface="Calibri"/>
                <a:cs typeface="Calibri"/>
              </a:rPr>
              <a:t>al                                                                                                            </a:t>
            </a:r>
            <a:r>
              <a:rPr sz="1400" b="1" spc="49" dirty="0">
                <a:latin typeface="Calibri"/>
                <a:cs typeface="Calibri"/>
              </a:rPr>
              <a:t> </a:t>
            </a:r>
            <a:r>
              <a:rPr sz="1200" spc="4" baseline="36234" dirty="0">
                <a:latin typeface="Arial"/>
                <a:cs typeface="Arial"/>
              </a:rPr>
              <a:t>k</a:t>
            </a:r>
            <a:r>
              <a:rPr sz="1200" spc="-4" baseline="36234" dirty="0">
                <a:latin typeface="Arial"/>
                <a:cs typeface="Arial"/>
              </a:rPr>
              <a:t>ena</a:t>
            </a:r>
            <a:r>
              <a:rPr sz="1200" baseline="36234" dirty="0">
                <a:latin typeface="Arial"/>
                <a:cs typeface="Arial"/>
              </a:rPr>
              <a:t>i</a:t>
            </a:r>
            <a:r>
              <a:rPr sz="1200" spc="4" baseline="36234" dirty="0">
                <a:latin typeface="Arial"/>
                <a:cs typeface="Arial"/>
              </a:rPr>
              <a:t>k</a:t>
            </a:r>
            <a:r>
              <a:rPr sz="1200" spc="-4" baseline="36234" dirty="0">
                <a:latin typeface="Arial"/>
                <a:cs typeface="Arial"/>
              </a:rPr>
              <a:t>an</a:t>
            </a:r>
            <a:r>
              <a:rPr sz="1200" baseline="36234" dirty="0">
                <a:latin typeface="Arial"/>
                <a:cs typeface="Arial"/>
              </a:rPr>
              <a:t>)</a:t>
            </a:r>
            <a:endParaRPr sz="800" dirty="0">
              <a:latin typeface="Arial"/>
              <a:cs typeface="Arial"/>
            </a:endParaRPr>
          </a:p>
          <a:p>
            <a:pPr marL="296258">
              <a:lnSpc>
                <a:spcPts val="1705"/>
              </a:lnSpc>
              <a:spcBef>
                <a:spcPts val="11"/>
              </a:spcBef>
            </a:pPr>
            <a:r>
              <a:rPr sz="1400" b="1" spc="-4" dirty="0">
                <a:latin typeface="Calibri"/>
                <a:cs typeface="Calibri"/>
              </a:rPr>
              <a:t>U</a:t>
            </a:r>
            <a:r>
              <a:rPr sz="1400" b="1" dirty="0">
                <a:latin typeface="Calibri"/>
                <a:cs typeface="Calibri"/>
              </a:rPr>
              <a:t>U</a:t>
            </a:r>
            <a:r>
              <a:rPr sz="1400" b="1" spc="-9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No.</a:t>
            </a:r>
            <a:r>
              <a:rPr sz="1400" b="1" spc="-4" dirty="0">
                <a:latin typeface="Calibri"/>
                <a:cs typeface="Calibri"/>
              </a:rPr>
              <a:t>4</a:t>
            </a:r>
            <a:r>
              <a:rPr sz="1400" b="1" dirty="0">
                <a:latin typeface="Calibri"/>
                <a:cs typeface="Calibri"/>
              </a:rPr>
              <a:t>0</a:t>
            </a:r>
            <a:r>
              <a:rPr sz="1400" b="1" spc="-4" dirty="0">
                <a:latin typeface="Calibri"/>
                <a:cs typeface="Calibri"/>
              </a:rPr>
              <a:t>/</a:t>
            </a:r>
            <a:r>
              <a:rPr sz="1400" b="1" dirty="0">
                <a:latin typeface="Calibri"/>
                <a:cs typeface="Calibri"/>
              </a:rPr>
              <a:t>2</a:t>
            </a:r>
            <a:r>
              <a:rPr sz="1400" b="1" spc="-4" dirty="0">
                <a:latin typeface="Calibri"/>
                <a:cs typeface="Calibri"/>
              </a:rPr>
              <a:t>0</a:t>
            </a:r>
            <a:r>
              <a:rPr sz="1400" b="1" dirty="0">
                <a:latin typeface="Calibri"/>
                <a:cs typeface="Calibri"/>
              </a:rPr>
              <a:t>04                                                                                             </a:t>
            </a:r>
            <a:r>
              <a:rPr sz="1400" b="1" spc="14" dirty="0">
                <a:latin typeface="Calibri"/>
                <a:cs typeface="Calibri"/>
              </a:rPr>
              <a:t> </a:t>
            </a:r>
            <a:r>
              <a:rPr sz="1350" spc="4" baseline="28987" dirty="0">
                <a:latin typeface="Arial"/>
                <a:cs typeface="Arial"/>
              </a:rPr>
              <a:t>2</a:t>
            </a:r>
            <a:r>
              <a:rPr sz="1350" baseline="28987" dirty="0">
                <a:latin typeface="Arial"/>
                <a:cs typeface="Arial"/>
              </a:rPr>
              <a:t>.     </a:t>
            </a:r>
            <a:r>
              <a:rPr sz="1350" spc="19" baseline="28987" dirty="0">
                <a:latin typeface="Arial"/>
                <a:cs typeface="Arial"/>
              </a:rPr>
              <a:t> </a:t>
            </a:r>
            <a:r>
              <a:rPr sz="1200" baseline="39858" dirty="0">
                <a:latin typeface="Arial"/>
                <a:cs typeface="Arial"/>
              </a:rPr>
              <a:t>Pe</a:t>
            </a:r>
            <a:r>
              <a:rPr sz="1200" spc="9" baseline="39858" dirty="0">
                <a:latin typeface="Arial"/>
                <a:cs typeface="Arial"/>
              </a:rPr>
              <a:t>m</a:t>
            </a:r>
            <a:r>
              <a:rPr sz="1200" spc="-4" baseline="39858" dirty="0">
                <a:latin typeface="Arial"/>
                <a:cs typeface="Arial"/>
              </a:rPr>
              <a:t>o</a:t>
            </a:r>
            <a:r>
              <a:rPr sz="1200" spc="4" baseline="39858" dirty="0">
                <a:latin typeface="Arial"/>
                <a:cs typeface="Arial"/>
              </a:rPr>
              <a:t>t</a:t>
            </a:r>
            <a:r>
              <a:rPr sz="1200" spc="-4" baseline="39858" dirty="0">
                <a:latin typeface="Arial"/>
                <a:cs typeface="Arial"/>
              </a:rPr>
              <a:t>onga</a:t>
            </a:r>
            <a:r>
              <a:rPr sz="1200" baseline="39858" dirty="0">
                <a:latin typeface="Arial"/>
                <a:cs typeface="Arial"/>
              </a:rPr>
              <a:t>n</a:t>
            </a:r>
            <a:r>
              <a:rPr sz="1200" spc="17" baseline="39858" dirty="0">
                <a:latin typeface="Arial"/>
                <a:cs typeface="Arial"/>
              </a:rPr>
              <a:t> </a:t>
            </a:r>
            <a:r>
              <a:rPr sz="1200" spc="-4" baseline="39858" dirty="0">
                <a:latin typeface="Arial"/>
                <a:cs typeface="Arial"/>
              </a:rPr>
              <a:t>Dan</a:t>
            </a:r>
            <a:r>
              <a:rPr sz="1200" baseline="39858" dirty="0">
                <a:latin typeface="Arial"/>
                <a:cs typeface="Arial"/>
              </a:rPr>
              <a:t>a</a:t>
            </a:r>
            <a:r>
              <a:rPr sz="1200" spc="14" baseline="39858" dirty="0">
                <a:latin typeface="Arial"/>
                <a:cs typeface="Arial"/>
              </a:rPr>
              <a:t> </a:t>
            </a:r>
            <a:r>
              <a:rPr sz="1200" baseline="39858" dirty="0">
                <a:latin typeface="Arial"/>
                <a:cs typeface="Arial"/>
              </a:rPr>
              <a:t>T</a:t>
            </a:r>
            <a:r>
              <a:rPr sz="1200" spc="-4" baseline="39858" dirty="0">
                <a:latin typeface="Arial"/>
                <a:cs typeface="Arial"/>
              </a:rPr>
              <a:t>ran</a:t>
            </a:r>
            <a:r>
              <a:rPr sz="1200" spc="4" baseline="39858" dirty="0">
                <a:latin typeface="Arial"/>
                <a:cs typeface="Arial"/>
              </a:rPr>
              <a:t>sf</a:t>
            </a:r>
            <a:r>
              <a:rPr sz="1200" spc="-4" baseline="39858" dirty="0">
                <a:latin typeface="Arial"/>
                <a:cs typeface="Arial"/>
              </a:rPr>
              <a:t>e</a:t>
            </a:r>
            <a:r>
              <a:rPr sz="1200" baseline="39858" dirty="0">
                <a:latin typeface="Arial"/>
                <a:cs typeface="Arial"/>
              </a:rPr>
              <a:t>r</a:t>
            </a:r>
            <a:r>
              <a:rPr sz="1200" spc="2" baseline="39858" dirty="0">
                <a:latin typeface="Arial"/>
                <a:cs typeface="Arial"/>
              </a:rPr>
              <a:t> </a:t>
            </a:r>
            <a:r>
              <a:rPr sz="1200" spc="-4" baseline="39858" dirty="0">
                <a:latin typeface="Arial"/>
                <a:cs typeface="Arial"/>
              </a:rPr>
              <a:t>Daera</a:t>
            </a:r>
            <a:r>
              <a:rPr sz="1200" baseline="39858" dirty="0">
                <a:latin typeface="Arial"/>
                <a:cs typeface="Arial"/>
              </a:rPr>
              <a:t>h</a:t>
            </a:r>
            <a:r>
              <a:rPr sz="1200" spc="14" baseline="39858" dirty="0">
                <a:latin typeface="Arial"/>
                <a:cs typeface="Arial"/>
              </a:rPr>
              <a:t> </a:t>
            </a:r>
            <a:r>
              <a:rPr sz="1200" spc="-4" baseline="39858" dirty="0">
                <a:latin typeface="Arial"/>
                <a:cs typeface="Arial"/>
              </a:rPr>
              <a:t>a</a:t>
            </a:r>
            <a:r>
              <a:rPr sz="1200" spc="4" baseline="39858" dirty="0">
                <a:latin typeface="Arial"/>
                <a:cs typeface="Arial"/>
              </a:rPr>
              <a:t>t</a:t>
            </a:r>
            <a:r>
              <a:rPr sz="1200" spc="-4" baseline="39858" dirty="0">
                <a:latin typeface="Arial"/>
                <a:cs typeface="Arial"/>
              </a:rPr>
              <a:t>a</a:t>
            </a:r>
            <a:r>
              <a:rPr sz="1200" baseline="39858" dirty="0">
                <a:latin typeface="Arial"/>
                <a:cs typeface="Arial"/>
              </a:rPr>
              <a:t>s</a:t>
            </a:r>
            <a:r>
              <a:rPr sz="1200" spc="12" baseline="39858" dirty="0">
                <a:latin typeface="Arial"/>
                <a:cs typeface="Arial"/>
              </a:rPr>
              <a:t> </a:t>
            </a:r>
            <a:r>
              <a:rPr sz="1200" baseline="39858" dirty="0">
                <a:latin typeface="Arial"/>
                <a:cs typeface="Arial"/>
              </a:rPr>
              <a:t>T</a:t>
            </a:r>
            <a:r>
              <a:rPr sz="1200" spc="-4" baseline="39858" dirty="0">
                <a:latin typeface="Arial"/>
                <a:cs typeface="Arial"/>
              </a:rPr>
              <a:t>ungga</a:t>
            </a:r>
            <a:r>
              <a:rPr sz="1200" spc="4" baseline="39858" dirty="0">
                <a:latin typeface="Arial"/>
                <a:cs typeface="Arial"/>
              </a:rPr>
              <a:t>k</a:t>
            </a:r>
            <a:r>
              <a:rPr sz="1200" spc="-4" baseline="39858" dirty="0">
                <a:latin typeface="Arial"/>
                <a:cs typeface="Arial"/>
              </a:rPr>
              <a:t>a</a:t>
            </a:r>
            <a:r>
              <a:rPr sz="1200" baseline="39858" dirty="0">
                <a:latin typeface="Arial"/>
                <a:cs typeface="Arial"/>
              </a:rPr>
              <a:t>n</a:t>
            </a:r>
            <a:r>
              <a:rPr sz="1200" spc="25" baseline="39858" dirty="0">
                <a:latin typeface="Arial"/>
                <a:cs typeface="Arial"/>
              </a:rPr>
              <a:t> </a:t>
            </a:r>
            <a:r>
              <a:rPr sz="1200" spc="4" baseline="39858" dirty="0">
                <a:latin typeface="Arial"/>
                <a:cs typeface="Arial"/>
              </a:rPr>
              <a:t>I</a:t>
            </a:r>
            <a:r>
              <a:rPr sz="1200" spc="-4" baseline="39858" dirty="0">
                <a:latin typeface="Arial"/>
                <a:cs typeface="Arial"/>
              </a:rPr>
              <a:t>ura</a:t>
            </a:r>
            <a:r>
              <a:rPr sz="1200" baseline="39858" dirty="0">
                <a:latin typeface="Arial"/>
                <a:cs typeface="Arial"/>
              </a:rPr>
              <a:t>n</a:t>
            </a:r>
            <a:r>
              <a:rPr sz="1200" spc="17" baseline="39858" dirty="0">
                <a:latin typeface="Arial"/>
                <a:cs typeface="Arial"/>
              </a:rPr>
              <a:t> </a:t>
            </a:r>
            <a:r>
              <a:rPr sz="1200" baseline="39858" dirty="0">
                <a:latin typeface="Arial"/>
                <a:cs typeface="Arial"/>
              </a:rPr>
              <a:t>Pe</a:t>
            </a:r>
            <a:r>
              <a:rPr sz="1200" spc="9" baseline="39858" dirty="0">
                <a:latin typeface="Arial"/>
                <a:cs typeface="Arial"/>
              </a:rPr>
              <a:t>m</a:t>
            </a:r>
            <a:r>
              <a:rPr sz="1200" spc="-4" baseline="39858" dirty="0">
                <a:latin typeface="Arial"/>
                <a:cs typeface="Arial"/>
              </a:rPr>
              <a:t>d</a:t>
            </a:r>
            <a:r>
              <a:rPr sz="1200" baseline="39858" dirty="0">
                <a:latin typeface="Arial"/>
                <a:cs typeface="Arial"/>
              </a:rPr>
              <a:t>a</a:t>
            </a:r>
            <a:endParaRPr sz="800" dirty="0">
              <a:latin typeface="Arial"/>
              <a:cs typeface="Arial"/>
            </a:endParaRPr>
          </a:p>
          <a:p>
            <a:pPr marL="5512170" marR="265244" indent="-288029">
              <a:lnSpc>
                <a:spcPts val="860"/>
              </a:lnSpc>
              <a:spcBef>
                <a:spcPts val="1037"/>
              </a:spcBef>
              <a:tabLst>
                <a:tab pos="5511662" algn="l"/>
              </a:tabLst>
            </a:pPr>
            <a:r>
              <a:rPr sz="900" dirty="0">
                <a:latin typeface="Arial"/>
                <a:cs typeface="Arial"/>
              </a:rPr>
              <a:t>3	</a:t>
            </a:r>
            <a:r>
              <a:rPr sz="800" dirty="0">
                <a:latin typeface="Arial"/>
                <a:cs typeface="Arial"/>
              </a:rPr>
              <a:t>Pembatasan Dana Operasional BPJS Kesehatan dari Iuran sebesar maksimal 4,8%</a:t>
            </a:r>
          </a:p>
          <a:p>
            <a:pPr marL="5224142">
              <a:lnSpc>
                <a:spcPts val="947"/>
              </a:lnSpc>
              <a:spcBef>
                <a:spcPts val="638"/>
              </a:spcBef>
            </a:pPr>
            <a:r>
              <a:rPr sz="900" spc="4" dirty="0">
                <a:latin typeface="Arial"/>
                <a:cs typeface="Arial"/>
              </a:rPr>
              <a:t>4</a:t>
            </a:r>
            <a:r>
              <a:rPr sz="900" dirty="0">
                <a:latin typeface="Arial"/>
                <a:cs typeface="Arial"/>
              </a:rPr>
              <a:t>.     </a:t>
            </a:r>
            <a:r>
              <a:rPr sz="900" spc="19" dirty="0">
                <a:latin typeface="Arial"/>
                <a:cs typeface="Arial"/>
              </a:rPr>
              <a:t> </a:t>
            </a:r>
            <a:r>
              <a:rPr sz="800" spc="4" dirty="0">
                <a:latin typeface="Arial"/>
                <a:cs typeface="Arial"/>
              </a:rPr>
              <a:t>P</a:t>
            </a:r>
            <a:r>
              <a:rPr sz="800" spc="-4" dirty="0">
                <a:latin typeface="Arial"/>
                <a:cs typeface="Arial"/>
              </a:rPr>
              <a:t>en</a:t>
            </a:r>
            <a:r>
              <a:rPr sz="800" dirty="0">
                <a:latin typeface="Arial"/>
                <a:cs typeface="Arial"/>
              </a:rPr>
              <a:t>in</a:t>
            </a:r>
            <a:r>
              <a:rPr sz="800" spc="-4" dirty="0">
                <a:latin typeface="Arial"/>
                <a:cs typeface="Arial"/>
              </a:rPr>
              <a:t>g</a:t>
            </a:r>
            <a:r>
              <a:rPr sz="800" spc="4" dirty="0">
                <a:latin typeface="Arial"/>
                <a:cs typeface="Arial"/>
              </a:rPr>
              <a:t>k</a:t>
            </a:r>
            <a:r>
              <a:rPr sz="800" spc="-4" dirty="0">
                <a:latin typeface="Arial"/>
                <a:cs typeface="Arial"/>
              </a:rPr>
              <a:t>a</a:t>
            </a:r>
            <a:r>
              <a:rPr sz="800" spc="4" dirty="0">
                <a:latin typeface="Arial"/>
                <a:cs typeface="Arial"/>
              </a:rPr>
              <a:t>t</a:t>
            </a:r>
            <a:r>
              <a:rPr sz="800" spc="-4" dirty="0">
                <a:latin typeface="Arial"/>
                <a:cs typeface="Arial"/>
              </a:rPr>
              <a:t>a</a:t>
            </a:r>
            <a:r>
              <a:rPr sz="800" dirty="0">
                <a:latin typeface="Arial"/>
                <a:cs typeface="Arial"/>
              </a:rPr>
              <a:t>n</a:t>
            </a:r>
            <a:r>
              <a:rPr sz="800" spc="34" dirty="0">
                <a:latin typeface="Arial"/>
                <a:cs typeface="Arial"/>
              </a:rPr>
              <a:t> </a:t>
            </a:r>
            <a:r>
              <a:rPr sz="800" spc="4" dirty="0">
                <a:latin typeface="Arial"/>
                <a:cs typeface="Arial"/>
              </a:rPr>
              <a:t>P</a:t>
            </a:r>
            <a:r>
              <a:rPr sz="800" spc="-4" dirty="0">
                <a:latin typeface="Arial"/>
                <a:cs typeface="Arial"/>
              </a:rPr>
              <a:t>era</a:t>
            </a:r>
            <a:r>
              <a:rPr sz="800" dirty="0">
                <a:latin typeface="Arial"/>
                <a:cs typeface="Arial"/>
              </a:rPr>
              <a:t>n</a:t>
            </a:r>
            <a:r>
              <a:rPr sz="800" spc="14" dirty="0">
                <a:latin typeface="Arial"/>
                <a:cs typeface="Arial"/>
              </a:rPr>
              <a:t> </a:t>
            </a:r>
            <a:r>
              <a:rPr sz="800" spc="4" dirty="0">
                <a:latin typeface="Arial"/>
                <a:cs typeface="Arial"/>
              </a:rPr>
              <a:t>P</a:t>
            </a:r>
            <a:r>
              <a:rPr sz="800" spc="-4" dirty="0">
                <a:latin typeface="Arial"/>
                <a:cs typeface="Arial"/>
              </a:rPr>
              <a:t>e</a:t>
            </a:r>
            <a:r>
              <a:rPr sz="800" spc="14" dirty="0">
                <a:latin typeface="Arial"/>
                <a:cs typeface="Arial"/>
              </a:rPr>
              <a:t>m</a:t>
            </a:r>
            <a:r>
              <a:rPr sz="800" spc="-4" dirty="0">
                <a:latin typeface="Arial"/>
                <a:cs typeface="Arial"/>
              </a:rPr>
              <a:t>d</a:t>
            </a:r>
            <a:r>
              <a:rPr sz="800" dirty="0">
                <a:latin typeface="Arial"/>
                <a:cs typeface="Arial"/>
              </a:rPr>
              <a:t>a</a:t>
            </a:r>
            <a:r>
              <a:rPr sz="800" spc="-4" dirty="0">
                <a:latin typeface="Arial"/>
                <a:cs typeface="Arial"/>
              </a:rPr>
              <a:t> </a:t>
            </a:r>
            <a:r>
              <a:rPr sz="800" spc="14" dirty="0">
                <a:latin typeface="Arial"/>
                <a:cs typeface="Arial"/>
              </a:rPr>
              <a:t>m</a:t>
            </a:r>
            <a:r>
              <a:rPr sz="800" spc="-4" dirty="0">
                <a:latin typeface="Arial"/>
                <a:cs typeface="Arial"/>
              </a:rPr>
              <a:t>e</a:t>
            </a:r>
            <a:r>
              <a:rPr sz="800" dirty="0">
                <a:latin typeface="Arial"/>
                <a:cs typeface="Arial"/>
              </a:rPr>
              <a:t>lal</a:t>
            </a:r>
            <a:r>
              <a:rPr sz="800" spc="-4" dirty="0">
                <a:latin typeface="Arial"/>
                <a:cs typeface="Arial"/>
              </a:rPr>
              <a:t>u</a:t>
            </a:r>
            <a:r>
              <a:rPr sz="800" dirty="0">
                <a:latin typeface="Arial"/>
                <a:cs typeface="Arial"/>
              </a:rPr>
              <a:t>i</a:t>
            </a:r>
            <a:r>
              <a:rPr sz="800" spc="-14" dirty="0">
                <a:latin typeface="Arial"/>
                <a:cs typeface="Arial"/>
              </a:rPr>
              <a:t> </a:t>
            </a:r>
            <a:r>
              <a:rPr sz="800" spc="-4" dirty="0">
                <a:latin typeface="Arial"/>
                <a:cs typeface="Arial"/>
              </a:rPr>
              <a:t>penggunaa</a:t>
            </a:r>
            <a:r>
              <a:rPr sz="800" dirty="0">
                <a:latin typeface="Arial"/>
                <a:cs typeface="Arial"/>
              </a:rPr>
              <a:t>n</a:t>
            </a:r>
            <a:r>
              <a:rPr sz="800" spc="64" dirty="0">
                <a:latin typeface="Arial"/>
                <a:cs typeface="Arial"/>
              </a:rPr>
              <a:t> </a:t>
            </a:r>
            <a:r>
              <a:rPr sz="800" spc="-4" dirty="0">
                <a:latin typeface="Arial"/>
                <a:cs typeface="Arial"/>
              </a:rPr>
              <a:t>dan</a:t>
            </a:r>
            <a:r>
              <a:rPr sz="800" dirty="0">
                <a:latin typeface="Arial"/>
                <a:cs typeface="Arial"/>
              </a:rPr>
              <a:t>a</a:t>
            </a:r>
            <a:r>
              <a:rPr sz="800" spc="25" dirty="0">
                <a:latin typeface="Arial"/>
                <a:cs typeface="Arial"/>
              </a:rPr>
              <a:t> </a:t>
            </a:r>
            <a:r>
              <a:rPr sz="800" spc="-4" dirty="0">
                <a:latin typeface="Arial"/>
                <a:cs typeface="Arial"/>
              </a:rPr>
              <a:t>pa</a:t>
            </a:r>
            <a:r>
              <a:rPr sz="800" dirty="0">
                <a:latin typeface="Arial"/>
                <a:cs typeface="Arial"/>
              </a:rPr>
              <a:t>jak</a:t>
            </a:r>
            <a:r>
              <a:rPr sz="800" spc="9" dirty="0">
                <a:latin typeface="Arial"/>
                <a:cs typeface="Arial"/>
              </a:rPr>
              <a:t> </a:t>
            </a:r>
            <a:r>
              <a:rPr sz="800" spc="-4" dirty="0">
                <a:latin typeface="Arial"/>
                <a:cs typeface="Arial"/>
              </a:rPr>
              <a:t>ro</a:t>
            </a:r>
            <a:r>
              <a:rPr sz="800" spc="4" dirty="0">
                <a:latin typeface="Arial"/>
                <a:cs typeface="Arial"/>
              </a:rPr>
              <a:t>k</a:t>
            </a:r>
            <a:r>
              <a:rPr sz="800" spc="-4" dirty="0">
                <a:latin typeface="Arial"/>
                <a:cs typeface="Arial"/>
              </a:rPr>
              <a:t>o</a:t>
            </a:r>
            <a:r>
              <a:rPr sz="800" dirty="0">
                <a:latin typeface="Arial"/>
                <a:cs typeface="Arial"/>
              </a:rPr>
              <a:t>k</a:t>
            </a:r>
          </a:p>
          <a:p>
            <a:pPr marL="5512170">
              <a:lnSpc>
                <a:spcPts val="844"/>
              </a:lnSpc>
              <a:spcBef>
                <a:spcPts val="142"/>
              </a:spcBef>
            </a:pPr>
            <a:r>
              <a:rPr sz="800" dirty="0">
                <a:latin typeface="Arial"/>
                <a:cs typeface="Arial"/>
              </a:rPr>
              <a:t>(75% dari 50% earmarked)</a:t>
            </a:r>
          </a:p>
          <a:p>
            <a:pPr marL="5224142">
              <a:lnSpc>
                <a:spcPts val="947"/>
              </a:lnSpc>
              <a:spcBef>
                <a:spcPts val="641"/>
              </a:spcBef>
            </a:pPr>
            <a:r>
              <a:rPr sz="900" spc="4" dirty="0">
                <a:latin typeface="Arial"/>
                <a:cs typeface="Arial"/>
              </a:rPr>
              <a:t>5</a:t>
            </a:r>
            <a:r>
              <a:rPr sz="900" dirty="0">
                <a:latin typeface="Arial"/>
                <a:cs typeface="Arial"/>
              </a:rPr>
              <a:t>.     </a:t>
            </a:r>
            <a:r>
              <a:rPr sz="900" spc="19" dirty="0">
                <a:latin typeface="Arial"/>
                <a:cs typeface="Arial"/>
              </a:rPr>
              <a:t> </a:t>
            </a:r>
            <a:r>
              <a:rPr sz="800" spc="4" dirty="0">
                <a:latin typeface="Arial"/>
                <a:cs typeface="Arial"/>
              </a:rPr>
              <a:t>P</a:t>
            </a:r>
            <a:r>
              <a:rPr sz="800" spc="-4" dirty="0">
                <a:latin typeface="Arial"/>
                <a:cs typeface="Arial"/>
              </a:rPr>
              <a:t>erba</a:t>
            </a:r>
            <a:r>
              <a:rPr sz="800" dirty="0">
                <a:latin typeface="Arial"/>
                <a:cs typeface="Arial"/>
              </a:rPr>
              <a:t>i</a:t>
            </a:r>
            <a:r>
              <a:rPr sz="800" spc="4" dirty="0">
                <a:latin typeface="Arial"/>
                <a:cs typeface="Arial"/>
              </a:rPr>
              <a:t>k</a:t>
            </a:r>
            <a:r>
              <a:rPr sz="800" spc="-4" dirty="0">
                <a:latin typeface="Arial"/>
                <a:cs typeface="Arial"/>
              </a:rPr>
              <a:t>a</a:t>
            </a:r>
            <a:r>
              <a:rPr sz="800" dirty="0">
                <a:latin typeface="Arial"/>
                <a:cs typeface="Arial"/>
              </a:rPr>
              <a:t>n</a:t>
            </a:r>
            <a:r>
              <a:rPr sz="800" spc="19" dirty="0">
                <a:latin typeface="Arial"/>
                <a:cs typeface="Arial"/>
              </a:rPr>
              <a:t> </a:t>
            </a:r>
            <a:r>
              <a:rPr sz="800" spc="14" dirty="0">
                <a:latin typeface="Arial"/>
                <a:cs typeface="Arial"/>
              </a:rPr>
              <a:t>m</a:t>
            </a:r>
            <a:r>
              <a:rPr sz="800" spc="-4" dirty="0">
                <a:latin typeface="Arial"/>
                <a:cs typeface="Arial"/>
              </a:rPr>
              <a:t>ana</a:t>
            </a:r>
            <a:r>
              <a:rPr sz="800" dirty="0">
                <a:latin typeface="Arial"/>
                <a:cs typeface="Arial"/>
              </a:rPr>
              <a:t>je</a:t>
            </a:r>
            <a:r>
              <a:rPr sz="800" spc="9" dirty="0">
                <a:latin typeface="Arial"/>
                <a:cs typeface="Arial"/>
              </a:rPr>
              <a:t>m</a:t>
            </a:r>
            <a:r>
              <a:rPr sz="800" spc="-4" dirty="0">
                <a:latin typeface="Arial"/>
                <a:cs typeface="Arial"/>
              </a:rPr>
              <a:t>e</a:t>
            </a:r>
            <a:r>
              <a:rPr sz="800" dirty="0">
                <a:latin typeface="Arial"/>
                <a:cs typeface="Arial"/>
              </a:rPr>
              <a:t>n</a:t>
            </a:r>
            <a:r>
              <a:rPr sz="800" spc="-4" dirty="0">
                <a:latin typeface="Arial"/>
                <a:cs typeface="Arial"/>
              </a:rPr>
              <a:t> </a:t>
            </a:r>
            <a:r>
              <a:rPr sz="800" spc="4" dirty="0">
                <a:latin typeface="Arial"/>
                <a:cs typeface="Arial"/>
              </a:rPr>
              <a:t>k</a:t>
            </a:r>
            <a:r>
              <a:rPr sz="800" dirty="0">
                <a:latin typeface="Arial"/>
                <a:cs typeface="Arial"/>
              </a:rPr>
              <a:t>laim</a:t>
            </a:r>
            <a:r>
              <a:rPr sz="800" spc="-14" dirty="0">
                <a:latin typeface="Arial"/>
                <a:cs typeface="Arial"/>
              </a:rPr>
              <a:t> </a:t>
            </a:r>
            <a:r>
              <a:rPr sz="800" spc="4" dirty="0">
                <a:latin typeface="Arial"/>
                <a:cs typeface="Arial"/>
              </a:rPr>
              <a:t>f</a:t>
            </a:r>
            <a:r>
              <a:rPr sz="800" spc="-4" dirty="0">
                <a:latin typeface="Arial"/>
                <a:cs typeface="Arial"/>
              </a:rPr>
              <a:t>a</a:t>
            </a:r>
            <a:r>
              <a:rPr sz="800" spc="4" dirty="0">
                <a:latin typeface="Arial"/>
                <a:cs typeface="Arial"/>
              </a:rPr>
              <a:t>sk</a:t>
            </a:r>
            <a:r>
              <a:rPr sz="800" spc="-4" dirty="0">
                <a:latin typeface="Arial"/>
                <a:cs typeface="Arial"/>
              </a:rPr>
              <a:t>e</a:t>
            </a:r>
            <a:r>
              <a:rPr sz="800" spc="9" dirty="0">
                <a:latin typeface="Arial"/>
                <a:cs typeface="Arial"/>
              </a:rPr>
              <a:t>s</a:t>
            </a:r>
            <a:r>
              <a:rPr sz="800" spc="-4" dirty="0">
                <a:latin typeface="Arial"/>
                <a:cs typeface="Arial"/>
              </a:rPr>
              <a:t>(</a:t>
            </a:r>
            <a:r>
              <a:rPr sz="800" dirty="0">
                <a:latin typeface="Arial"/>
                <a:cs typeface="Arial"/>
              </a:rPr>
              <a:t>m</a:t>
            </a:r>
            <a:r>
              <a:rPr sz="800" spc="4" dirty="0">
                <a:latin typeface="Arial"/>
                <a:cs typeface="Arial"/>
              </a:rPr>
              <a:t>it</a:t>
            </a:r>
            <a:r>
              <a:rPr sz="800" spc="-9" dirty="0">
                <a:latin typeface="Arial"/>
                <a:cs typeface="Arial"/>
              </a:rPr>
              <a:t>i</a:t>
            </a:r>
            <a:r>
              <a:rPr sz="800" spc="-4" dirty="0">
                <a:latin typeface="Arial"/>
                <a:cs typeface="Arial"/>
              </a:rPr>
              <a:t>ga</a:t>
            </a:r>
            <a:r>
              <a:rPr sz="800" spc="4" dirty="0">
                <a:latin typeface="Arial"/>
                <a:cs typeface="Arial"/>
              </a:rPr>
              <a:t>s</a:t>
            </a:r>
            <a:r>
              <a:rPr sz="800" dirty="0">
                <a:latin typeface="Arial"/>
                <a:cs typeface="Arial"/>
              </a:rPr>
              <a:t>i</a:t>
            </a:r>
            <a:r>
              <a:rPr sz="800" spc="-24" dirty="0">
                <a:latin typeface="Arial"/>
                <a:cs typeface="Arial"/>
              </a:rPr>
              <a:t> </a:t>
            </a:r>
            <a:r>
              <a:rPr sz="800" spc="4" dirty="0">
                <a:latin typeface="Arial"/>
                <a:cs typeface="Arial"/>
              </a:rPr>
              <a:t>f</a:t>
            </a:r>
            <a:r>
              <a:rPr sz="800" spc="-4" dirty="0">
                <a:latin typeface="Arial"/>
                <a:cs typeface="Arial"/>
              </a:rPr>
              <a:t>raud</a:t>
            </a:r>
            <a:r>
              <a:rPr sz="800" dirty="0">
                <a:latin typeface="Arial"/>
                <a:cs typeface="Arial"/>
              </a:rPr>
              <a:t>)</a:t>
            </a:r>
          </a:p>
          <a:p>
            <a:pPr marL="5224142">
              <a:lnSpc>
                <a:spcPts val="947"/>
              </a:lnSpc>
              <a:spcBef>
                <a:spcPts val="1130"/>
              </a:spcBef>
            </a:pPr>
            <a:r>
              <a:rPr sz="900" spc="4" dirty="0">
                <a:latin typeface="Arial"/>
                <a:cs typeface="Arial"/>
              </a:rPr>
              <a:t>6</a:t>
            </a:r>
            <a:r>
              <a:rPr sz="900" dirty="0">
                <a:latin typeface="Arial"/>
                <a:cs typeface="Arial"/>
              </a:rPr>
              <a:t>.     </a:t>
            </a:r>
            <a:r>
              <a:rPr sz="900" spc="19" dirty="0">
                <a:latin typeface="Arial"/>
                <a:cs typeface="Arial"/>
              </a:rPr>
              <a:t> </a:t>
            </a:r>
            <a:r>
              <a:rPr sz="800" spc="4" dirty="0">
                <a:latin typeface="Arial"/>
                <a:cs typeface="Arial"/>
              </a:rPr>
              <a:t>P</a:t>
            </a:r>
            <a:r>
              <a:rPr sz="800" spc="-4" dirty="0">
                <a:latin typeface="Arial"/>
                <a:cs typeface="Arial"/>
              </a:rPr>
              <a:t>erba</a:t>
            </a:r>
            <a:r>
              <a:rPr sz="800" dirty="0">
                <a:latin typeface="Arial"/>
                <a:cs typeface="Arial"/>
              </a:rPr>
              <a:t>i</a:t>
            </a:r>
            <a:r>
              <a:rPr sz="800" spc="4" dirty="0">
                <a:latin typeface="Arial"/>
                <a:cs typeface="Arial"/>
              </a:rPr>
              <a:t>k</a:t>
            </a:r>
            <a:r>
              <a:rPr sz="800" spc="-4" dirty="0">
                <a:latin typeface="Arial"/>
                <a:cs typeface="Arial"/>
              </a:rPr>
              <a:t>a</a:t>
            </a:r>
            <a:r>
              <a:rPr sz="800" dirty="0">
                <a:latin typeface="Arial"/>
                <a:cs typeface="Arial"/>
              </a:rPr>
              <a:t>n</a:t>
            </a:r>
            <a:r>
              <a:rPr sz="800" spc="19" dirty="0">
                <a:latin typeface="Arial"/>
                <a:cs typeface="Arial"/>
              </a:rPr>
              <a:t> </a:t>
            </a:r>
            <a:r>
              <a:rPr sz="800" spc="4" dirty="0">
                <a:latin typeface="Arial"/>
                <a:cs typeface="Arial"/>
              </a:rPr>
              <a:t>s</a:t>
            </a:r>
            <a:r>
              <a:rPr sz="800" dirty="0">
                <a:latin typeface="Arial"/>
                <a:cs typeface="Arial"/>
              </a:rPr>
              <a:t>i</a:t>
            </a:r>
            <a:r>
              <a:rPr sz="800" spc="4" dirty="0">
                <a:latin typeface="Arial"/>
                <a:cs typeface="Arial"/>
              </a:rPr>
              <a:t>st</a:t>
            </a:r>
            <a:r>
              <a:rPr sz="800" spc="-4" dirty="0">
                <a:latin typeface="Arial"/>
                <a:cs typeface="Arial"/>
              </a:rPr>
              <a:t>e</a:t>
            </a:r>
            <a:r>
              <a:rPr sz="800" dirty="0">
                <a:latin typeface="Arial"/>
                <a:cs typeface="Arial"/>
              </a:rPr>
              <a:t>m</a:t>
            </a:r>
            <a:r>
              <a:rPr sz="800" spc="-25" dirty="0">
                <a:latin typeface="Arial"/>
                <a:cs typeface="Arial"/>
              </a:rPr>
              <a:t> </a:t>
            </a:r>
            <a:r>
              <a:rPr sz="800" spc="-4" dirty="0">
                <a:latin typeface="Arial"/>
                <a:cs typeface="Arial"/>
              </a:rPr>
              <a:t>ru</a:t>
            </a:r>
            <a:r>
              <a:rPr sz="800" dirty="0">
                <a:latin typeface="Arial"/>
                <a:cs typeface="Arial"/>
              </a:rPr>
              <a:t>ju</a:t>
            </a:r>
            <a:r>
              <a:rPr sz="800" spc="4" dirty="0">
                <a:latin typeface="Arial"/>
                <a:cs typeface="Arial"/>
              </a:rPr>
              <a:t>k</a:t>
            </a:r>
            <a:r>
              <a:rPr sz="800" spc="-4" dirty="0">
                <a:latin typeface="Arial"/>
                <a:cs typeface="Arial"/>
              </a:rPr>
              <a:t>a</a:t>
            </a:r>
            <a:r>
              <a:rPr sz="800" dirty="0">
                <a:latin typeface="Arial"/>
                <a:cs typeface="Arial"/>
              </a:rPr>
              <a:t>n</a:t>
            </a:r>
            <a:r>
              <a:rPr sz="800" spc="14" dirty="0">
                <a:latin typeface="Arial"/>
                <a:cs typeface="Arial"/>
              </a:rPr>
              <a:t> </a:t>
            </a:r>
            <a:r>
              <a:rPr sz="800" spc="-4" dirty="0">
                <a:latin typeface="Arial"/>
                <a:cs typeface="Arial"/>
              </a:rPr>
              <a:t>da</a:t>
            </a:r>
            <a:r>
              <a:rPr sz="800" dirty="0">
                <a:latin typeface="Arial"/>
                <a:cs typeface="Arial"/>
              </a:rPr>
              <a:t>n</a:t>
            </a:r>
            <a:r>
              <a:rPr sz="800" spc="14" dirty="0">
                <a:latin typeface="Arial"/>
                <a:cs typeface="Arial"/>
              </a:rPr>
              <a:t> </a:t>
            </a:r>
            <a:r>
              <a:rPr sz="800" spc="-4" dirty="0">
                <a:latin typeface="Arial"/>
                <a:cs typeface="Arial"/>
              </a:rPr>
              <a:t>ru</a:t>
            </a:r>
            <a:r>
              <a:rPr sz="800" dirty="0">
                <a:latin typeface="Arial"/>
                <a:cs typeface="Arial"/>
              </a:rPr>
              <a:t>juk</a:t>
            </a:r>
            <a:r>
              <a:rPr sz="800" spc="9" dirty="0">
                <a:latin typeface="Arial"/>
                <a:cs typeface="Arial"/>
              </a:rPr>
              <a:t> </a:t>
            </a:r>
            <a:r>
              <a:rPr sz="800" spc="-4" dirty="0">
                <a:latin typeface="Arial"/>
                <a:cs typeface="Arial"/>
              </a:rPr>
              <a:t>ba</a:t>
            </a:r>
            <a:r>
              <a:rPr sz="800" dirty="0">
                <a:latin typeface="Arial"/>
                <a:cs typeface="Arial"/>
              </a:rPr>
              <a:t>lik</a:t>
            </a:r>
          </a:p>
          <a:p>
            <a:pPr marL="5224142">
              <a:lnSpc>
                <a:spcPts val="949"/>
              </a:lnSpc>
              <a:spcBef>
                <a:spcPts val="1126"/>
              </a:spcBef>
            </a:pPr>
            <a:r>
              <a:rPr sz="900" b="1" spc="4" dirty="0">
                <a:latin typeface="Arial"/>
                <a:cs typeface="Arial"/>
              </a:rPr>
              <a:t>7</a:t>
            </a:r>
            <a:r>
              <a:rPr sz="900" b="1" dirty="0">
                <a:latin typeface="Arial"/>
                <a:cs typeface="Arial"/>
              </a:rPr>
              <a:t>.     </a:t>
            </a:r>
            <a:r>
              <a:rPr sz="900" b="1" spc="19" dirty="0">
                <a:latin typeface="Arial"/>
                <a:cs typeface="Arial"/>
              </a:rPr>
              <a:t> </a:t>
            </a:r>
            <a:r>
              <a:rPr sz="800" b="1" i="1" spc="-4" dirty="0">
                <a:latin typeface="Arial"/>
                <a:cs typeface="Arial"/>
              </a:rPr>
              <a:t>C</a:t>
            </a:r>
            <a:r>
              <a:rPr sz="800" b="1" i="1" dirty="0">
                <a:latin typeface="Arial"/>
                <a:cs typeface="Arial"/>
              </a:rPr>
              <a:t>ost</a:t>
            </a:r>
            <a:r>
              <a:rPr sz="800" b="1" i="1" spc="-19" dirty="0">
                <a:latin typeface="Arial"/>
                <a:cs typeface="Arial"/>
              </a:rPr>
              <a:t> </a:t>
            </a:r>
            <a:r>
              <a:rPr sz="800" b="1" i="1" spc="-4" dirty="0">
                <a:latin typeface="Arial"/>
                <a:cs typeface="Arial"/>
              </a:rPr>
              <a:t>s</a:t>
            </a:r>
            <a:r>
              <a:rPr sz="800" b="1" i="1" dirty="0">
                <a:latin typeface="Arial"/>
                <a:cs typeface="Arial"/>
              </a:rPr>
              <a:t>h</a:t>
            </a:r>
            <a:r>
              <a:rPr sz="800" b="1" i="1" spc="-4" dirty="0">
                <a:latin typeface="Arial"/>
                <a:cs typeface="Arial"/>
              </a:rPr>
              <a:t>a</a:t>
            </a:r>
            <a:r>
              <a:rPr sz="800" b="1" i="1" dirty="0">
                <a:latin typeface="Arial"/>
                <a:cs typeface="Arial"/>
              </a:rPr>
              <a:t>r</a:t>
            </a:r>
            <a:r>
              <a:rPr sz="800" b="1" i="1" spc="4" dirty="0">
                <a:latin typeface="Arial"/>
                <a:cs typeface="Arial"/>
              </a:rPr>
              <a:t>i</a:t>
            </a:r>
            <a:r>
              <a:rPr sz="800" b="1" i="1" dirty="0">
                <a:latin typeface="Arial"/>
                <a:cs typeface="Arial"/>
              </a:rPr>
              <a:t>ng</a:t>
            </a:r>
            <a:r>
              <a:rPr sz="800" b="1" i="1" spc="-4" dirty="0">
                <a:latin typeface="Arial"/>
                <a:cs typeface="Arial"/>
              </a:rPr>
              <a:t> </a:t>
            </a:r>
            <a:r>
              <a:rPr sz="800" b="1" i="1" dirty="0">
                <a:latin typeface="Arial"/>
                <a:cs typeface="Arial"/>
              </a:rPr>
              <a:t>pada </a:t>
            </a:r>
            <a:r>
              <a:rPr sz="800" b="1" i="1" dirty="0" err="1">
                <a:latin typeface="Arial"/>
                <a:cs typeface="Arial"/>
              </a:rPr>
              <a:t>pe</a:t>
            </a:r>
            <a:r>
              <a:rPr sz="800" b="1" i="1" spc="-9" dirty="0" err="1">
                <a:latin typeface="Arial"/>
                <a:cs typeface="Arial"/>
              </a:rPr>
              <a:t>l</a:t>
            </a:r>
            <a:r>
              <a:rPr sz="800" b="1" i="1" spc="-4" dirty="0" err="1">
                <a:latin typeface="Arial"/>
                <a:cs typeface="Arial"/>
              </a:rPr>
              <a:t>aya</a:t>
            </a:r>
            <a:r>
              <a:rPr sz="800" b="1" i="1" dirty="0" err="1">
                <a:latin typeface="Arial"/>
                <a:cs typeface="Arial"/>
              </a:rPr>
              <a:t>nan</a:t>
            </a:r>
            <a:r>
              <a:rPr sz="800" b="1" i="1" spc="29" dirty="0">
                <a:latin typeface="Arial"/>
                <a:cs typeface="Arial"/>
              </a:rPr>
              <a:t> </a:t>
            </a:r>
            <a:r>
              <a:rPr sz="800" b="1" i="1" spc="-4" dirty="0">
                <a:latin typeface="Arial"/>
                <a:cs typeface="Arial"/>
              </a:rPr>
              <a:t>ya</a:t>
            </a:r>
            <a:r>
              <a:rPr sz="800" b="1" i="1" dirty="0">
                <a:latin typeface="Arial"/>
                <a:cs typeface="Arial"/>
              </a:rPr>
              <a:t>ng</a:t>
            </a:r>
            <a:r>
              <a:rPr sz="800" b="1" i="1" spc="9" dirty="0">
                <a:latin typeface="Arial"/>
                <a:cs typeface="Arial"/>
              </a:rPr>
              <a:t> </a:t>
            </a:r>
            <a:r>
              <a:rPr sz="800" b="1" i="1" dirty="0">
                <a:latin typeface="Arial"/>
                <a:cs typeface="Arial"/>
              </a:rPr>
              <a:t>be</a:t>
            </a:r>
            <a:r>
              <a:rPr sz="800" b="1" i="1" spc="-4" dirty="0">
                <a:latin typeface="Arial"/>
                <a:cs typeface="Arial"/>
              </a:rPr>
              <a:t>r</a:t>
            </a:r>
            <a:r>
              <a:rPr sz="800" b="1" i="1" dirty="0">
                <a:latin typeface="Arial"/>
                <a:cs typeface="Arial"/>
              </a:rPr>
              <a:t>pot</a:t>
            </a:r>
            <a:r>
              <a:rPr sz="800" b="1" i="1" spc="-4" dirty="0">
                <a:latin typeface="Arial"/>
                <a:cs typeface="Arial"/>
              </a:rPr>
              <a:t>e</a:t>
            </a:r>
            <a:r>
              <a:rPr sz="800" b="1" i="1" dirty="0">
                <a:latin typeface="Arial"/>
                <a:cs typeface="Arial"/>
              </a:rPr>
              <a:t>nsi</a:t>
            </a:r>
            <a:r>
              <a:rPr sz="800" b="1" i="1" spc="206" dirty="0">
                <a:latin typeface="Arial"/>
                <a:cs typeface="Arial"/>
              </a:rPr>
              <a:t> </a:t>
            </a:r>
            <a:r>
              <a:rPr sz="800" b="1" i="1" spc="4" dirty="0">
                <a:latin typeface="Arial"/>
                <a:cs typeface="Arial"/>
              </a:rPr>
              <a:t>m</a:t>
            </a:r>
            <a:r>
              <a:rPr sz="800" b="1" i="1" dirty="0">
                <a:latin typeface="Arial"/>
                <a:cs typeface="Arial"/>
              </a:rPr>
              <a:t>or</a:t>
            </a:r>
            <a:r>
              <a:rPr sz="800" b="1" i="1" spc="-4" dirty="0">
                <a:latin typeface="Arial"/>
                <a:cs typeface="Arial"/>
              </a:rPr>
              <a:t>a</a:t>
            </a:r>
            <a:r>
              <a:rPr sz="800" b="1" i="1" dirty="0">
                <a:latin typeface="Arial"/>
                <a:cs typeface="Arial"/>
              </a:rPr>
              <a:t>l ha</a:t>
            </a:r>
            <a:r>
              <a:rPr sz="800" b="1" i="1" spc="4" dirty="0">
                <a:latin typeface="Arial"/>
                <a:cs typeface="Arial"/>
              </a:rPr>
              <a:t>z</a:t>
            </a:r>
            <a:r>
              <a:rPr sz="800" b="1" i="1" spc="-4" dirty="0">
                <a:latin typeface="Arial"/>
                <a:cs typeface="Arial"/>
              </a:rPr>
              <a:t>a</a:t>
            </a:r>
            <a:r>
              <a:rPr sz="800" b="1" i="1" dirty="0">
                <a:latin typeface="Arial"/>
                <a:cs typeface="Arial"/>
              </a:rPr>
              <a:t>rd</a:t>
            </a:r>
            <a:endParaRPr sz="800" dirty="0">
              <a:latin typeface="Arial"/>
              <a:cs typeface="Arial"/>
            </a:endParaRPr>
          </a:p>
          <a:p>
            <a:pPr marL="613242">
              <a:lnSpc>
                <a:spcPts val="1525"/>
              </a:lnSpc>
              <a:spcBef>
                <a:spcPts val="176"/>
              </a:spcBef>
            </a:pPr>
            <a:r>
              <a:rPr sz="1400" b="1" spc="-4" dirty="0">
                <a:latin typeface="Calibri"/>
                <a:cs typeface="Calibri"/>
              </a:rPr>
              <a:t>2 Pasal</a:t>
            </a:r>
            <a:endParaRPr sz="1400" dirty="0">
              <a:latin typeface="Calibri"/>
              <a:cs typeface="Calibri"/>
            </a:endParaRPr>
          </a:p>
          <a:p>
            <a:pPr marL="296258">
              <a:lnSpc>
                <a:spcPts val="1680"/>
              </a:lnSpc>
              <a:spcBef>
                <a:spcPts val="7"/>
              </a:spcBef>
            </a:pPr>
            <a:r>
              <a:rPr sz="1400" b="1" spc="-2" dirty="0">
                <a:latin typeface="Calibri"/>
                <a:cs typeface="Calibri"/>
              </a:rPr>
              <a:t>UU No.24/2011</a:t>
            </a:r>
            <a:endParaRPr sz="1400" dirty="0">
              <a:latin typeface="Calibri"/>
              <a:cs typeface="Calibri"/>
            </a:endParaRPr>
          </a:p>
          <a:p>
            <a:pPr marL="5491812" marR="1807776" algn="ctr">
              <a:lnSpc>
                <a:spcPct val="95825"/>
              </a:lnSpc>
              <a:spcBef>
                <a:spcPts val="771"/>
              </a:spcBef>
            </a:pPr>
            <a:r>
              <a:rPr sz="800" dirty="0">
                <a:latin typeface="Arial"/>
                <a:cs typeface="Arial"/>
              </a:rPr>
              <a:t>ASABRI, Jasa Raharja, TASPEN)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6888101" y="4229989"/>
            <a:ext cx="3528441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59" name="object 14"/>
          <p:cNvSpPr/>
          <p:nvPr/>
        </p:nvSpPr>
        <p:spPr>
          <a:xfrm>
            <a:off x="4374895" y="25516"/>
            <a:ext cx="4171188" cy="669036"/>
          </a:xfrm>
          <a:custGeom>
            <a:avLst/>
            <a:gdLst/>
            <a:ahLst/>
            <a:cxnLst/>
            <a:rect l="l" t="t" r="r" b="b"/>
            <a:pathLst>
              <a:path w="8985504" h="669036">
                <a:moveTo>
                  <a:pt x="0" y="669035"/>
                </a:moveTo>
                <a:lnTo>
                  <a:pt x="8985504" y="669035"/>
                </a:lnTo>
                <a:lnTo>
                  <a:pt x="8985504" y="0"/>
                </a:lnTo>
                <a:lnTo>
                  <a:pt x="0" y="0"/>
                </a:lnTo>
                <a:lnTo>
                  <a:pt x="0" y="669035"/>
                </a:lnTo>
                <a:close/>
              </a:path>
            </a:pathLst>
          </a:custGeom>
          <a:ln w="289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15"/>
          <p:cNvSpPr/>
          <p:nvPr/>
        </p:nvSpPr>
        <p:spPr>
          <a:xfrm>
            <a:off x="4297933" y="-48403"/>
            <a:ext cx="1943862" cy="79020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16"/>
          <p:cNvSpPr/>
          <p:nvPr/>
        </p:nvSpPr>
        <p:spPr>
          <a:xfrm>
            <a:off x="6608317" y="-74307"/>
            <a:ext cx="1937766" cy="81610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23"/>
          <p:cNvSpPr/>
          <p:nvPr/>
        </p:nvSpPr>
        <p:spPr>
          <a:xfrm>
            <a:off x="6279135" y="172582"/>
            <a:ext cx="294131" cy="359664"/>
          </a:xfrm>
          <a:custGeom>
            <a:avLst/>
            <a:gdLst/>
            <a:ahLst/>
            <a:cxnLst/>
            <a:rect l="l" t="t" r="r" b="b"/>
            <a:pathLst>
              <a:path w="294131" h="359663">
                <a:moveTo>
                  <a:pt x="147065" y="269748"/>
                </a:moveTo>
                <a:lnTo>
                  <a:pt x="147065" y="359664"/>
                </a:lnTo>
                <a:lnTo>
                  <a:pt x="294131" y="179832"/>
                </a:lnTo>
                <a:lnTo>
                  <a:pt x="147065" y="0"/>
                </a:lnTo>
                <a:lnTo>
                  <a:pt x="147065" y="89915"/>
                </a:lnTo>
                <a:lnTo>
                  <a:pt x="0" y="89915"/>
                </a:lnTo>
                <a:lnTo>
                  <a:pt x="0" y="269748"/>
                </a:lnTo>
                <a:lnTo>
                  <a:pt x="147065" y="269748"/>
                </a:lnTo>
                <a:close/>
              </a:path>
            </a:pathLst>
          </a:custGeom>
          <a:solidFill>
            <a:srgbClr val="1F4E7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24"/>
          <p:cNvSpPr/>
          <p:nvPr/>
        </p:nvSpPr>
        <p:spPr>
          <a:xfrm>
            <a:off x="6279135" y="172582"/>
            <a:ext cx="294131" cy="359664"/>
          </a:xfrm>
          <a:custGeom>
            <a:avLst/>
            <a:gdLst/>
            <a:ahLst/>
            <a:cxnLst/>
            <a:rect l="l" t="t" r="r" b="b"/>
            <a:pathLst>
              <a:path w="294131" h="359663">
                <a:moveTo>
                  <a:pt x="0" y="89915"/>
                </a:moveTo>
                <a:lnTo>
                  <a:pt x="147065" y="89915"/>
                </a:lnTo>
                <a:lnTo>
                  <a:pt x="147065" y="0"/>
                </a:lnTo>
                <a:lnTo>
                  <a:pt x="294131" y="179832"/>
                </a:lnTo>
                <a:lnTo>
                  <a:pt x="147065" y="359664"/>
                </a:lnTo>
                <a:lnTo>
                  <a:pt x="147065" y="269748"/>
                </a:lnTo>
                <a:lnTo>
                  <a:pt x="0" y="269748"/>
                </a:lnTo>
                <a:lnTo>
                  <a:pt x="0" y="89915"/>
                </a:lnTo>
                <a:close/>
              </a:path>
            </a:pathLst>
          </a:custGeom>
          <a:ln w="12192">
            <a:solidFill>
              <a:srgbClr val="41709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" name="object 12"/>
          <p:cNvSpPr txBox="1"/>
          <p:nvPr/>
        </p:nvSpPr>
        <p:spPr>
          <a:xfrm>
            <a:off x="4374895" y="25516"/>
            <a:ext cx="4320032" cy="669036"/>
          </a:xfrm>
          <a:prstGeom prst="rect">
            <a:avLst/>
          </a:prstGeom>
        </p:spPr>
        <p:txBody>
          <a:bodyPr wrap="square" lIns="0" tIns="3549" rIns="0" bIns="0" rtlCol="0">
            <a:noAutofit/>
          </a:bodyPr>
          <a:lstStyle/>
          <a:p>
            <a:pPr>
              <a:lnSpc>
                <a:spcPts val="800"/>
              </a:lnSpc>
            </a:pPr>
            <a:endParaRPr sz="800" dirty="0"/>
          </a:p>
          <a:p>
            <a:pPr marL="404002">
              <a:lnSpc>
                <a:spcPts val="1736"/>
              </a:lnSpc>
            </a:pPr>
            <a:r>
              <a:rPr sz="1350" spc="-29" dirty="0">
                <a:latin typeface="Calibri"/>
                <a:cs typeface="Calibri"/>
              </a:rPr>
              <a:t>P</a:t>
            </a:r>
            <a:r>
              <a:rPr sz="1350" dirty="0">
                <a:latin typeface="Calibri"/>
                <a:cs typeface="Calibri"/>
              </a:rPr>
              <a:t>e</a:t>
            </a:r>
            <a:r>
              <a:rPr sz="1350" spc="-4" dirty="0">
                <a:latin typeface="Calibri"/>
                <a:cs typeface="Calibri"/>
              </a:rPr>
              <a:t>r</a:t>
            </a:r>
            <a:r>
              <a:rPr sz="1350" dirty="0">
                <a:latin typeface="Calibri"/>
                <a:cs typeface="Calibri"/>
              </a:rPr>
              <a:t>p</a:t>
            </a:r>
            <a:r>
              <a:rPr sz="1350" spc="-19" dirty="0">
                <a:latin typeface="Calibri"/>
                <a:cs typeface="Calibri"/>
              </a:rPr>
              <a:t>r</a:t>
            </a:r>
            <a:r>
              <a:rPr sz="1350" dirty="0">
                <a:latin typeface="Calibri"/>
                <a:cs typeface="Calibri"/>
              </a:rPr>
              <a:t>es</a:t>
            </a:r>
            <a:r>
              <a:rPr sz="1350" spc="4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No </a:t>
            </a:r>
            <a:r>
              <a:rPr sz="1350" dirty="0" smtClean="0">
                <a:latin typeface="Calibri"/>
                <a:cs typeface="Calibri"/>
              </a:rPr>
              <a:t>75                               </a:t>
            </a:r>
            <a:r>
              <a:rPr sz="1350" spc="305" dirty="0" smtClean="0">
                <a:latin typeface="Calibri"/>
                <a:cs typeface="Calibri"/>
              </a:rPr>
              <a:t> </a:t>
            </a:r>
            <a:r>
              <a:rPr sz="1350" spc="-29" dirty="0">
                <a:latin typeface="Calibri"/>
                <a:cs typeface="Calibri"/>
              </a:rPr>
              <a:t>P</a:t>
            </a:r>
            <a:r>
              <a:rPr sz="1350" dirty="0">
                <a:latin typeface="Calibri"/>
                <a:cs typeface="Calibri"/>
              </a:rPr>
              <a:t>e</a:t>
            </a:r>
            <a:r>
              <a:rPr sz="1350" spc="-4" dirty="0">
                <a:latin typeface="Calibri"/>
                <a:cs typeface="Calibri"/>
              </a:rPr>
              <a:t>r</a:t>
            </a:r>
            <a:r>
              <a:rPr sz="1350" dirty="0">
                <a:latin typeface="Calibri"/>
                <a:cs typeface="Calibri"/>
              </a:rPr>
              <a:t>p</a:t>
            </a:r>
            <a:r>
              <a:rPr sz="1350" spc="-19" dirty="0">
                <a:latin typeface="Calibri"/>
                <a:cs typeface="Calibri"/>
              </a:rPr>
              <a:t>r</a:t>
            </a:r>
            <a:r>
              <a:rPr sz="1350" dirty="0">
                <a:latin typeface="Calibri"/>
                <a:cs typeface="Calibri"/>
              </a:rPr>
              <a:t>es No </a:t>
            </a:r>
            <a:r>
              <a:rPr sz="1350" dirty="0" smtClean="0">
                <a:latin typeface="Calibri"/>
                <a:cs typeface="Calibri"/>
              </a:rPr>
              <a:t>64                                 </a:t>
            </a:r>
            <a:r>
              <a:rPr sz="1350" spc="240" dirty="0" smtClean="0">
                <a:latin typeface="Calibri"/>
                <a:cs typeface="Calibri"/>
              </a:rPr>
              <a:t> </a:t>
            </a:r>
            <a:r>
              <a:rPr sz="1350" spc="-109" dirty="0" err="1" smtClean="0">
                <a:latin typeface="Calibri"/>
                <a:cs typeface="Calibri"/>
              </a:rPr>
              <a:t>T</a:t>
            </a:r>
            <a:r>
              <a:rPr sz="1350" dirty="0" err="1" smtClean="0">
                <a:latin typeface="Calibri"/>
                <a:cs typeface="Calibri"/>
              </a:rPr>
              <a:t>a</a:t>
            </a:r>
            <a:r>
              <a:rPr sz="1350" spc="-4" dirty="0" err="1" smtClean="0">
                <a:latin typeface="Calibri"/>
                <a:cs typeface="Calibri"/>
              </a:rPr>
              <a:t>h</a:t>
            </a:r>
            <a:r>
              <a:rPr sz="1350" dirty="0" err="1" smtClean="0">
                <a:latin typeface="Calibri"/>
                <a:cs typeface="Calibri"/>
              </a:rPr>
              <a:t>un</a:t>
            </a:r>
            <a:r>
              <a:rPr sz="1350" spc="14" dirty="0" smtClean="0">
                <a:latin typeface="Calibri"/>
                <a:cs typeface="Calibri"/>
              </a:rPr>
              <a:t> </a:t>
            </a:r>
            <a:r>
              <a:rPr sz="1350" spc="-4" dirty="0" smtClean="0">
                <a:latin typeface="Calibri"/>
                <a:cs typeface="Calibri"/>
              </a:rPr>
              <a:t>201</a:t>
            </a:r>
            <a:r>
              <a:rPr sz="1350" dirty="0">
                <a:latin typeface="Calibri"/>
                <a:cs typeface="Calibri"/>
              </a:rPr>
              <a:t>9</a:t>
            </a:r>
            <a:r>
              <a:rPr sz="1350" dirty="0" smtClean="0">
                <a:latin typeface="Calibri"/>
                <a:cs typeface="Calibri"/>
              </a:rPr>
              <a:t>                                     </a:t>
            </a:r>
            <a:r>
              <a:rPr sz="1350" spc="34" dirty="0" smtClean="0">
                <a:latin typeface="Calibri"/>
                <a:cs typeface="Calibri"/>
              </a:rPr>
              <a:t> </a:t>
            </a:r>
            <a:r>
              <a:rPr sz="2025" spc="-109" baseline="10113" dirty="0" err="1">
                <a:latin typeface="Calibri"/>
                <a:cs typeface="Calibri"/>
              </a:rPr>
              <a:t>T</a:t>
            </a:r>
            <a:r>
              <a:rPr sz="2025" baseline="10113" dirty="0" err="1">
                <a:latin typeface="Calibri"/>
                <a:cs typeface="Calibri"/>
              </a:rPr>
              <a:t>a</a:t>
            </a:r>
            <a:r>
              <a:rPr sz="2025" spc="-4" baseline="10113" dirty="0" err="1">
                <a:latin typeface="Calibri"/>
                <a:cs typeface="Calibri"/>
              </a:rPr>
              <a:t>h</a:t>
            </a:r>
            <a:r>
              <a:rPr sz="2025" baseline="10113" dirty="0" err="1">
                <a:latin typeface="Calibri"/>
                <a:cs typeface="Calibri"/>
              </a:rPr>
              <a:t>un</a:t>
            </a:r>
            <a:r>
              <a:rPr sz="2025" spc="9" baseline="10113" dirty="0">
                <a:latin typeface="Calibri"/>
                <a:cs typeface="Calibri"/>
              </a:rPr>
              <a:t> </a:t>
            </a:r>
            <a:r>
              <a:rPr sz="2025" spc="-4" baseline="10113" dirty="0" smtClean="0">
                <a:latin typeface="Calibri"/>
                <a:cs typeface="Calibri"/>
              </a:rPr>
              <a:t>2020</a:t>
            </a:r>
            <a:r>
              <a:rPr sz="2025" baseline="10113" dirty="0" smtClean="0">
                <a:latin typeface="Calibri"/>
                <a:cs typeface="Calibri"/>
              </a:rPr>
              <a:t>                                       </a:t>
            </a:r>
            <a:r>
              <a:rPr sz="2025" spc="124" baseline="10113" dirty="0" smtClean="0">
                <a:latin typeface="Calibri"/>
                <a:cs typeface="Calibri"/>
              </a:rPr>
              <a:t> </a:t>
            </a:r>
            <a:endParaRPr sz="1500" dirty="0">
              <a:latin typeface="Calibri"/>
              <a:cs typeface="Calibri"/>
            </a:endParaRPr>
          </a:p>
        </p:txBody>
      </p:sp>
      <p:sp>
        <p:nvSpPr>
          <p:cNvPr id="71" name="object 22"/>
          <p:cNvSpPr/>
          <p:nvPr/>
        </p:nvSpPr>
        <p:spPr>
          <a:xfrm flipV="1">
            <a:off x="4480559" y="660004"/>
            <a:ext cx="1672591" cy="59170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" name="TextBox 71"/>
          <p:cNvSpPr txBox="1"/>
          <p:nvPr/>
        </p:nvSpPr>
        <p:spPr>
          <a:xfrm>
            <a:off x="4927600" y="888039"/>
            <a:ext cx="77292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1050" b="1" dirty="0" smtClean="0">
                <a:solidFill>
                  <a:schemeClr val="bg1"/>
                </a:solidFill>
              </a:rPr>
              <a:t>DIUBAH</a:t>
            </a:r>
          </a:p>
        </p:txBody>
      </p:sp>
      <p:pic>
        <p:nvPicPr>
          <p:cNvPr id="67" name="Gambar 20" descr="Sebuah gambar berisi burung&#10;&#10;Deskripsi dihasilkan secara otomatis">
            <a:extLst>
              <a:ext uri="{FF2B5EF4-FFF2-40B4-BE49-F238E27FC236}">
                <a16:creationId xmlns="" xmlns:a16="http://schemas.microsoft.com/office/drawing/2014/main" id="{58A25AD2-11B9-4309-B2B4-B06E7A25F355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08213"/>
            <a:ext cx="12192000" cy="355345"/>
          </a:xfrm>
          <a:prstGeom prst="rect">
            <a:avLst/>
          </a:prstGeom>
        </p:spPr>
      </p:pic>
      <p:pic>
        <p:nvPicPr>
          <p:cNvPr id="68" name="Gambar 22" descr="Sebuah gambar berisi burung&#10;&#10;Deskripsi dihasilkan secara otomatis">
            <a:extLst>
              <a:ext uri="{FF2B5EF4-FFF2-40B4-BE49-F238E27FC236}">
                <a16:creationId xmlns="" xmlns:a16="http://schemas.microsoft.com/office/drawing/2014/main" id="{AA7C6235-3A82-4F8F-93B5-79CE43D554A6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558"/>
            <a:ext cx="757668" cy="76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312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416" y="1091821"/>
            <a:ext cx="11587698" cy="4694830"/>
          </a:xfrm>
          <a:prstGeom prst="rect">
            <a:avLst/>
          </a:prstGeom>
        </p:spPr>
      </p:pic>
      <p:pic>
        <p:nvPicPr>
          <p:cNvPr id="3" name="Gambar 22" descr="Sebuah gambar berisi burung&#10;&#10;Deskripsi dihasilkan secara otomatis">
            <a:extLst>
              <a:ext uri="{FF2B5EF4-FFF2-40B4-BE49-F238E27FC236}">
                <a16:creationId xmlns="" xmlns:a16="http://schemas.microsoft.com/office/drawing/2014/main" id="{AA7C6235-3A82-4F8F-93B5-79CE43D554A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558"/>
            <a:ext cx="757668" cy="760160"/>
          </a:xfrm>
          <a:prstGeom prst="rect">
            <a:avLst/>
          </a:prstGeom>
        </p:spPr>
      </p:pic>
      <p:pic>
        <p:nvPicPr>
          <p:cNvPr id="4" name="Gambar 20" descr="Sebuah gambar berisi burung&#10;&#10;Deskripsi dihasilkan secara otomatis">
            <a:extLst>
              <a:ext uri="{FF2B5EF4-FFF2-40B4-BE49-F238E27FC236}">
                <a16:creationId xmlns="" xmlns:a16="http://schemas.microsoft.com/office/drawing/2014/main" id="{58A25AD2-11B9-4309-B2B4-B06E7A25F35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08213"/>
            <a:ext cx="12192000" cy="355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355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b="1" dirty="0" smtClean="0"/>
              <a:t>EPISODE</a:t>
            </a:r>
            <a:r>
              <a:rPr lang="id-ID" b="1" baseline="0" dirty="0" smtClean="0"/>
              <a:t> RAWAT JALAN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pPr marL="0" indent="0">
              <a:buClr>
                <a:srgbClr val="C00000"/>
              </a:buClr>
              <a:buSzPct val="100000"/>
              <a:buNone/>
            </a:pPr>
            <a:r>
              <a:rPr lang="en-US" sz="3200" cap="none" dirty="0" err="1" smtClean="0"/>
              <a:t>Pemeriksaan</a:t>
            </a:r>
            <a:r>
              <a:rPr lang="en-US" sz="3200" cap="none" dirty="0" smtClean="0"/>
              <a:t> </a:t>
            </a:r>
            <a:r>
              <a:rPr lang="en-US" sz="3200" cap="none" dirty="0" err="1" smtClean="0"/>
              <a:t>penunjang</a:t>
            </a:r>
            <a:r>
              <a:rPr lang="en-US" sz="3200" cap="none" dirty="0" smtClean="0"/>
              <a:t> </a:t>
            </a:r>
            <a:r>
              <a:rPr lang="en-US" sz="3200" cap="none" dirty="0" err="1" smtClean="0"/>
              <a:t>khusus</a:t>
            </a:r>
            <a:r>
              <a:rPr lang="en-US" sz="3200" cap="none" dirty="0" smtClean="0"/>
              <a:t> </a:t>
            </a:r>
            <a:r>
              <a:rPr lang="en-US" sz="3200" cap="none" dirty="0" err="1" smtClean="0"/>
              <a:t>dirawat</a:t>
            </a:r>
            <a:r>
              <a:rPr lang="en-US" sz="3200" cap="none" dirty="0" smtClean="0"/>
              <a:t> </a:t>
            </a:r>
            <a:r>
              <a:rPr lang="en-US" sz="3200" cap="none" dirty="0" err="1" smtClean="0"/>
              <a:t>jalan</a:t>
            </a:r>
            <a:r>
              <a:rPr lang="en-US" sz="3200" cap="none" dirty="0" smtClean="0"/>
              <a:t> (MRI, CT scan) </a:t>
            </a:r>
            <a:endParaRPr lang="id-ID" sz="3200" cap="none" dirty="0" smtClean="0"/>
          </a:p>
          <a:p>
            <a:pPr lvl="1">
              <a:buClr>
                <a:srgbClr val="C00000"/>
              </a:buClr>
              <a:buSzPct val="100000"/>
            </a:pPr>
            <a:r>
              <a:rPr lang="en-US" sz="2800" b="1" cap="none" dirty="0" err="1" smtClean="0">
                <a:solidFill>
                  <a:srgbClr val="FF0000"/>
                </a:solidFill>
              </a:rPr>
              <a:t>Tidak</a:t>
            </a:r>
            <a:r>
              <a:rPr lang="en-US" sz="2800" b="1" cap="none" dirty="0" smtClean="0">
                <a:solidFill>
                  <a:srgbClr val="FF0000"/>
                </a:solidFill>
              </a:rPr>
              <a:t> </a:t>
            </a:r>
            <a:r>
              <a:rPr lang="en-US" sz="2800" b="1" cap="none" dirty="0" err="1" smtClean="0">
                <a:solidFill>
                  <a:srgbClr val="FF0000"/>
                </a:solidFill>
              </a:rPr>
              <a:t>menjadi</a:t>
            </a:r>
            <a:r>
              <a:rPr lang="en-US" sz="2800" b="1" cap="none" dirty="0" smtClean="0">
                <a:solidFill>
                  <a:srgbClr val="FF0000"/>
                </a:solidFill>
              </a:rPr>
              <a:t> episode </a:t>
            </a:r>
            <a:r>
              <a:rPr lang="en-US" sz="2800" b="1" cap="none" dirty="0" err="1" smtClean="0">
                <a:solidFill>
                  <a:srgbClr val="FF0000"/>
                </a:solidFill>
              </a:rPr>
              <a:t>baru</a:t>
            </a:r>
            <a:r>
              <a:rPr lang="en-US" sz="2800" cap="none" dirty="0" smtClean="0">
                <a:solidFill>
                  <a:srgbClr val="FF0000"/>
                </a:solidFill>
              </a:rPr>
              <a:t> </a:t>
            </a:r>
            <a:r>
              <a:rPr lang="en-US" sz="2800" cap="none" dirty="0" err="1" smtClean="0"/>
              <a:t>karena</a:t>
            </a:r>
            <a:r>
              <a:rPr lang="en-US" sz="2800" cap="none" dirty="0" smtClean="0"/>
              <a:t> </a:t>
            </a:r>
            <a:r>
              <a:rPr lang="en-US" sz="2800" cap="none" dirty="0" err="1" smtClean="0"/>
              <a:t>termasuk</a:t>
            </a:r>
            <a:r>
              <a:rPr lang="en-US" sz="2800" cap="none" dirty="0" smtClean="0"/>
              <a:t> </a:t>
            </a:r>
            <a:r>
              <a:rPr lang="en-US" sz="2800" cap="none" dirty="0" err="1" smtClean="0"/>
              <a:t>dalam</a:t>
            </a:r>
            <a:r>
              <a:rPr lang="en-US" sz="2800" cap="none" dirty="0" smtClean="0"/>
              <a:t> special CMG. </a:t>
            </a:r>
          </a:p>
          <a:p>
            <a:pPr marL="0" indent="0">
              <a:buClr>
                <a:srgbClr val="C00000"/>
              </a:buClr>
              <a:buSzPct val="100000"/>
              <a:buNone/>
            </a:pPr>
            <a:r>
              <a:rPr lang="en-US" sz="3200" cap="none" dirty="0" err="1" smtClean="0"/>
              <a:t>Pasien</a:t>
            </a:r>
            <a:r>
              <a:rPr lang="en-US" sz="3200" cap="none" dirty="0" smtClean="0"/>
              <a:t> </a:t>
            </a:r>
            <a:r>
              <a:rPr lang="en-US" sz="3200" cap="none" dirty="0" err="1" smtClean="0"/>
              <a:t>mendapatkan</a:t>
            </a:r>
            <a:r>
              <a:rPr lang="en-US" sz="3200" cap="none" dirty="0" smtClean="0"/>
              <a:t> </a:t>
            </a:r>
            <a:r>
              <a:rPr lang="en-US" sz="3200" cap="none" dirty="0" err="1" smtClean="0"/>
              <a:t>pelayanan</a:t>
            </a:r>
            <a:r>
              <a:rPr lang="en-US" sz="3200" cap="none" dirty="0" smtClean="0"/>
              <a:t> </a:t>
            </a:r>
            <a:r>
              <a:rPr lang="en-US" sz="3200" cap="none" dirty="0" err="1" smtClean="0"/>
              <a:t>rawat</a:t>
            </a:r>
            <a:r>
              <a:rPr lang="en-US" sz="3200" cap="none" dirty="0" smtClean="0"/>
              <a:t> </a:t>
            </a:r>
            <a:r>
              <a:rPr lang="en-US" sz="3200" cap="none" dirty="0" err="1" smtClean="0"/>
              <a:t>jalan</a:t>
            </a:r>
            <a:endParaRPr lang="id-ID" sz="3200" cap="none" dirty="0" smtClean="0"/>
          </a:p>
          <a:p>
            <a:pPr lvl="1">
              <a:buClr>
                <a:srgbClr val="C00000"/>
              </a:buClr>
              <a:buSzPct val="100000"/>
            </a:pPr>
            <a:r>
              <a:rPr lang="en-US" sz="2800" cap="none" dirty="0" err="1" smtClean="0"/>
              <a:t>Pada</a:t>
            </a:r>
            <a:r>
              <a:rPr lang="en-US" sz="2800" cap="none" dirty="0" smtClean="0"/>
              <a:t> </a:t>
            </a:r>
            <a:r>
              <a:rPr lang="en-US" sz="2800" b="1" cap="none" dirty="0" err="1" smtClean="0">
                <a:solidFill>
                  <a:srgbClr val="FF0000"/>
                </a:solidFill>
              </a:rPr>
              <a:t>satu</a:t>
            </a:r>
            <a:r>
              <a:rPr lang="en-US" sz="2800" b="1" cap="none" dirty="0" smtClean="0">
                <a:solidFill>
                  <a:srgbClr val="FF0000"/>
                </a:solidFill>
              </a:rPr>
              <a:t> </a:t>
            </a:r>
            <a:r>
              <a:rPr lang="en-US" sz="2800" b="1" cap="none" dirty="0" err="1" smtClean="0">
                <a:solidFill>
                  <a:srgbClr val="FF0000"/>
                </a:solidFill>
              </a:rPr>
              <a:t>atau</a:t>
            </a:r>
            <a:r>
              <a:rPr lang="en-US" sz="2800" b="1" cap="none" dirty="0" smtClean="0">
                <a:solidFill>
                  <a:srgbClr val="FF0000"/>
                </a:solidFill>
              </a:rPr>
              <a:t> </a:t>
            </a:r>
            <a:r>
              <a:rPr lang="en-US" sz="2800" b="1" cap="none" dirty="0" err="1" smtClean="0">
                <a:solidFill>
                  <a:srgbClr val="FF0000"/>
                </a:solidFill>
              </a:rPr>
              <a:t>lebih</a:t>
            </a:r>
            <a:r>
              <a:rPr lang="en-US" sz="2800" b="1" cap="none" dirty="0" smtClean="0">
                <a:solidFill>
                  <a:srgbClr val="FF0000"/>
                </a:solidFill>
              </a:rPr>
              <a:t> </a:t>
            </a:r>
            <a:r>
              <a:rPr lang="en-US" sz="2800" b="1" cap="none" dirty="0" err="1" smtClean="0">
                <a:solidFill>
                  <a:srgbClr val="FF0000"/>
                </a:solidFill>
              </a:rPr>
              <a:t>klinik</a:t>
            </a:r>
            <a:r>
              <a:rPr lang="en-US" sz="2800" b="1" cap="none" dirty="0" smtClean="0">
                <a:solidFill>
                  <a:srgbClr val="FF0000"/>
                </a:solidFill>
              </a:rPr>
              <a:t> </a:t>
            </a:r>
            <a:r>
              <a:rPr lang="en-US" sz="2800" b="1" cap="none" dirty="0" err="1" smtClean="0">
                <a:solidFill>
                  <a:srgbClr val="FF0000"/>
                </a:solidFill>
              </a:rPr>
              <a:t>spesialis</a:t>
            </a:r>
            <a:r>
              <a:rPr lang="en-US" sz="2800" b="1" cap="none" dirty="0" smtClean="0">
                <a:solidFill>
                  <a:srgbClr val="FF0000"/>
                </a:solidFill>
              </a:rPr>
              <a:t> </a:t>
            </a:r>
            <a:r>
              <a:rPr lang="en-US" sz="2800" cap="none" dirty="0" err="1" smtClean="0"/>
              <a:t>pada</a:t>
            </a:r>
            <a:r>
              <a:rPr lang="en-US" sz="2800" cap="none" dirty="0" smtClean="0"/>
              <a:t> </a:t>
            </a:r>
            <a:r>
              <a:rPr lang="en-US" sz="2800" cap="none" dirty="0" err="1" smtClean="0"/>
              <a:t>hari</a:t>
            </a:r>
            <a:r>
              <a:rPr lang="en-US" sz="2800" cap="none" dirty="0" smtClean="0"/>
              <a:t> yang </a:t>
            </a:r>
            <a:r>
              <a:rPr lang="en-US" sz="2800" cap="none" dirty="0" err="1" smtClean="0"/>
              <a:t>sama</a:t>
            </a:r>
            <a:r>
              <a:rPr lang="en-US" sz="2800" cap="none" dirty="0" smtClean="0"/>
              <a:t>, </a:t>
            </a:r>
            <a:endParaRPr lang="id-ID" sz="2800" cap="none" dirty="0" smtClean="0"/>
          </a:p>
          <a:p>
            <a:pPr lvl="1">
              <a:buClr>
                <a:srgbClr val="C00000"/>
              </a:buClr>
              <a:buSzPct val="100000"/>
            </a:pPr>
            <a:r>
              <a:rPr lang="en-US" sz="2800" cap="none" dirty="0" err="1" smtClean="0"/>
              <a:t>Terdiri</a:t>
            </a:r>
            <a:r>
              <a:rPr lang="en-US" sz="2800" cap="none" dirty="0" smtClean="0"/>
              <a:t> </a:t>
            </a:r>
            <a:r>
              <a:rPr lang="en-US" sz="2800" cap="none" dirty="0" err="1" smtClean="0"/>
              <a:t>dari</a:t>
            </a:r>
            <a:r>
              <a:rPr lang="en-US" sz="2800" cap="none" dirty="0" smtClean="0"/>
              <a:t> </a:t>
            </a:r>
            <a:r>
              <a:rPr lang="en-US" sz="2800" cap="none" dirty="0" err="1" smtClean="0"/>
              <a:t>satu</a:t>
            </a:r>
            <a:r>
              <a:rPr lang="en-US" sz="2800" cap="none" dirty="0" smtClean="0"/>
              <a:t> </a:t>
            </a:r>
            <a:r>
              <a:rPr lang="en-US" sz="2800" cap="none" dirty="0" err="1" smtClean="0"/>
              <a:t>atau</a:t>
            </a:r>
            <a:r>
              <a:rPr lang="en-US" sz="2800" cap="none" dirty="0" smtClean="0"/>
              <a:t> </a:t>
            </a:r>
            <a:r>
              <a:rPr lang="en-US" sz="2800" cap="none" dirty="0" err="1" smtClean="0"/>
              <a:t>lebih</a:t>
            </a:r>
            <a:r>
              <a:rPr lang="en-US" sz="2800" cap="none" dirty="0" smtClean="0"/>
              <a:t> diagnosis, </a:t>
            </a:r>
            <a:r>
              <a:rPr lang="en-US" sz="2800" cap="none" dirty="0" err="1" smtClean="0"/>
              <a:t>dimana</a:t>
            </a:r>
            <a:r>
              <a:rPr lang="en-US" sz="2800" cap="none" dirty="0" smtClean="0"/>
              <a:t> diagnosis </a:t>
            </a:r>
            <a:r>
              <a:rPr lang="en-US" sz="2800" cap="none" dirty="0" err="1" smtClean="0"/>
              <a:t>satu</a:t>
            </a:r>
            <a:r>
              <a:rPr lang="en-US" sz="2800" cap="none" dirty="0" smtClean="0"/>
              <a:t> </a:t>
            </a:r>
            <a:r>
              <a:rPr lang="en-US" sz="2800" cap="none" dirty="0" err="1" smtClean="0"/>
              <a:t>dengan</a:t>
            </a:r>
            <a:r>
              <a:rPr lang="en-US" sz="2800" cap="none" dirty="0" smtClean="0"/>
              <a:t> yang lain </a:t>
            </a:r>
            <a:r>
              <a:rPr lang="en-US" sz="2800" cap="none" dirty="0" err="1" smtClean="0"/>
              <a:t>saling</a:t>
            </a:r>
            <a:r>
              <a:rPr lang="en-US" sz="2800" cap="none" dirty="0" smtClean="0"/>
              <a:t> </a:t>
            </a:r>
            <a:r>
              <a:rPr lang="en-US" sz="2800" cap="none" dirty="0" err="1" smtClean="0"/>
              <a:t>berhubungan</a:t>
            </a:r>
            <a:r>
              <a:rPr lang="en-US" sz="2800" cap="none" dirty="0" smtClean="0"/>
              <a:t> </a:t>
            </a:r>
            <a:r>
              <a:rPr lang="en-US" sz="2800" cap="none" dirty="0" err="1" smtClean="0"/>
              <a:t>atau</a:t>
            </a:r>
            <a:r>
              <a:rPr lang="en-US" sz="2800" cap="none" dirty="0" smtClean="0"/>
              <a:t> </a:t>
            </a:r>
            <a:r>
              <a:rPr lang="en-US" sz="2800" cap="none" dirty="0" err="1" smtClean="0"/>
              <a:t>tidak</a:t>
            </a:r>
            <a:r>
              <a:rPr lang="en-US" sz="2800" cap="none" dirty="0" smtClean="0"/>
              <a:t> </a:t>
            </a:r>
            <a:r>
              <a:rPr lang="en-US" sz="2800" cap="none" dirty="0" err="1" smtClean="0"/>
              <a:t>berhubungan</a:t>
            </a:r>
            <a:r>
              <a:rPr lang="en-US" sz="2800" cap="none" dirty="0" smtClean="0"/>
              <a:t>, </a:t>
            </a:r>
            <a:endParaRPr lang="id-ID" sz="2000" cap="none" dirty="0" smtClean="0"/>
          </a:p>
          <a:p>
            <a:pPr lvl="1">
              <a:buClr>
                <a:srgbClr val="C00000"/>
              </a:buClr>
              <a:buSzPct val="100000"/>
              <a:buNone/>
            </a:pPr>
            <a:r>
              <a:rPr lang="id-ID" sz="3200" cap="none" dirty="0" smtClean="0">
                <a:sym typeface="Wingdings" pitchFamily="2" charset="2"/>
              </a:rPr>
              <a:t> </a:t>
            </a:r>
            <a:r>
              <a:rPr lang="en-US" sz="3200" cap="none" dirty="0" err="1" smtClean="0"/>
              <a:t>dihitung</a:t>
            </a:r>
            <a:r>
              <a:rPr lang="en-US" sz="3200" cap="none" dirty="0" smtClean="0"/>
              <a:t> </a:t>
            </a:r>
            <a:r>
              <a:rPr lang="en-US" sz="3200" cap="none" dirty="0" err="1" smtClean="0"/>
              <a:t>sebagai</a:t>
            </a:r>
            <a:r>
              <a:rPr lang="en-US" sz="3200" cap="none" dirty="0" smtClean="0"/>
              <a:t> </a:t>
            </a:r>
            <a:r>
              <a:rPr lang="en-US" sz="3200" b="1" cap="none" dirty="0" err="1" smtClean="0">
                <a:solidFill>
                  <a:srgbClr val="FF0000"/>
                </a:solidFill>
              </a:rPr>
              <a:t>satu</a:t>
            </a:r>
            <a:r>
              <a:rPr lang="en-US" sz="3200" b="1" cap="none" dirty="0" smtClean="0">
                <a:solidFill>
                  <a:srgbClr val="FF0000"/>
                </a:solidFill>
              </a:rPr>
              <a:t> episode</a:t>
            </a:r>
            <a:r>
              <a:rPr lang="en-US" sz="3200" cap="none" dirty="0" smtClean="0">
                <a:solidFill>
                  <a:srgbClr val="FF0000"/>
                </a:solidFill>
              </a:rPr>
              <a:t>. </a:t>
            </a:r>
            <a:endParaRPr lang="en-US" sz="4000" cap="none" dirty="0">
              <a:solidFill>
                <a:srgbClr val="FF0000"/>
              </a:solidFill>
            </a:endParaRPr>
          </a:p>
        </p:txBody>
      </p:sp>
      <p:pic>
        <p:nvPicPr>
          <p:cNvPr id="4" name="Gambar 22" descr="Sebuah gambar berisi burung&#10;&#10;Deskripsi dihasilkan secara otomatis">
            <a:extLst>
              <a:ext uri="{FF2B5EF4-FFF2-40B4-BE49-F238E27FC236}">
                <a16:creationId xmlns="" xmlns:a16="http://schemas.microsoft.com/office/drawing/2014/main" id="{AA7C6235-3A82-4F8F-93B5-79CE43D554A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558"/>
            <a:ext cx="757668" cy="760160"/>
          </a:xfrm>
          <a:prstGeom prst="rect">
            <a:avLst/>
          </a:prstGeom>
        </p:spPr>
      </p:pic>
      <p:pic>
        <p:nvPicPr>
          <p:cNvPr id="5" name="Gambar 20" descr="Sebuah gambar berisi burung&#10;&#10;Deskripsi dihasilkan secara otomatis">
            <a:extLst>
              <a:ext uri="{FF2B5EF4-FFF2-40B4-BE49-F238E27FC236}">
                <a16:creationId xmlns="" xmlns:a16="http://schemas.microsoft.com/office/drawing/2014/main" id="{58A25AD2-11B9-4309-B2B4-B06E7A25F35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08213"/>
            <a:ext cx="12192000" cy="355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573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b="1" dirty="0" smtClean="0"/>
              <a:t>PROSEDUR</a:t>
            </a:r>
            <a:r>
              <a:rPr lang="id-ID" sz="4000" b="1" dirty="0" smtClean="0"/>
              <a:t> </a:t>
            </a:r>
            <a:r>
              <a:rPr lang="en-US" sz="4000" b="1" dirty="0" smtClean="0"/>
              <a:t>BERKELANJUTAN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prstGeom prst="rect">
            <a:avLst/>
          </a:prstGeom>
          <a:solidFill>
            <a:srgbClr val="FDD300"/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pPr marL="0" indent="0">
              <a:buNone/>
            </a:pPr>
            <a:r>
              <a:rPr lang="id-ID" sz="3200" cap="none" dirty="0" smtClean="0"/>
              <a:t>P</a:t>
            </a:r>
            <a:r>
              <a:rPr lang="en-US" sz="3200" cap="none" dirty="0" err="1" smtClean="0"/>
              <a:t>elayanan</a:t>
            </a:r>
            <a:r>
              <a:rPr lang="en-US" sz="3200" cap="none" dirty="0" smtClean="0"/>
              <a:t> </a:t>
            </a:r>
            <a:r>
              <a:rPr lang="en-US" sz="3200" cap="none" dirty="0" err="1" smtClean="0"/>
              <a:t>prosedur</a:t>
            </a:r>
            <a:r>
              <a:rPr lang="en-US" sz="3200" cap="none" dirty="0" smtClean="0"/>
              <a:t> yang </a:t>
            </a:r>
            <a:r>
              <a:rPr lang="en-US" sz="3200" cap="none" dirty="0" err="1" smtClean="0"/>
              <a:t>berkelanjutan</a:t>
            </a:r>
            <a:r>
              <a:rPr lang="en-US" sz="3200" cap="none" dirty="0" smtClean="0"/>
              <a:t> di </a:t>
            </a:r>
            <a:r>
              <a:rPr lang="en-US" sz="3200" cap="none" dirty="0" err="1" smtClean="0"/>
              <a:t>pelayanan</a:t>
            </a:r>
            <a:r>
              <a:rPr lang="en-US" sz="3200" cap="none" dirty="0" smtClean="0"/>
              <a:t> </a:t>
            </a:r>
            <a:r>
              <a:rPr lang="en-US" sz="3200" cap="none" dirty="0" err="1" smtClean="0"/>
              <a:t>rawat</a:t>
            </a:r>
            <a:r>
              <a:rPr lang="en-US" sz="3200" cap="none" dirty="0" smtClean="0"/>
              <a:t> </a:t>
            </a:r>
            <a:r>
              <a:rPr lang="en-US" sz="3200" cap="none" dirty="0" err="1" smtClean="0"/>
              <a:t>jalan</a:t>
            </a:r>
            <a:r>
              <a:rPr lang="en-US" sz="3200" cap="none" dirty="0" smtClean="0"/>
              <a:t> </a:t>
            </a:r>
            <a:r>
              <a:rPr lang="en-US" sz="3200" cap="none" dirty="0" err="1" smtClean="0"/>
              <a:t>seperti</a:t>
            </a:r>
            <a:r>
              <a:rPr lang="en-US" sz="3200" cap="none" dirty="0" smtClean="0"/>
              <a:t> </a:t>
            </a:r>
            <a:r>
              <a:rPr lang="id-ID" sz="3200" cap="none" dirty="0" smtClean="0"/>
              <a:t>: </a:t>
            </a:r>
          </a:p>
          <a:p>
            <a:pPr lvl="1"/>
            <a:r>
              <a:rPr lang="en-US" sz="3200" cap="none" dirty="0" err="1" smtClean="0"/>
              <a:t>Radioterapi</a:t>
            </a:r>
            <a:r>
              <a:rPr lang="en-US" sz="3200" cap="none" dirty="0" smtClean="0"/>
              <a:t>, </a:t>
            </a:r>
            <a:endParaRPr lang="id-ID" sz="3200" cap="none" dirty="0" smtClean="0"/>
          </a:p>
          <a:p>
            <a:pPr lvl="1"/>
            <a:r>
              <a:rPr lang="en-US" sz="3200" cap="none" dirty="0" err="1" smtClean="0"/>
              <a:t>Kemoterapi</a:t>
            </a:r>
            <a:r>
              <a:rPr lang="en-US" sz="3200" cap="none" dirty="0" smtClean="0"/>
              <a:t>, </a:t>
            </a:r>
            <a:endParaRPr lang="id-ID" sz="3200" cap="none" dirty="0" smtClean="0"/>
          </a:p>
          <a:p>
            <a:pPr lvl="1"/>
            <a:r>
              <a:rPr lang="en-US" sz="3200" cap="none" dirty="0" err="1" smtClean="0"/>
              <a:t>Rehabilitasi</a:t>
            </a:r>
            <a:r>
              <a:rPr lang="en-US" sz="3200" cap="none" dirty="0" smtClean="0"/>
              <a:t> </a:t>
            </a:r>
            <a:r>
              <a:rPr lang="en-US" sz="3200" cap="none" dirty="0" err="1" smtClean="0"/>
              <a:t>medik</a:t>
            </a:r>
            <a:r>
              <a:rPr lang="en-US" sz="3200" cap="none" dirty="0" smtClean="0"/>
              <a:t> </a:t>
            </a:r>
            <a:endParaRPr lang="id-ID" sz="3200" cap="none" dirty="0" smtClean="0"/>
          </a:p>
          <a:p>
            <a:pPr lvl="1"/>
            <a:r>
              <a:rPr lang="id-ID" sz="3200" dirty="0"/>
              <a:t>d</a:t>
            </a:r>
            <a:r>
              <a:rPr lang="en-US" sz="3200" cap="none" dirty="0" smtClean="0"/>
              <a:t>an </a:t>
            </a:r>
            <a:r>
              <a:rPr lang="en-US" sz="3200" cap="none" dirty="0" err="1" smtClean="0"/>
              <a:t>pelayanan</a:t>
            </a:r>
            <a:r>
              <a:rPr lang="en-US" sz="3200" cap="none" dirty="0" smtClean="0"/>
              <a:t> </a:t>
            </a:r>
            <a:r>
              <a:rPr lang="en-US" sz="3200" cap="none" dirty="0" err="1" smtClean="0"/>
              <a:t>gigi</a:t>
            </a:r>
            <a:r>
              <a:rPr lang="en-US" sz="3200" cap="none" dirty="0" smtClean="0"/>
              <a:t>,</a:t>
            </a:r>
            <a:endParaRPr lang="id-ID" sz="3200" cap="none" dirty="0" smtClean="0"/>
          </a:p>
          <a:p>
            <a:pPr marL="0" indent="0">
              <a:buNone/>
            </a:pPr>
            <a:r>
              <a:rPr lang="id-ID" sz="3200" cap="none" dirty="0" smtClean="0">
                <a:sym typeface="Wingdings" pitchFamily="2" charset="2"/>
              </a:rPr>
              <a:t> </a:t>
            </a:r>
            <a:r>
              <a:rPr lang="en-US" sz="3200" cap="none" dirty="0" smtClean="0"/>
              <a:t>Episode yang </a:t>
            </a:r>
            <a:r>
              <a:rPr lang="en-US" sz="3200" cap="none" dirty="0" err="1" smtClean="0"/>
              <a:t>berlaku</a:t>
            </a:r>
            <a:r>
              <a:rPr lang="en-US" sz="3200" cap="none" dirty="0" smtClean="0"/>
              <a:t> </a:t>
            </a:r>
            <a:r>
              <a:rPr lang="en-US" sz="3200" cap="none" dirty="0" err="1" smtClean="0"/>
              <a:t>adalah</a:t>
            </a:r>
            <a:r>
              <a:rPr lang="en-US" sz="3200" b="1" cap="none" dirty="0" smtClean="0"/>
              <a:t> per </a:t>
            </a:r>
            <a:r>
              <a:rPr lang="en-US" sz="3200" b="1" cap="none" dirty="0" err="1" smtClean="0"/>
              <a:t>satu</a:t>
            </a:r>
            <a:r>
              <a:rPr lang="en-US" sz="3200" b="1" cap="none" dirty="0" smtClean="0"/>
              <a:t> kali </a:t>
            </a:r>
            <a:r>
              <a:rPr lang="en-US" sz="3200" b="1" cap="none" dirty="0" err="1" smtClean="0"/>
              <a:t>kunjungan</a:t>
            </a:r>
            <a:r>
              <a:rPr lang="en-US" sz="3200" b="1" cap="none" dirty="0" smtClean="0"/>
              <a:t>.</a:t>
            </a:r>
            <a:r>
              <a:rPr lang="en-US" sz="3200" cap="none" dirty="0" smtClean="0"/>
              <a:t> </a:t>
            </a:r>
            <a:endParaRPr lang="en-US" sz="3200" cap="none" dirty="0"/>
          </a:p>
        </p:txBody>
      </p:sp>
      <p:pic>
        <p:nvPicPr>
          <p:cNvPr id="4" name="Gambar 22" descr="Sebuah gambar berisi burung&#10;&#10;Deskripsi dihasilkan secara otomatis">
            <a:extLst>
              <a:ext uri="{FF2B5EF4-FFF2-40B4-BE49-F238E27FC236}">
                <a16:creationId xmlns="" xmlns:a16="http://schemas.microsoft.com/office/drawing/2014/main" id="{AA7C6235-3A82-4F8F-93B5-79CE43D554A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558"/>
            <a:ext cx="757668" cy="760160"/>
          </a:xfrm>
          <a:prstGeom prst="rect">
            <a:avLst/>
          </a:prstGeom>
        </p:spPr>
      </p:pic>
      <p:pic>
        <p:nvPicPr>
          <p:cNvPr id="5" name="Gambar 20" descr="Sebuah gambar berisi burung&#10;&#10;Deskripsi dihasilkan secara otomatis">
            <a:extLst>
              <a:ext uri="{FF2B5EF4-FFF2-40B4-BE49-F238E27FC236}">
                <a16:creationId xmlns="" xmlns:a16="http://schemas.microsoft.com/office/drawing/2014/main" id="{58A25AD2-11B9-4309-B2B4-B06E7A25F35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08213"/>
            <a:ext cx="12192000" cy="355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540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2955" y="365125"/>
            <a:ext cx="11431316" cy="1325563"/>
          </a:xfrm>
        </p:spPr>
        <p:txBody>
          <a:bodyPr/>
          <a:lstStyle/>
          <a:p>
            <a:pPr algn="ctr"/>
            <a:r>
              <a:rPr lang="id-ID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GAWAT DARURAT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7851" y="2102900"/>
            <a:ext cx="3585900" cy="3657601"/>
          </a:xfrm>
          <a:prstGeom prst="rect">
            <a:avLst/>
          </a:prstGeom>
          <a:solidFill>
            <a:srgbClr val="FDD300"/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r>
              <a:rPr lang="en-US" sz="2400" cap="none" dirty="0" err="1" smtClean="0"/>
              <a:t>Pasien</a:t>
            </a:r>
            <a:r>
              <a:rPr lang="en-US" sz="2400" cap="none" dirty="0" smtClean="0"/>
              <a:t> </a:t>
            </a:r>
            <a:r>
              <a:rPr lang="en-US" sz="2400" cap="none" dirty="0" err="1" smtClean="0"/>
              <a:t>datang</a:t>
            </a:r>
            <a:r>
              <a:rPr lang="en-US" sz="2400" cap="none" dirty="0" smtClean="0"/>
              <a:t> </a:t>
            </a:r>
            <a:r>
              <a:rPr lang="en-US" sz="2400" cap="none" dirty="0" err="1" smtClean="0"/>
              <a:t>kembali</a:t>
            </a:r>
            <a:r>
              <a:rPr lang="en-US" sz="2400" cap="none" dirty="0" smtClean="0"/>
              <a:t> </a:t>
            </a:r>
            <a:r>
              <a:rPr lang="en-US" sz="2400" cap="none" dirty="0" err="1" smtClean="0"/>
              <a:t>ke</a:t>
            </a:r>
            <a:r>
              <a:rPr lang="en-US" sz="2400" cap="none" dirty="0" smtClean="0"/>
              <a:t> </a:t>
            </a:r>
            <a:r>
              <a:rPr lang="en-US" sz="2400" cap="none" dirty="0" err="1" smtClean="0"/>
              <a:t>rumah</a:t>
            </a:r>
            <a:r>
              <a:rPr lang="en-US" sz="2400" cap="none" dirty="0" smtClean="0"/>
              <a:t> </a:t>
            </a:r>
            <a:r>
              <a:rPr lang="en-US" sz="2400" cap="none" dirty="0" err="1" smtClean="0"/>
              <a:t>sakit</a:t>
            </a:r>
            <a:r>
              <a:rPr lang="en-US" sz="2400" cap="none" dirty="0" smtClean="0"/>
              <a:t> </a:t>
            </a:r>
            <a:endParaRPr lang="id-ID" sz="2400" cap="none" dirty="0" smtClean="0"/>
          </a:p>
          <a:p>
            <a:r>
              <a:rPr lang="en-US" sz="2400" cap="none" dirty="0" err="1" smtClean="0"/>
              <a:t>Dalam</a:t>
            </a:r>
            <a:r>
              <a:rPr lang="en-US" sz="2400" cap="none" dirty="0" smtClean="0"/>
              <a:t> </a:t>
            </a:r>
            <a:r>
              <a:rPr lang="en-US" sz="2400" cap="none" dirty="0" err="1" smtClean="0"/>
              <a:t>keadaan</a:t>
            </a:r>
            <a:r>
              <a:rPr lang="en-US" sz="2400" cap="none" dirty="0" smtClean="0"/>
              <a:t> </a:t>
            </a:r>
            <a:r>
              <a:rPr lang="en-US" sz="2400" b="1" cap="none" dirty="0" err="1" smtClean="0"/>
              <a:t>darurat</a:t>
            </a:r>
            <a:r>
              <a:rPr lang="en-US" sz="2400" cap="none" dirty="0" smtClean="0"/>
              <a:t> </a:t>
            </a:r>
            <a:r>
              <a:rPr lang="en-US" sz="2400" cap="none" dirty="0" err="1" smtClean="0"/>
              <a:t>pada</a:t>
            </a:r>
            <a:r>
              <a:rPr lang="en-US" sz="2400" cap="none" dirty="0" smtClean="0"/>
              <a:t> </a:t>
            </a:r>
            <a:r>
              <a:rPr lang="en-US" sz="2400" cap="none" dirty="0" err="1" smtClean="0"/>
              <a:t>hari</a:t>
            </a:r>
            <a:r>
              <a:rPr lang="en-US" sz="2400" cap="none" dirty="0" smtClean="0"/>
              <a:t> </a:t>
            </a:r>
            <a:r>
              <a:rPr lang="en-US" sz="2400" cap="none" dirty="0" err="1" smtClean="0"/>
              <a:t>pelayanan</a:t>
            </a:r>
            <a:r>
              <a:rPr lang="en-US" sz="2400" cap="none" dirty="0" smtClean="0"/>
              <a:t> yang </a:t>
            </a:r>
            <a:r>
              <a:rPr lang="en-US" sz="2400" cap="none" dirty="0" err="1" smtClean="0"/>
              <a:t>sama</a:t>
            </a:r>
            <a:r>
              <a:rPr lang="en-US" sz="2400" cap="none" dirty="0" smtClean="0"/>
              <a:t>, </a:t>
            </a:r>
            <a:endParaRPr lang="id-ID" sz="2400" cap="none" dirty="0" smtClean="0"/>
          </a:p>
          <a:p>
            <a:r>
              <a:rPr lang="en-US" sz="2400" cap="none" dirty="0" err="1" smtClean="0"/>
              <a:t>Maka</a:t>
            </a:r>
            <a:r>
              <a:rPr lang="en-US" sz="2400" cap="none" dirty="0" smtClean="0"/>
              <a:t> </a:t>
            </a:r>
            <a:r>
              <a:rPr lang="en-US" sz="2400" cap="none" dirty="0" err="1" smtClean="0"/>
              <a:t>dianggap</a:t>
            </a:r>
            <a:r>
              <a:rPr lang="en-US" sz="2400" cap="none" dirty="0" smtClean="0"/>
              <a:t> </a:t>
            </a:r>
            <a:r>
              <a:rPr lang="en-US" sz="2400" cap="none" dirty="0" err="1" smtClean="0"/>
              <a:t>sebagai</a:t>
            </a:r>
            <a:r>
              <a:rPr lang="en-US" sz="2400" cap="none" dirty="0" smtClean="0"/>
              <a:t> </a:t>
            </a:r>
            <a:r>
              <a:rPr lang="en-US" sz="2400" b="1" cap="none" dirty="0" smtClean="0"/>
              <a:t>episode </a:t>
            </a:r>
            <a:r>
              <a:rPr lang="en-US" sz="2400" b="1" cap="none" dirty="0" err="1" smtClean="0"/>
              <a:t>baru</a:t>
            </a:r>
            <a:r>
              <a:rPr lang="en-US" sz="2400" cap="none" dirty="0" smtClean="0"/>
              <a:t>. </a:t>
            </a:r>
            <a:endParaRPr lang="en-US" sz="2400" cap="none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919519" y="2102900"/>
            <a:ext cx="3784752" cy="3657601"/>
          </a:xfrm>
          <a:solidFill>
            <a:srgbClr val="004A74"/>
          </a:solidFill>
        </p:spPr>
        <p:txBody>
          <a:bodyPr anchor="ctr">
            <a:normAutofit/>
          </a:bodyPr>
          <a:lstStyle/>
          <a:p>
            <a:r>
              <a:rPr lang="id-ID" sz="2400" dirty="0" smtClean="0">
                <a:solidFill>
                  <a:schemeClr val="bg1"/>
                </a:solidFill>
              </a:rPr>
              <a:t>pasien </a:t>
            </a:r>
            <a:r>
              <a:rPr lang="id-ID" sz="2400" dirty="0">
                <a:solidFill>
                  <a:schemeClr val="bg1"/>
                </a:solidFill>
              </a:rPr>
              <a:t>yang datang ke IGD </a:t>
            </a:r>
            <a:r>
              <a:rPr lang="id-ID" sz="2400" dirty="0" smtClean="0">
                <a:solidFill>
                  <a:schemeClr val="bg1"/>
                </a:solidFill>
              </a:rPr>
              <a:t> </a:t>
            </a:r>
          </a:p>
          <a:p>
            <a:r>
              <a:rPr lang="id-ID" sz="2400" dirty="0" smtClean="0">
                <a:solidFill>
                  <a:schemeClr val="bg1"/>
                </a:solidFill>
              </a:rPr>
              <a:t>pada </a:t>
            </a:r>
            <a:r>
              <a:rPr lang="id-ID" sz="2400" dirty="0">
                <a:solidFill>
                  <a:schemeClr val="bg1"/>
                </a:solidFill>
              </a:rPr>
              <a:t>hari yang sama datang kembali ke rumah sakit untuk mendapatkan </a:t>
            </a:r>
            <a:r>
              <a:rPr lang="id-ID" sz="2400" b="1" dirty="0">
                <a:solidFill>
                  <a:schemeClr val="bg1"/>
                </a:solidFill>
              </a:rPr>
              <a:t>pelayanan rawat jalan</a:t>
            </a:r>
            <a:r>
              <a:rPr lang="id-ID" sz="2400" dirty="0">
                <a:solidFill>
                  <a:schemeClr val="bg1"/>
                </a:solidFill>
              </a:rPr>
              <a:t>, </a:t>
            </a:r>
            <a:endParaRPr lang="id-ID" sz="2400" dirty="0" smtClean="0">
              <a:solidFill>
                <a:schemeClr val="bg1"/>
              </a:solidFill>
            </a:endParaRPr>
          </a:p>
          <a:p>
            <a:r>
              <a:rPr lang="id-ID" sz="2400" dirty="0" smtClean="0">
                <a:solidFill>
                  <a:schemeClr val="bg1"/>
                </a:solidFill>
              </a:rPr>
              <a:t>maka </a:t>
            </a:r>
            <a:r>
              <a:rPr lang="id-ID" sz="2400" b="1" dirty="0">
                <a:solidFill>
                  <a:schemeClr val="bg1"/>
                </a:solidFill>
              </a:rPr>
              <a:t>tidak </a:t>
            </a:r>
            <a:r>
              <a:rPr lang="id-ID" sz="2400" dirty="0">
                <a:solidFill>
                  <a:schemeClr val="bg1"/>
                </a:solidFill>
              </a:rPr>
              <a:t>dihitung sebagai </a:t>
            </a:r>
            <a:r>
              <a:rPr lang="id-ID" sz="2400" b="1" dirty="0">
                <a:solidFill>
                  <a:schemeClr val="bg1"/>
                </a:solidFill>
              </a:rPr>
              <a:t>episode baru</a:t>
            </a:r>
            <a:r>
              <a:rPr lang="id-ID" sz="2400" dirty="0">
                <a:solidFill>
                  <a:schemeClr val="bg1"/>
                </a:solidFill>
              </a:rPr>
              <a:t>; </a:t>
            </a:r>
            <a:endParaRPr lang="id-ID" sz="1800" dirty="0">
              <a:solidFill>
                <a:schemeClr val="bg1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72955" y="2102901"/>
            <a:ext cx="3309128" cy="3657601"/>
          </a:xfrm>
          <a:prstGeom prst="rect">
            <a:avLst/>
          </a:prstGeom>
          <a:solidFill>
            <a:srgbClr val="004A74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32004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4008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6012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600" 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28016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60020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92024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24028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56032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88036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sz="2400" dirty="0" smtClean="0">
                <a:solidFill>
                  <a:schemeClr val="bg1"/>
                </a:solidFill>
              </a:rPr>
              <a:t>pelayanan </a:t>
            </a:r>
            <a:r>
              <a:rPr lang="id-ID" sz="2400" dirty="0">
                <a:solidFill>
                  <a:schemeClr val="bg1"/>
                </a:solidFill>
              </a:rPr>
              <a:t>IGD yang </a:t>
            </a:r>
            <a:r>
              <a:rPr lang="id-ID" sz="2400" b="1" dirty="0">
                <a:solidFill>
                  <a:schemeClr val="bg1"/>
                </a:solidFill>
              </a:rPr>
              <a:t>kurang dari 6 jam </a:t>
            </a:r>
            <a:endParaRPr lang="id-ID" sz="2400" b="1" dirty="0" smtClean="0">
              <a:solidFill>
                <a:schemeClr val="bg1"/>
              </a:solidFill>
            </a:endParaRPr>
          </a:p>
          <a:p>
            <a:r>
              <a:rPr lang="id-ID" sz="2400" dirty="0" smtClean="0">
                <a:solidFill>
                  <a:schemeClr val="bg1"/>
                </a:solidFill>
              </a:rPr>
              <a:t>dan/atau </a:t>
            </a:r>
            <a:r>
              <a:rPr lang="id-ID" sz="2400" dirty="0">
                <a:solidFill>
                  <a:schemeClr val="bg1"/>
                </a:solidFill>
              </a:rPr>
              <a:t>belum mendapatkan pelayanan rawat inap, </a:t>
            </a:r>
            <a:endParaRPr lang="id-ID" sz="2400" dirty="0" smtClean="0">
              <a:solidFill>
                <a:schemeClr val="bg1"/>
              </a:solidFill>
            </a:endParaRPr>
          </a:p>
          <a:p>
            <a:r>
              <a:rPr lang="id-ID" sz="2400" dirty="0" smtClean="0">
                <a:solidFill>
                  <a:schemeClr val="bg1"/>
                </a:solidFill>
              </a:rPr>
              <a:t>termasuk </a:t>
            </a:r>
            <a:r>
              <a:rPr lang="id-ID" sz="2400" dirty="0">
                <a:solidFill>
                  <a:schemeClr val="bg1"/>
                </a:solidFill>
              </a:rPr>
              <a:t>dalam 1 </a:t>
            </a:r>
            <a:r>
              <a:rPr lang="id-ID" sz="2400" b="1" dirty="0">
                <a:solidFill>
                  <a:schemeClr val="bg1"/>
                </a:solidFill>
              </a:rPr>
              <a:t>(satu) episode rawat jalan </a:t>
            </a:r>
          </a:p>
        </p:txBody>
      </p:sp>
      <p:pic>
        <p:nvPicPr>
          <p:cNvPr id="6" name="Gambar 22" descr="Sebuah gambar berisi burung&#10;&#10;Deskripsi dihasilkan secara otomatis">
            <a:extLst>
              <a:ext uri="{FF2B5EF4-FFF2-40B4-BE49-F238E27FC236}">
                <a16:creationId xmlns="" xmlns:a16="http://schemas.microsoft.com/office/drawing/2014/main" id="{AA7C6235-3A82-4F8F-93B5-79CE43D554A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558"/>
            <a:ext cx="757668" cy="760160"/>
          </a:xfrm>
          <a:prstGeom prst="rect">
            <a:avLst/>
          </a:prstGeom>
        </p:spPr>
      </p:pic>
      <p:pic>
        <p:nvPicPr>
          <p:cNvPr id="7" name="Gambar 20" descr="Sebuah gambar berisi burung&#10;&#10;Deskripsi dihasilkan secara otomatis">
            <a:extLst>
              <a:ext uri="{FF2B5EF4-FFF2-40B4-BE49-F238E27FC236}">
                <a16:creationId xmlns="" xmlns:a16="http://schemas.microsoft.com/office/drawing/2014/main" id="{58A25AD2-11B9-4309-B2B4-B06E7A25F35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08213"/>
            <a:ext cx="12192000" cy="355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555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RAWAT INAP – RAWAT JALAN</a:t>
            </a:r>
            <a:endParaRPr lang="id-ID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solidFill>
            <a:srgbClr val="FDD300"/>
          </a:solidFill>
        </p:spPr>
        <p:txBody>
          <a:bodyPr>
            <a:noAutofit/>
          </a:bodyPr>
          <a:lstStyle/>
          <a:p>
            <a:r>
              <a:rPr lang="id-ID" sz="3200" dirty="0" smtClean="0">
                <a:solidFill>
                  <a:schemeClr val="tx1"/>
                </a:solidFill>
              </a:rPr>
              <a:t>pasien </a:t>
            </a:r>
            <a:r>
              <a:rPr lang="id-ID" sz="3200" dirty="0">
                <a:solidFill>
                  <a:schemeClr val="tx1"/>
                </a:solidFill>
              </a:rPr>
              <a:t>mendapatkan pelayanan rawat inap kurang dari 6 jam </a:t>
            </a:r>
            <a:endParaRPr lang="id-ID" sz="3200" dirty="0" smtClean="0">
              <a:solidFill>
                <a:schemeClr val="tx1"/>
              </a:solidFill>
            </a:endParaRPr>
          </a:p>
          <a:p>
            <a:r>
              <a:rPr lang="id-ID" sz="3200" dirty="0" smtClean="0">
                <a:solidFill>
                  <a:schemeClr val="tx1"/>
                </a:solidFill>
              </a:rPr>
              <a:t>yang </a:t>
            </a:r>
            <a:r>
              <a:rPr lang="id-ID" sz="3200" dirty="0">
                <a:solidFill>
                  <a:schemeClr val="tx1"/>
                </a:solidFill>
              </a:rPr>
              <a:t>selanjutnya dirujuk, </a:t>
            </a:r>
            <a:endParaRPr lang="id-ID" sz="3200" dirty="0" smtClean="0">
              <a:solidFill>
                <a:schemeClr val="tx1"/>
              </a:solidFill>
            </a:endParaRPr>
          </a:p>
          <a:p>
            <a:r>
              <a:rPr lang="id-ID" sz="3200" dirty="0" smtClean="0">
                <a:solidFill>
                  <a:schemeClr val="tx1"/>
                </a:solidFill>
              </a:rPr>
              <a:t>maka </a:t>
            </a:r>
            <a:r>
              <a:rPr lang="id-ID" sz="3200" dirty="0">
                <a:solidFill>
                  <a:schemeClr val="tx1"/>
                </a:solidFill>
              </a:rPr>
              <a:t>ditetapkan sebagai </a:t>
            </a:r>
            <a:r>
              <a:rPr lang="id-ID" sz="3200" b="1" dirty="0">
                <a:solidFill>
                  <a:schemeClr val="tx1"/>
                </a:solidFill>
              </a:rPr>
              <a:t>episode rawat jalan </a:t>
            </a:r>
            <a:r>
              <a:rPr lang="id-ID" sz="3200" dirty="0">
                <a:solidFill>
                  <a:schemeClr val="tx1"/>
                </a:solidFill>
              </a:rPr>
              <a:t>dengan diagnosis yang ditegakkan pada akhir episode. </a:t>
            </a:r>
          </a:p>
          <a:p>
            <a:endParaRPr lang="id-ID" sz="3200" dirty="0">
              <a:solidFill>
                <a:schemeClr val="tx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solidFill>
            <a:srgbClr val="004A74"/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dirty="0" err="1">
                <a:solidFill>
                  <a:schemeClr val="bg1"/>
                </a:solidFill>
              </a:rPr>
              <a:t>Pasien</a:t>
            </a:r>
            <a:r>
              <a:rPr lang="en-US" sz="3200" dirty="0">
                <a:solidFill>
                  <a:schemeClr val="bg1"/>
                </a:solidFill>
              </a:rPr>
              <a:t> yang </a:t>
            </a:r>
            <a:r>
              <a:rPr lang="en-US" sz="3200" dirty="0" err="1">
                <a:solidFill>
                  <a:schemeClr val="bg1"/>
                </a:solidFill>
              </a:rPr>
              <a:t>masuk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ke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rawat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inap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sebagai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kelanjutan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dari</a:t>
            </a:r>
            <a:r>
              <a:rPr lang="en-US" sz="3200" dirty="0">
                <a:solidFill>
                  <a:schemeClr val="bg1"/>
                </a:solidFill>
              </a:rPr>
              <a:t> proses </a:t>
            </a:r>
            <a:r>
              <a:rPr lang="en-US" sz="3200" dirty="0" err="1">
                <a:solidFill>
                  <a:schemeClr val="bg1"/>
                </a:solidFill>
              </a:rPr>
              <a:t>perawatan</a:t>
            </a:r>
            <a:r>
              <a:rPr lang="en-US" sz="3200" dirty="0">
                <a:solidFill>
                  <a:schemeClr val="bg1"/>
                </a:solidFill>
              </a:rPr>
              <a:t> di </a:t>
            </a:r>
            <a:r>
              <a:rPr lang="en-US" sz="3200" b="1" dirty="0" err="1">
                <a:solidFill>
                  <a:schemeClr val="bg1"/>
                </a:solidFill>
              </a:rPr>
              <a:t>rawat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jalan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atau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gawat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darurat</a:t>
            </a:r>
            <a:r>
              <a:rPr lang="en-US" sz="3200" b="1" dirty="0">
                <a:solidFill>
                  <a:schemeClr val="bg1"/>
                </a:solidFill>
              </a:rPr>
              <a:t>, </a:t>
            </a:r>
            <a:endParaRPr lang="id-ID" sz="3200" b="1" dirty="0">
              <a:solidFill>
                <a:schemeClr val="bg1"/>
              </a:solidFill>
            </a:endParaRPr>
          </a:p>
          <a:p>
            <a:r>
              <a:rPr lang="id-ID" dirty="0">
                <a:solidFill>
                  <a:schemeClr val="bg1"/>
                </a:solidFill>
                <a:sym typeface="Wingdings" pitchFamily="2" charset="2"/>
              </a:rPr>
              <a:t> </a:t>
            </a:r>
            <a:r>
              <a:rPr lang="en-US" dirty="0" err="1">
                <a:solidFill>
                  <a:schemeClr val="bg1"/>
                </a:solidFill>
              </a:rPr>
              <a:t>maka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kasus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tersebut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termasuk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satu</a:t>
            </a:r>
            <a:r>
              <a:rPr lang="en-US" b="1" dirty="0">
                <a:solidFill>
                  <a:schemeClr val="bg1"/>
                </a:solidFill>
              </a:rPr>
              <a:t> episode </a:t>
            </a:r>
            <a:r>
              <a:rPr lang="en-US" b="1" dirty="0" err="1">
                <a:solidFill>
                  <a:schemeClr val="bg1"/>
                </a:solidFill>
              </a:rPr>
              <a:t>rawat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inap</a:t>
            </a:r>
            <a:r>
              <a:rPr lang="en-US" b="1" dirty="0">
                <a:solidFill>
                  <a:schemeClr val="bg1"/>
                </a:solidFill>
              </a:rPr>
              <a:t>, </a:t>
            </a:r>
            <a:endParaRPr lang="id-ID" b="1" dirty="0">
              <a:solidFill>
                <a:schemeClr val="bg1"/>
              </a:solidFill>
            </a:endParaRPr>
          </a:p>
          <a:p>
            <a:r>
              <a:rPr lang="en-US" dirty="0" err="1">
                <a:solidFill>
                  <a:schemeClr val="bg1"/>
                </a:solidFill>
              </a:rPr>
              <a:t>Dimana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pelayanan</a:t>
            </a:r>
            <a:r>
              <a:rPr lang="en-US" dirty="0">
                <a:solidFill>
                  <a:schemeClr val="bg1"/>
                </a:solidFill>
              </a:rPr>
              <a:t> yang </a:t>
            </a:r>
            <a:r>
              <a:rPr lang="en-US" dirty="0" err="1">
                <a:solidFill>
                  <a:schemeClr val="bg1"/>
                </a:solidFill>
              </a:rPr>
              <a:t>telah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dilakukan</a:t>
            </a:r>
            <a:r>
              <a:rPr lang="en-US" dirty="0">
                <a:solidFill>
                  <a:schemeClr val="bg1"/>
                </a:solidFill>
              </a:rPr>
              <a:t> di </a:t>
            </a:r>
            <a:r>
              <a:rPr lang="en-US" dirty="0" err="1">
                <a:solidFill>
                  <a:schemeClr val="bg1"/>
                </a:solidFill>
              </a:rPr>
              <a:t>rawat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jalan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atau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gawat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darurat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sudah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termasuk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didalamnya</a:t>
            </a:r>
            <a:r>
              <a:rPr lang="en-US" dirty="0">
                <a:solidFill>
                  <a:schemeClr val="bg1"/>
                </a:solidFill>
              </a:rPr>
              <a:t>. </a:t>
            </a:r>
          </a:p>
          <a:p>
            <a:endParaRPr lang="id-ID" sz="3200" dirty="0">
              <a:solidFill>
                <a:schemeClr val="bg1"/>
              </a:solidFill>
            </a:endParaRPr>
          </a:p>
        </p:txBody>
      </p:sp>
      <p:pic>
        <p:nvPicPr>
          <p:cNvPr id="5" name="Gambar 22" descr="Sebuah gambar berisi burung&#10;&#10;Deskripsi dihasilkan secara otomatis">
            <a:extLst>
              <a:ext uri="{FF2B5EF4-FFF2-40B4-BE49-F238E27FC236}">
                <a16:creationId xmlns="" xmlns:a16="http://schemas.microsoft.com/office/drawing/2014/main" id="{AA7C6235-3A82-4F8F-93B5-79CE43D554A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558"/>
            <a:ext cx="757668" cy="760160"/>
          </a:xfrm>
          <a:prstGeom prst="rect">
            <a:avLst/>
          </a:prstGeom>
        </p:spPr>
      </p:pic>
      <p:pic>
        <p:nvPicPr>
          <p:cNvPr id="6" name="Gambar 20" descr="Sebuah gambar berisi burung&#10;&#10;Deskripsi dihasilkan secara otomatis">
            <a:extLst>
              <a:ext uri="{FF2B5EF4-FFF2-40B4-BE49-F238E27FC236}">
                <a16:creationId xmlns="" xmlns:a16="http://schemas.microsoft.com/office/drawing/2014/main" id="{58A25AD2-11B9-4309-B2B4-B06E7A25F35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08213"/>
            <a:ext cx="12192000" cy="355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768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EPISODE RAWAT INAP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prstGeom prst="rect">
            <a:avLst/>
          </a:prstGeom>
          <a:solidFill>
            <a:schemeClr val="bg1">
              <a:lumMod val="95000"/>
            </a:schemeClr>
          </a:solidFill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id-ID" sz="4000" dirty="0" smtClean="0"/>
              <a:t>adalah </a:t>
            </a:r>
            <a:r>
              <a:rPr lang="id-ID" sz="4000" dirty="0"/>
              <a:t>satu rangkaian </a:t>
            </a:r>
            <a:r>
              <a:rPr lang="id-ID" sz="4000" dirty="0" smtClean="0"/>
              <a:t>perawatan:</a:t>
            </a:r>
          </a:p>
          <a:p>
            <a:r>
              <a:rPr lang="id-ID" sz="4000" dirty="0" smtClean="0"/>
              <a:t>mulai </a:t>
            </a:r>
            <a:r>
              <a:rPr lang="id-ID" sz="4000" dirty="0"/>
              <a:t>tanggal </a:t>
            </a:r>
            <a:r>
              <a:rPr lang="id-ID" sz="4000" b="1" dirty="0"/>
              <a:t>masuk</a:t>
            </a:r>
            <a:r>
              <a:rPr lang="id-ID" sz="4000" dirty="0"/>
              <a:t> sampai </a:t>
            </a:r>
            <a:r>
              <a:rPr lang="id-ID" sz="4000" b="1" dirty="0"/>
              <a:t>keluar</a:t>
            </a:r>
            <a:r>
              <a:rPr lang="id-ID" sz="4000" dirty="0"/>
              <a:t> rumah sakit </a:t>
            </a:r>
            <a:endParaRPr lang="id-ID" sz="4000" dirty="0" smtClean="0"/>
          </a:p>
          <a:p>
            <a:r>
              <a:rPr lang="id-ID" sz="4000" dirty="0" smtClean="0"/>
              <a:t>termasuk </a:t>
            </a:r>
            <a:r>
              <a:rPr lang="id-ID" sz="4000" dirty="0"/>
              <a:t>perawatan </a:t>
            </a:r>
            <a:r>
              <a:rPr lang="id-ID" sz="4000" dirty="0" smtClean="0"/>
              <a:t>di:</a:t>
            </a:r>
          </a:p>
          <a:p>
            <a:pPr marL="1255713" lvl="2" indent="-615950">
              <a:buFont typeface="Wingdings" panose="05000000000000000000" pitchFamily="2" charset="2"/>
              <a:buChar char="Ø"/>
            </a:pPr>
            <a:r>
              <a:rPr lang="id-ID" sz="3600" i="0" dirty="0" smtClean="0"/>
              <a:t>ruang </a:t>
            </a:r>
            <a:r>
              <a:rPr lang="id-ID" sz="3600" i="0" dirty="0"/>
              <a:t>rawat inap, </a:t>
            </a:r>
            <a:endParaRPr lang="id-ID" sz="3600" i="0" dirty="0" smtClean="0"/>
          </a:p>
          <a:p>
            <a:pPr marL="1255713" lvl="2" indent="-615950">
              <a:buFont typeface="Wingdings" panose="05000000000000000000" pitchFamily="2" charset="2"/>
              <a:buChar char="Ø"/>
            </a:pPr>
            <a:r>
              <a:rPr lang="id-ID" sz="3600" i="0" dirty="0" smtClean="0"/>
              <a:t>ruang </a:t>
            </a:r>
            <a:r>
              <a:rPr lang="id-ID" sz="3600" i="0" dirty="0"/>
              <a:t>intensif, </a:t>
            </a:r>
            <a:endParaRPr lang="id-ID" sz="3600" i="0" dirty="0" smtClean="0"/>
          </a:p>
          <a:p>
            <a:pPr marL="1255713" lvl="2" indent="-615950">
              <a:buFont typeface="Wingdings" panose="05000000000000000000" pitchFamily="2" charset="2"/>
              <a:buChar char="Ø"/>
            </a:pPr>
            <a:r>
              <a:rPr lang="id-ID" sz="3600" i="0" dirty="0" smtClean="0"/>
              <a:t>ruang </a:t>
            </a:r>
            <a:r>
              <a:rPr lang="id-ID" sz="3600" i="0" dirty="0"/>
              <a:t>operasi </a:t>
            </a:r>
            <a:endParaRPr lang="en-US" sz="3600" i="0" cap="none" dirty="0"/>
          </a:p>
        </p:txBody>
      </p:sp>
      <p:pic>
        <p:nvPicPr>
          <p:cNvPr id="4" name="Gambar 22" descr="Sebuah gambar berisi burung&#10;&#10;Deskripsi dihasilkan secara otomatis">
            <a:extLst>
              <a:ext uri="{FF2B5EF4-FFF2-40B4-BE49-F238E27FC236}">
                <a16:creationId xmlns="" xmlns:a16="http://schemas.microsoft.com/office/drawing/2014/main" id="{AA7C6235-3A82-4F8F-93B5-79CE43D554A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558"/>
            <a:ext cx="757668" cy="760160"/>
          </a:xfrm>
          <a:prstGeom prst="rect">
            <a:avLst/>
          </a:prstGeom>
        </p:spPr>
      </p:pic>
      <p:pic>
        <p:nvPicPr>
          <p:cNvPr id="5" name="Gambar 20" descr="Sebuah gambar berisi burung&#10;&#10;Deskripsi dihasilkan secara otomatis">
            <a:extLst>
              <a:ext uri="{FF2B5EF4-FFF2-40B4-BE49-F238E27FC236}">
                <a16:creationId xmlns="" xmlns:a16="http://schemas.microsoft.com/office/drawing/2014/main" id="{58A25AD2-11B9-4309-B2B4-B06E7A25F35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08213"/>
            <a:ext cx="12192000" cy="355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712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RAWAT INAP</a:t>
            </a:r>
            <a:endParaRPr lang="id-ID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d-ID" dirty="0" smtClean="0">
                <a:solidFill>
                  <a:schemeClr val="tx1"/>
                </a:solidFill>
              </a:rPr>
              <a:t>Pelayanan IGD </a:t>
            </a:r>
            <a:r>
              <a:rPr lang="id-ID" b="1" dirty="0">
                <a:solidFill>
                  <a:schemeClr val="tx1"/>
                </a:solidFill>
              </a:rPr>
              <a:t>lebih dari 6 jam </a:t>
            </a:r>
            <a:r>
              <a:rPr lang="id-ID" dirty="0">
                <a:solidFill>
                  <a:schemeClr val="tx1"/>
                </a:solidFill>
              </a:rPr>
              <a:t>termasuk dalam 1 (satu) </a:t>
            </a:r>
            <a:r>
              <a:rPr lang="id-ID" dirty="0" smtClean="0">
                <a:solidFill>
                  <a:schemeClr val="tx1"/>
                </a:solidFill>
              </a:rPr>
              <a:t>episode dan </a:t>
            </a:r>
            <a:r>
              <a:rPr lang="id-ID" dirty="0">
                <a:solidFill>
                  <a:schemeClr val="tx1"/>
                </a:solidFill>
              </a:rPr>
              <a:t>diklaimkan </a:t>
            </a:r>
            <a:r>
              <a:rPr lang="id-ID" b="1" dirty="0">
                <a:solidFill>
                  <a:schemeClr val="tx1"/>
                </a:solidFill>
              </a:rPr>
              <a:t>rawat inap kelas 3,</a:t>
            </a:r>
            <a:r>
              <a:rPr lang="id-ID" dirty="0">
                <a:solidFill>
                  <a:schemeClr val="tx1"/>
                </a:solidFill>
              </a:rPr>
              <a:t> dengan kriteria </a:t>
            </a:r>
            <a:r>
              <a:rPr lang="id-ID" dirty="0" smtClean="0">
                <a:solidFill>
                  <a:schemeClr val="tx1"/>
                </a:solidFill>
              </a:rPr>
              <a:t>sebagai berikut</a:t>
            </a:r>
            <a:r>
              <a:rPr lang="id-ID" dirty="0">
                <a:solidFill>
                  <a:schemeClr val="tx1"/>
                </a:solidFill>
              </a:rPr>
              <a:t>:</a:t>
            </a:r>
          </a:p>
          <a:p>
            <a:pPr marL="777240" lvl="1" indent="-457200">
              <a:buFont typeface="+mj-lt"/>
              <a:buAutoNum type="arabicPeriod"/>
            </a:pPr>
            <a:r>
              <a:rPr lang="id-ID" sz="2800" dirty="0" smtClean="0">
                <a:solidFill>
                  <a:schemeClr val="tx1"/>
                </a:solidFill>
              </a:rPr>
              <a:t>sesuai </a:t>
            </a:r>
            <a:r>
              <a:rPr lang="id-ID" sz="2800" dirty="0">
                <a:solidFill>
                  <a:schemeClr val="tx1"/>
                </a:solidFill>
              </a:rPr>
              <a:t>dengan indikasi medis; </a:t>
            </a:r>
            <a:endParaRPr lang="id-ID" sz="2800" dirty="0" smtClean="0">
              <a:solidFill>
                <a:schemeClr val="tx1"/>
              </a:solidFill>
            </a:endParaRPr>
          </a:p>
          <a:p>
            <a:pPr marL="777240" lvl="1" indent="-457200">
              <a:buFont typeface="+mj-lt"/>
              <a:buAutoNum type="arabicPeriod"/>
            </a:pPr>
            <a:r>
              <a:rPr lang="id-ID" sz="2800" dirty="0" smtClean="0">
                <a:solidFill>
                  <a:schemeClr val="tx1"/>
                </a:solidFill>
              </a:rPr>
              <a:t>telah mendapatkan pelayanan rawat inap</a:t>
            </a:r>
          </a:p>
          <a:p>
            <a:pPr marL="777240" lvl="1" indent="-457200">
              <a:buFont typeface="+mj-lt"/>
              <a:buAutoNum type="arabicPeriod"/>
            </a:pPr>
            <a:r>
              <a:rPr lang="id-ID" sz="2800" dirty="0" smtClean="0">
                <a:solidFill>
                  <a:schemeClr val="tx1"/>
                </a:solidFill>
              </a:rPr>
              <a:t>Secara administrasi telah menjadi pasien rawat inap.</a:t>
            </a:r>
          </a:p>
          <a:p>
            <a:endParaRPr lang="id-ID" dirty="0">
              <a:solidFill>
                <a:schemeClr val="tx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id-ID" sz="3200" dirty="0" smtClean="0">
                <a:solidFill>
                  <a:schemeClr val="tx1"/>
                </a:solidFill>
              </a:rPr>
              <a:t>pasien </a:t>
            </a:r>
            <a:r>
              <a:rPr lang="id-ID" sz="3200" dirty="0">
                <a:solidFill>
                  <a:schemeClr val="tx1"/>
                </a:solidFill>
              </a:rPr>
              <a:t>telah mendapatkan pelayanan rawat inap </a:t>
            </a:r>
            <a:r>
              <a:rPr lang="id-ID" sz="3200" dirty="0" smtClean="0">
                <a:solidFill>
                  <a:schemeClr val="tx1"/>
                </a:solidFill>
              </a:rPr>
              <a:t>yang lama </a:t>
            </a:r>
            <a:r>
              <a:rPr lang="id-ID" sz="3200" dirty="0">
                <a:solidFill>
                  <a:schemeClr val="tx1"/>
                </a:solidFill>
              </a:rPr>
              <a:t>perawatan </a:t>
            </a:r>
            <a:r>
              <a:rPr lang="id-ID" sz="3200" b="1" dirty="0">
                <a:solidFill>
                  <a:schemeClr val="tx1"/>
                </a:solidFill>
              </a:rPr>
              <a:t>kurang dari 6 jam </a:t>
            </a:r>
            <a:endParaRPr lang="id-ID" sz="3200" b="1" dirty="0" smtClean="0">
              <a:solidFill>
                <a:schemeClr val="tx1"/>
              </a:solidFill>
            </a:endParaRPr>
          </a:p>
          <a:p>
            <a:r>
              <a:rPr lang="id-ID" sz="3200" dirty="0" smtClean="0">
                <a:solidFill>
                  <a:schemeClr val="tx1"/>
                </a:solidFill>
              </a:rPr>
              <a:t>pasien </a:t>
            </a:r>
            <a:r>
              <a:rPr lang="id-ID" sz="3200" b="1" dirty="0" smtClean="0">
                <a:solidFill>
                  <a:schemeClr val="tx1"/>
                </a:solidFill>
              </a:rPr>
              <a:t>meninggal</a:t>
            </a:r>
          </a:p>
          <a:p>
            <a:r>
              <a:rPr lang="id-ID" sz="3200" dirty="0" smtClean="0">
                <a:solidFill>
                  <a:schemeClr val="tx1"/>
                </a:solidFill>
              </a:rPr>
              <a:t>termasuk </a:t>
            </a:r>
            <a:r>
              <a:rPr lang="id-ID" sz="3200" dirty="0">
                <a:solidFill>
                  <a:schemeClr val="tx1"/>
                </a:solidFill>
              </a:rPr>
              <a:t>1 (satu) episode </a:t>
            </a:r>
            <a:r>
              <a:rPr lang="id-ID" sz="3200" b="1" dirty="0">
                <a:solidFill>
                  <a:schemeClr val="tx1"/>
                </a:solidFill>
              </a:rPr>
              <a:t>rawat inap;</a:t>
            </a:r>
          </a:p>
          <a:p>
            <a:endParaRPr lang="id-ID" sz="3200" dirty="0">
              <a:solidFill>
                <a:schemeClr val="tx1"/>
              </a:solidFill>
            </a:endParaRPr>
          </a:p>
        </p:txBody>
      </p:sp>
      <p:pic>
        <p:nvPicPr>
          <p:cNvPr id="7" name="Gambar 22" descr="Sebuah gambar berisi burung&#10;&#10;Deskripsi dihasilkan secara otomatis">
            <a:extLst>
              <a:ext uri="{FF2B5EF4-FFF2-40B4-BE49-F238E27FC236}">
                <a16:creationId xmlns="" xmlns:a16="http://schemas.microsoft.com/office/drawing/2014/main" id="{AA7C6235-3A82-4F8F-93B5-79CE43D554A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558"/>
            <a:ext cx="757668" cy="760160"/>
          </a:xfrm>
          <a:prstGeom prst="rect">
            <a:avLst/>
          </a:prstGeom>
        </p:spPr>
      </p:pic>
      <p:pic>
        <p:nvPicPr>
          <p:cNvPr id="8" name="Gambar 20" descr="Sebuah gambar berisi burung&#10;&#10;Deskripsi dihasilkan secara otomatis">
            <a:extLst>
              <a:ext uri="{FF2B5EF4-FFF2-40B4-BE49-F238E27FC236}">
                <a16:creationId xmlns="" xmlns:a16="http://schemas.microsoft.com/office/drawing/2014/main" id="{58A25AD2-11B9-4309-B2B4-B06E7A25F35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08213"/>
            <a:ext cx="12192000" cy="355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39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1194" y="568345"/>
            <a:ext cx="11363077" cy="1206667"/>
          </a:xfrm>
        </p:spPr>
        <p:txBody>
          <a:bodyPr>
            <a:normAutofit/>
          </a:bodyPr>
          <a:lstStyle/>
          <a:p>
            <a:r>
              <a:rPr lang="id-ID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PASIEN DIRAWAT INAP RENCANA OPERASI</a:t>
            </a:r>
            <a:endParaRPr lang="id-ID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05726" y="2129060"/>
            <a:ext cx="3615349" cy="3854881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sv-SE" sz="1800" dirty="0" smtClean="0">
                <a:solidFill>
                  <a:schemeClr val="tx1"/>
                </a:solidFill>
              </a:rPr>
              <a:t>pasien </a:t>
            </a:r>
            <a:r>
              <a:rPr lang="sv-SE" sz="1800" dirty="0">
                <a:solidFill>
                  <a:schemeClr val="tx1"/>
                </a:solidFill>
              </a:rPr>
              <a:t>batal operasi karena </a:t>
            </a:r>
            <a:r>
              <a:rPr lang="sv-SE" sz="1800" b="1" dirty="0">
                <a:solidFill>
                  <a:schemeClr val="tx1"/>
                </a:solidFill>
              </a:rPr>
              <a:t>indikasi non medis </a:t>
            </a:r>
            <a:endParaRPr lang="id-ID" sz="1800" b="1" dirty="0" smtClean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</a:pPr>
            <a:r>
              <a:rPr lang="sv-SE" sz="1800" dirty="0" smtClean="0">
                <a:solidFill>
                  <a:schemeClr val="tx1"/>
                </a:solidFill>
              </a:rPr>
              <a:t>dan secara</a:t>
            </a:r>
            <a:r>
              <a:rPr lang="id-ID" sz="1800" dirty="0" smtClean="0">
                <a:solidFill>
                  <a:schemeClr val="tx1"/>
                </a:solidFill>
              </a:rPr>
              <a:t> </a:t>
            </a:r>
            <a:r>
              <a:rPr lang="sv-SE" sz="1800" b="1" dirty="0" smtClean="0">
                <a:solidFill>
                  <a:schemeClr val="tx1"/>
                </a:solidFill>
              </a:rPr>
              <a:t>administrasi</a:t>
            </a:r>
            <a:r>
              <a:rPr lang="sv-SE" sz="1800" dirty="0" smtClean="0">
                <a:solidFill>
                  <a:schemeClr val="tx1"/>
                </a:solidFill>
              </a:rPr>
              <a:t> </a:t>
            </a:r>
            <a:r>
              <a:rPr lang="sv-SE" sz="1800" dirty="0">
                <a:solidFill>
                  <a:schemeClr val="tx1"/>
                </a:solidFill>
              </a:rPr>
              <a:t>merupakan </a:t>
            </a:r>
            <a:r>
              <a:rPr lang="sv-SE" sz="1800" b="1" dirty="0">
                <a:solidFill>
                  <a:srgbClr val="FF0000"/>
                </a:solidFill>
              </a:rPr>
              <a:t>rawat inap </a:t>
            </a:r>
            <a:r>
              <a:rPr lang="sv-SE" sz="1800" dirty="0">
                <a:solidFill>
                  <a:schemeClr val="tx1"/>
                </a:solidFill>
              </a:rPr>
              <a:t>dikode </a:t>
            </a:r>
            <a:r>
              <a:rPr lang="sv-SE" sz="1800" b="1" dirty="0">
                <a:solidFill>
                  <a:srgbClr val="FF0000"/>
                </a:solidFill>
              </a:rPr>
              <a:t>Z53.1-Z53.9</a:t>
            </a:r>
            <a:r>
              <a:rPr lang="sv-SE" sz="1800" b="1" dirty="0" smtClean="0">
                <a:solidFill>
                  <a:srgbClr val="FF0000"/>
                </a:solidFill>
              </a:rPr>
              <a:t>,</a:t>
            </a:r>
            <a:endParaRPr lang="id-ID" sz="1800" b="1" dirty="0" smtClean="0">
              <a:solidFill>
                <a:srgbClr val="FF0000"/>
              </a:solidFill>
            </a:endParaRPr>
          </a:p>
          <a:p>
            <a:pPr>
              <a:spcBef>
                <a:spcPts val="600"/>
              </a:spcBef>
            </a:pPr>
            <a:r>
              <a:rPr lang="sv-SE" sz="1800" dirty="0" smtClean="0">
                <a:solidFill>
                  <a:schemeClr val="tx1"/>
                </a:solidFill>
              </a:rPr>
              <a:t>dengan </a:t>
            </a:r>
            <a:r>
              <a:rPr lang="sv-SE" sz="1800" dirty="0">
                <a:solidFill>
                  <a:schemeClr val="tx1"/>
                </a:solidFill>
              </a:rPr>
              <a:t>kriteria sebagai berikut:</a:t>
            </a:r>
          </a:p>
          <a:p>
            <a:pPr marL="777240" lvl="1" indent="-457200">
              <a:spcBef>
                <a:spcPts val="600"/>
              </a:spcBef>
              <a:buFont typeface="+mj-lt"/>
              <a:buAutoNum type="alphaLcPeriod"/>
            </a:pPr>
            <a:r>
              <a:rPr lang="id-ID" dirty="0" smtClean="0">
                <a:solidFill>
                  <a:schemeClr val="tx1"/>
                </a:solidFill>
              </a:rPr>
              <a:t>kurang </a:t>
            </a:r>
            <a:r>
              <a:rPr lang="id-ID" dirty="0">
                <a:solidFill>
                  <a:schemeClr val="tx1"/>
                </a:solidFill>
              </a:rPr>
              <a:t>dari 6 jam diklaimkan sebagai rawat jalan; dan</a:t>
            </a:r>
          </a:p>
          <a:p>
            <a:pPr marL="777240" lvl="1" indent="-457200">
              <a:spcBef>
                <a:spcPts val="600"/>
              </a:spcBef>
              <a:buFont typeface="+mj-lt"/>
              <a:buAutoNum type="alphaLcPeriod"/>
            </a:pPr>
            <a:r>
              <a:rPr lang="id-ID" dirty="0" smtClean="0">
                <a:solidFill>
                  <a:schemeClr val="tx1"/>
                </a:solidFill>
              </a:rPr>
              <a:t>lebih </a:t>
            </a:r>
            <a:r>
              <a:rPr lang="id-ID" dirty="0">
                <a:solidFill>
                  <a:schemeClr val="tx1"/>
                </a:solidFill>
              </a:rPr>
              <a:t>dari 6 jam diklaimkan sebagai rawat inap.</a:t>
            </a:r>
          </a:p>
          <a:p>
            <a:pPr>
              <a:spcBef>
                <a:spcPts val="600"/>
              </a:spcBef>
            </a:pPr>
            <a:endParaRPr lang="id-ID" sz="1800" dirty="0">
              <a:solidFill>
                <a:schemeClr val="tx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29061" y="2129060"/>
            <a:ext cx="3488319" cy="3854881"/>
          </a:xfrm>
          <a:solidFill>
            <a:schemeClr val="bg1">
              <a:lumMod val="95000"/>
            </a:schemeClr>
          </a:solidFill>
        </p:spPr>
        <p:txBody>
          <a:bodyPr anchor="ctr">
            <a:noAutofit/>
          </a:bodyPr>
          <a:lstStyle/>
          <a:p>
            <a:r>
              <a:rPr lang="id-ID" sz="2000" dirty="0" smtClean="0">
                <a:solidFill>
                  <a:schemeClr val="tx1"/>
                </a:solidFill>
              </a:rPr>
              <a:t>pasien </a:t>
            </a:r>
            <a:r>
              <a:rPr lang="id-ID" sz="2000" dirty="0">
                <a:solidFill>
                  <a:schemeClr val="tx1"/>
                </a:solidFill>
              </a:rPr>
              <a:t>batal operasi yang disebabkan oleh </a:t>
            </a:r>
            <a:r>
              <a:rPr lang="id-ID" sz="2000" b="1" dirty="0" smtClean="0">
                <a:solidFill>
                  <a:schemeClr val="tx1"/>
                </a:solidFill>
              </a:rPr>
              <a:t>kurangnya persiapan </a:t>
            </a:r>
            <a:r>
              <a:rPr lang="id-ID" sz="2000" dirty="0">
                <a:solidFill>
                  <a:schemeClr val="tx1"/>
                </a:solidFill>
              </a:rPr>
              <a:t>operasi oleh FKRTL </a:t>
            </a:r>
            <a:endParaRPr lang="id-ID" sz="2000" dirty="0" smtClean="0">
              <a:solidFill>
                <a:schemeClr val="tx1"/>
              </a:solidFill>
            </a:endParaRPr>
          </a:p>
          <a:p>
            <a:r>
              <a:rPr lang="id-ID" sz="2000" dirty="0" smtClean="0">
                <a:solidFill>
                  <a:schemeClr val="tx1"/>
                </a:solidFill>
              </a:rPr>
              <a:t>karena </a:t>
            </a:r>
            <a:r>
              <a:rPr lang="id-ID" sz="2000" dirty="0">
                <a:solidFill>
                  <a:schemeClr val="tx1"/>
                </a:solidFill>
              </a:rPr>
              <a:t>tidak sesuai </a:t>
            </a:r>
            <a:r>
              <a:rPr lang="id-ID" sz="2000" dirty="0" smtClean="0">
                <a:solidFill>
                  <a:schemeClr val="tx1"/>
                </a:solidFill>
              </a:rPr>
              <a:t>dengan standar </a:t>
            </a:r>
            <a:r>
              <a:rPr lang="id-ID" sz="2000" dirty="0">
                <a:solidFill>
                  <a:schemeClr val="tx1"/>
                </a:solidFill>
              </a:rPr>
              <a:t>prosedur tindakan/operasi yang berlaku </a:t>
            </a:r>
            <a:endParaRPr lang="id-ID" sz="2000" dirty="0" smtClean="0">
              <a:solidFill>
                <a:schemeClr val="tx1"/>
              </a:solidFill>
            </a:endParaRPr>
          </a:p>
          <a:p>
            <a:r>
              <a:rPr lang="id-ID" sz="2000" dirty="0" smtClean="0">
                <a:solidFill>
                  <a:schemeClr val="tx1"/>
                </a:solidFill>
              </a:rPr>
              <a:t>Seperti pemeriksaan </a:t>
            </a:r>
            <a:r>
              <a:rPr lang="id-ID" sz="2000" dirty="0">
                <a:solidFill>
                  <a:schemeClr val="tx1"/>
                </a:solidFill>
              </a:rPr>
              <a:t>penunjang sebelum </a:t>
            </a:r>
            <a:r>
              <a:rPr lang="id-ID" sz="2000" dirty="0" smtClean="0">
                <a:solidFill>
                  <a:schemeClr val="tx1"/>
                </a:solidFill>
              </a:rPr>
              <a:t>dilakukan tindakan/operasi </a:t>
            </a:r>
          </a:p>
          <a:p>
            <a:r>
              <a:rPr lang="id-ID" sz="2000" dirty="0" smtClean="0">
                <a:solidFill>
                  <a:schemeClr val="tx1"/>
                </a:solidFill>
              </a:rPr>
              <a:t>maka </a:t>
            </a:r>
            <a:r>
              <a:rPr lang="id-ID" sz="2000" b="1" dirty="0">
                <a:solidFill>
                  <a:srgbClr val="FF0000"/>
                </a:solidFill>
              </a:rPr>
              <a:t>tidak dapat ditagihkan</a:t>
            </a:r>
            <a:r>
              <a:rPr lang="id-ID" sz="2000" dirty="0" smtClean="0">
                <a:solidFill>
                  <a:schemeClr val="tx1"/>
                </a:solidFill>
              </a:rPr>
              <a:t>.</a:t>
            </a:r>
            <a:endParaRPr lang="id-ID" sz="2000" dirty="0">
              <a:solidFill>
                <a:schemeClr val="tx1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41193" y="2129061"/>
            <a:ext cx="3450877" cy="385488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ctr">
            <a:normAutofit lnSpcReduction="10000"/>
          </a:bodyPr>
          <a:lstStyle>
            <a:lvl1pPr marL="32004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200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4008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80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012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600" i="1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8016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020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2024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4028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6032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88036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dirty="0" smtClean="0">
                <a:solidFill>
                  <a:schemeClr val="tx1"/>
                </a:solidFill>
              </a:rPr>
              <a:t>pasien batal operasi karena </a:t>
            </a:r>
            <a:r>
              <a:rPr lang="id-ID" b="1" dirty="0" smtClean="0">
                <a:solidFill>
                  <a:schemeClr val="tx1"/>
                </a:solidFill>
              </a:rPr>
              <a:t>indikasi medis </a:t>
            </a:r>
          </a:p>
          <a:p>
            <a:r>
              <a:rPr lang="id-ID" dirty="0" smtClean="0">
                <a:solidFill>
                  <a:schemeClr val="tx1"/>
                </a:solidFill>
              </a:rPr>
              <a:t>dan </a:t>
            </a:r>
            <a:r>
              <a:rPr lang="id-ID" b="1" dirty="0" smtClean="0">
                <a:solidFill>
                  <a:schemeClr val="tx1"/>
                </a:solidFill>
              </a:rPr>
              <a:t>harus</a:t>
            </a:r>
            <a:r>
              <a:rPr lang="id-ID" dirty="0" smtClean="0">
                <a:solidFill>
                  <a:schemeClr val="tx1"/>
                </a:solidFill>
              </a:rPr>
              <a:t> dilakukan rawat inap atas </a:t>
            </a:r>
            <a:r>
              <a:rPr lang="id-ID" b="1" dirty="0" smtClean="0">
                <a:solidFill>
                  <a:schemeClr val="tx1"/>
                </a:solidFill>
              </a:rPr>
              <a:t>kondisi</a:t>
            </a:r>
            <a:r>
              <a:rPr lang="id-ID" dirty="0" smtClean="0">
                <a:solidFill>
                  <a:schemeClr val="tx1"/>
                </a:solidFill>
              </a:rPr>
              <a:t> tersebut </a:t>
            </a:r>
          </a:p>
          <a:p>
            <a:r>
              <a:rPr lang="id-ID" dirty="0" smtClean="0">
                <a:solidFill>
                  <a:schemeClr val="tx1"/>
                </a:solidFill>
              </a:rPr>
              <a:t>Maka ditagihkan sebagai </a:t>
            </a:r>
            <a:r>
              <a:rPr lang="id-ID" b="1" dirty="0" smtClean="0">
                <a:solidFill>
                  <a:srgbClr val="FF0000"/>
                </a:solidFill>
              </a:rPr>
              <a:t>rawat inap </a:t>
            </a:r>
            <a:r>
              <a:rPr lang="id-ID" dirty="0" smtClean="0">
                <a:solidFill>
                  <a:schemeClr val="tx1"/>
                </a:solidFill>
              </a:rPr>
              <a:t>dengan diagnosis yang menyebabkan batal operasi dikode </a:t>
            </a:r>
            <a:r>
              <a:rPr lang="id-ID" b="1" dirty="0" smtClean="0">
                <a:solidFill>
                  <a:srgbClr val="FF0000"/>
                </a:solidFill>
              </a:rPr>
              <a:t>Z53.0</a:t>
            </a:r>
            <a:r>
              <a:rPr lang="id-ID" dirty="0" smtClean="0">
                <a:solidFill>
                  <a:srgbClr val="FF0000"/>
                </a:solidFill>
              </a:rPr>
              <a:t> </a:t>
            </a:r>
            <a:r>
              <a:rPr lang="id-ID" dirty="0" smtClean="0">
                <a:solidFill>
                  <a:schemeClr val="tx1"/>
                </a:solidFill>
              </a:rPr>
              <a:t>(</a:t>
            </a:r>
            <a:r>
              <a:rPr lang="id-ID" i="1" dirty="0" smtClean="0">
                <a:solidFill>
                  <a:schemeClr val="tx1"/>
                </a:solidFill>
              </a:rPr>
              <a:t>Procedures notcarried out because of contraindication</a:t>
            </a:r>
            <a:r>
              <a:rPr lang="id-ID" dirty="0" smtClean="0">
                <a:solidFill>
                  <a:schemeClr val="tx1"/>
                </a:solidFill>
              </a:rPr>
              <a:t>);</a:t>
            </a:r>
            <a:endParaRPr lang="id-ID" dirty="0">
              <a:solidFill>
                <a:schemeClr val="tx1"/>
              </a:solidFill>
            </a:endParaRPr>
          </a:p>
        </p:txBody>
      </p:sp>
      <p:pic>
        <p:nvPicPr>
          <p:cNvPr id="6" name="Gambar 22" descr="Sebuah gambar berisi burung&#10;&#10;Deskripsi dihasilkan secara otomatis">
            <a:extLst>
              <a:ext uri="{FF2B5EF4-FFF2-40B4-BE49-F238E27FC236}">
                <a16:creationId xmlns="" xmlns:a16="http://schemas.microsoft.com/office/drawing/2014/main" id="{AA7C6235-3A82-4F8F-93B5-79CE43D554A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558"/>
            <a:ext cx="757668" cy="760160"/>
          </a:xfrm>
          <a:prstGeom prst="rect">
            <a:avLst/>
          </a:prstGeom>
        </p:spPr>
      </p:pic>
      <p:pic>
        <p:nvPicPr>
          <p:cNvPr id="7" name="Gambar 20" descr="Sebuah gambar berisi burung&#10;&#10;Deskripsi dihasilkan secara otomatis">
            <a:extLst>
              <a:ext uri="{FF2B5EF4-FFF2-40B4-BE49-F238E27FC236}">
                <a16:creationId xmlns="" xmlns:a16="http://schemas.microsoft.com/office/drawing/2014/main" id="{58A25AD2-11B9-4309-B2B4-B06E7A25F35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08213"/>
            <a:ext cx="12192000" cy="355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877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06475"/>
          </a:xfrm>
        </p:spPr>
        <p:txBody>
          <a:bodyPr/>
          <a:lstStyle/>
          <a:p>
            <a:r>
              <a:rPr lang="id-ID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READMISI</a:t>
            </a:r>
            <a:endParaRPr lang="id-ID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559859"/>
            <a:ext cx="3747247" cy="4617104"/>
          </a:xfrm>
          <a:solidFill>
            <a:schemeClr val="bg2">
              <a:lumMod val="90000"/>
            </a:schemeClr>
          </a:solidFill>
        </p:spPr>
        <p:txBody>
          <a:bodyPr>
            <a:noAutofit/>
          </a:bodyPr>
          <a:lstStyle/>
          <a:p>
            <a:r>
              <a:rPr lang="id-ID" sz="2800" dirty="0" smtClean="0">
                <a:solidFill>
                  <a:schemeClr val="tx1"/>
                </a:solidFill>
              </a:rPr>
              <a:t>adalah </a:t>
            </a:r>
            <a:r>
              <a:rPr lang="id-ID" sz="2800" dirty="0">
                <a:solidFill>
                  <a:schemeClr val="tx1"/>
                </a:solidFill>
              </a:rPr>
              <a:t>kunjungan rawat inap </a:t>
            </a:r>
            <a:r>
              <a:rPr lang="id-ID" sz="2800" b="1" dirty="0">
                <a:solidFill>
                  <a:schemeClr val="tx1"/>
                </a:solidFill>
              </a:rPr>
              <a:t>berulang</a:t>
            </a:r>
            <a:r>
              <a:rPr lang="id-ID" sz="2800" dirty="0">
                <a:solidFill>
                  <a:schemeClr val="tx1"/>
                </a:solidFill>
              </a:rPr>
              <a:t> di FKRTL yang sama </a:t>
            </a:r>
            <a:endParaRPr lang="id-ID" sz="2800" dirty="0" smtClean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</a:pPr>
            <a:r>
              <a:rPr lang="id-ID" sz="2800" dirty="0" smtClean="0">
                <a:solidFill>
                  <a:schemeClr val="tx1"/>
                </a:solidFill>
              </a:rPr>
              <a:t>dengan </a:t>
            </a:r>
            <a:r>
              <a:rPr lang="id-ID" sz="2800" b="1" dirty="0">
                <a:solidFill>
                  <a:schemeClr val="tx1"/>
                </a:solidFill>
              </a:rPr>
              <a:t>diagnosis utama </a:t>
            </a:r>
            <a:r>
              <a:rPr lang="id-ID" sz="2800" dirty="0">
                <a:solidFill>
                  <a:schemeClr val="tx1"/>
                </a:solidFill>
              </a:rPr>
              <a:t>yang </a:t>
            </a:r>
            <a:r>
              <a:rPr lang="id-ID" sz="2800" b="1" dirty="0">
                <a:solidFill>
                  <a:schemeClr val="tx1"/>
                </a:solidFill>
              </a:rPr>
              <a:t>sama </a:t>
            </a:r>
            <a:r>
              <a:rPr lang="id-ID" sz="2800" dirty="0">
                <a:solidFill>
                  <a:schemeClr val="tx1"/>
                </a:solidFill>
              </a:rPr>
              <a:t>dari episode rawat inap sebelumnya </a:t>
            </a:r>
            <a:endParaRPr lang="id-ID" sz="2800" dirty="0" smtClean="0">
              <a:solidFill>
                <a:schemeClr val="tx1"/>
              </a:solidFill>
            </a:endParaRPr>
          </a:p>
          <a:p>
            <a:r>
              <a:rPr lang="id-ID" sz="2800" dirty="0" smtClean="0">
                <a:solidFill>
                  <a:schemeClr val="tx1"/>
                </a:solidFill>
              </a:rPr>
              <a:t>dalam </a:t>
            </a:r>
            <a:r>
              <a:rPr lang="id-ID" sz="2800" dirty="0">
                <a:solidFill>
                  <a:schemeClr val="tx1"/>
                </a:solidFill>
              </a:rPr>
              <a:t>waktu kurang atau sama dengan </a:t>
            </a:r>
            <a:r>
              <a:rPr lang="id-ID" sz="2800" b="1" dirty="0">
                <a:solidFill>
                  <a:schemeClr val="tx1"/>
                </a:solidFill>
              </a:rPr>
              <a:t>30 hari</a:t>
            </a:r>
            <a:r>
              <a:rPr lang="id-ID" sz="2800" dirty="0">
                <a:solidFill>
                  <a:schemeClr val="tx1"/>
                </a:solidFill>
              </a:rPr>
              <a:t>. </a:t>
            </a:r>
          </a:p>
          <a:p>
            <a:endParaRPr lang="id-ID" sz="2800" dirty="0">
              <a:solidFill>
                <a:schemeClr val="tx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93024" y="1559859"/>
            <a:ext cx="6660777" cy="4617104"/>
          </a:xfrm>
          <a:solidFill>
            <a:schemeClr val="bg2">
              <a:lumMod val="90000"/>
            </a:schemeClr>
          </a:solidFill>
        </p:spPr>
        <p:txBody>
          <a:bodyPr>
            <a:no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id-ID" dirty="0">
                <a:solidFill>
                  <a:schemeClr val="tx1"/>
                </a:solidFill>
              </a:rPr>
              <a:t>Kondisi yang dikecualikan dari readmisi yaitu sebagai berikut: </a:t>
            </a:r>
          </a:p>
          <a:p>
            <a:pPr marL="457200" indent="-457200">
              <a:spcBef>
                <a:spcPts val="600"/>
              </a:spcBef>
              <a:buFont typeface="+mj-lt"/>
              <a:buAutoNum type="alphaLcPeriod"/>
            </a:pPr>
            <a:r>
              <a:rPr lang="id-ID" dirty="0" smtClean="0">
                <a:solidFill>
                  <a:schemeClr val="tx1"/>
                </a:solidFill>
              </a:rPr>
              <a:t>dalam </a:t>
            </a:r>
            <a:r>
              <a:rPr lang="id-ID" b="1" dirty="0">
                <a:solidFill>
                  <a:schemeClr val="tx1"/>
                </a:solidFill>
              </a:rPr>
              <a:t>kondisi kegawatdaruratan </a:t>
            </a:r>
            <a:r>
              <a:rPr lang="id-ID" dirty="0">
                <a:solidFill>
                  <a:schemeClr val="tx1"/>
                </a:solidFill>
              </a:rPr>
              <a:t>sesuai regulasi yang berlaku;</a:t>
            </a:r>
          </a:p>
          <a:p>
            <a:pPr marL="457200" indent="-457200">
              <a:spcBef>
                <a:spcPts val="600"/>
              </a:spcBef>
              <a:buFont typeface="+mj-lt"/>
              <a:buAutoNum type="alphaLcPeriod"/>
            </a:pPr>
            <a:r>
              <a:rPr lang="id-ID" b="1" dirty="0" smtClean="0">
                <a:solidFill>
                  <a:schemeClr val="tx1"/>
                </a:solidFill>
              </a:rPr>
              <a:t>penyakit </a:t>
            </a:r>
            <a:r>
              <a:rPr lang="id-ID" b="1" dirty="0">
                <a:solidFill>
                  <a:schemeClr val="tx1"/>
                </a:solidFill>
              </a:rPr>
              <a:t>kronis</a:t>
            </a:r>
            <a:r>
              <a:rPr lang="id-ID" dirty="0">
                <a:solidFill>
                  <a:schemeClr val="tx1"/>
                </a:solidFill>
              </a:rPr>
              <a:t>;</a:t>
            </a:r>
          </a:p>
          <a:p>
            <a:pPr marL="457200" indent="-457200">
              <a:spcBef>
                <a:spcPts val="600"/>
              </a:spcBef>
              <a:buFont typeface="+mj-lt"/>
              <a:buAutoNum type="alphaLcPeriod"/>
            </a:pPr>
            <a:r>
              <a:rPr lang="id-ID" dirty="0" smtClean="0">
                <a:solidFill>
                  <a:schemeClr val="tx1"/>
                </a:solidFill>
              </a:rPr>
              <a:t>tindakan/prosedur/</a:t>
            </a:r>
            <a:r>
              <a:rPr lang="id-ID" i="1" dirty="0" smtClean="0">
                <a:solidFill>
                  <a:schemeClr val="tx1"/>
                </a:solidFill>
              </a:rPr>
              <a:t>post </a:t>
            </a:r>
            <a:r>
              <a:rPr lang="id-ID" dirty="0">
                <a:solidFill>
                  <a:schemeClr val="tx1"/>
                </a:solidFill>
              </a:rPr>
              <a:t>prosedur yang </a:t>
            </a:r>
            <a:r>
              <a:rPr lang="id-ID" b="1" dirty="0">
                <a:solidFill>
                  <a:schemeClr val="tx1"/>
                </a:solidFill>
              </a:rPr>
              <a:t>terjadwal</a:t>
            </a:r>
            <a:r>
              <a:rPr lang="id-ID" dirty="0">
                <a:solidFill>
                  <a:schemeClr val="tx1"/>
                </a:solidFill>
              </a:rPr>
              <a:t> </a:t>
            </a:r>
            <a:r>
              <a:rPr lang="id-ID" dirty="0" smtClean="0">
                <a:solidFill>
                  <a:schemeClr val="tx1"/>
                </a:solidFill>
              </a:rPr>
              <a:t>oleh dokter/fasilitas </a:t>
            </a:r>
            <a:r>
              <a:rPr lang="id-ID" dirty="0">
                <a:solidFill>
                  <a:schemeClr val="tx1"/>
                </a:solidFill>
              </a:rPr>
              <a:t>kesehatan sesuai indikasi medis dan tidak </a:t>
            </a:r>
            <a:r>
              <a:rPr lang="id-ID" dirty="0" smtClean="0">
                <a:solidFill>
                  <a:schemeClr val="tx1"/>
                </a:solidFill>
              </a:rPr>
              <a:t>dapat dilakukan </a:t>
            </a:r>
            <a:r>
              <a:rPr lang="id-ID" dirty="0">
                <a:solidFill>
                  <a:schemeClr val="tx1"/>
                </a:solidFill>
              </a:rPr>
              <a:t>dalam satu </a:t>
            </a:r>
            <a:r>
              <a:rPr lang="id-ID" dirty="0" smtClean="0">
                <a:solidFill>
                  <a:schemeClr val="tx1"/>
                </a:solidFill>
              </a:rPr>
              <a:t>episode</a:t>
            </a:r>
          </a:p>
          <a:p>
            <a:pPr marL="457200" indent="-457200">
              <a:spcBef>
                <a:spcPts val="600"/>
              </a:spcBef>
              <a:buFont typeface="+mj-lt"/>
              <a:buAutoNum type="alphaLcPeriod"/>
            </a:pPr>
            <a:r>
              <a:rPr lang="id-ID" dirty="0" smtClean="0">
                <a:solidFill>
                  <a:schemeClr val="tx1"/>
                </a:solidFill>
              </a:rPr>
              <a:t>kunjungan </a:t>
            </a:r>
            <a:r>
              <a:rPr lang="id-ID" dirty="0">
                <a:solidFill>
                  <a:schemeClr val="tx1"/>
                </a:solidFill>
              </a:rPr>
              <a:t>pada </a:t>
            </a:r>
            <a:r>
              <a:rPr lang="id-ID" b="1" dirty="0">
                <a:solidFill>
                  <a:schemeClr val="tx1"/>
                </a:solidFill>
              </a:rPr>
              <a:t>FKRTL yang berbeda </a:t>
            </a:r>
            <a:r>
              <a:rPr lang="id-ID" dirty="0">
                <a:solidFill>
                  <a:schemeClr val="tx1"/>
                </a:solidFill>
              </a:rPr>
              <a:t>atau kelas FKRTL </a:t>
            </a:r>
            <a:r>
              <a:rPr lang="id-ID" dirty="0" smtClean="0">
                <a:solidFill>
                  <a:schemeClr val="tx1"/>
                </a:solidFill>
              </a:rPr>
              <a:t>yang </a:t>
            </a:r>
            <a:r>
              <a:rPr lang="id-ID" b="1" dirty="0" smtClean="0">
                <a:solidFill>
                  <a:schemeClr val="tx1"/>
                </a:solidFill>
              </a:rPr>
              <a:t>lebih </a:t>
            </a:r>
            <a:r>
              <a:rPr lang="id-ID" b="1" dirty="0">
                <a:solidFill>
                  <a:schemeClr val="tx1"/>
                </a:solidFill>
              </a:rPr>
              <a:t>tinggi</a:t>
            </a:r>
            <a:r>
              <a:rPr lang="id-ID" dirty="0">
                <a:solidFill>
                  <a:schemeClr val="tx1"/>
                </a:solidFill>
              </a:rPr>
              <a:t>.</a:t>
            </a:r>
          </a:p>
          <a:p>
            <a:pPr marL="0" indent="0">
              <a:spcBef>
                <a:spcPts val="600"/>
              </a:spcBef>
              <a:buNone/>
            </a:pPr>
            <a:endParaRPr lang="id-ID" dirty="0">
              <a:solidFill>
                <a:schemeClr val="tx1"/>
              </a:solidFill>
            </a:endParaRPr>
          </a:p>
        </p:txBody>
      </p:sp>
      <p:pic>
        <p:nvPicPr>
          <p:cNvPr id="6" name="Gambar 22" descr="Sebuah gambar berisi burung&#10;&#10;Deskripsi dihasilkan secara otomatis">
            <a:extLst>
              <a:ext uri="{FF2B5EF4-FFF2-40B4-BE49-F238E27FC236}">
                <a16:creationId xmlns="" xmlns:a16="http://schemas.microsoft.com/office/drawing/2014/main" id="{AA7C6235-3A82-4F8F-93B5-79CE43D554A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558"/>
            <a:ext cx="757668" cy="760160"/>
          </a:xfrm>
          <a:prstGeom prst="rect">
            <a:avLst/>
          </a:prstGeom>
        </p:spPr>
      </p:pic>
      <p:pic>
        <p:nvPicPr>
          <p:cNvPr id="7" name="Gambar 20" descr="Sebuah gambar berisi burung&#10;&#10;Deskripsi dihasilkan secara otomatis">
            <a:extLst>
              <a:ext uri="{FF2B5EF4-FFF2-40B4-BE49-F238E27FC236}">
                <a16:creationId xmlns="" xmlns:a16="http://schemas.microsoft.com/office/drawing/2014/main" id="{58A25AD2-11B9-4309-B2B4-B06E7A25F35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21660"/>
            <a:ext cx="12192000" cy="355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988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FRAGMENTASI </a:t>
            </a:r>
            <a:endParaRPr lang="id-ID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3653118" cy="4351338"/>
          </a:xfrm>
          <a:solidFill>
            <a:schemeClr val="accent4">
              <a:lumMod val="20000"/>
              <a:lumOff val="80000"/>
            </a:schemeClr>
          </a:solidFill>
        </p:spPr>
        <p:txBody>
          <a:bodyPr anchor="ctr">
            <a:noAutofit/>
          </a:bodyPr>
          <a:lstStyle/>
          <a:p>
            <a:r>
              <a:rPr lang="id-ID" dirty="0" smtClean="0"/>
              <a:t>adalah </a:t>
            </a:r>
            <a:r>
              <a:rPr lang="id-ID" dirty="0"/>
              <a:t>kunjungan rawat jalan </a:t>
            </a:r>
            <a:r>
              <a:rPr lang="id-ID" b="1" dirty="0"/>
              <a:t>berulang </a:t>
            </a:r>
            <a:r>
              <a:rPr lang="id-ID" dirty="0"/>
              <a:t>di FKRTL yang sama </a:t>
            </a:r>
            <a:endParaRPr lang="id-ID" dirty="0" smtClean="0"/>
          </a:p>
          <a:p>
            <a:r>
              <a:rPr lang="id-ID" dirty="0" smtClean="0"/>
              <a:t>pada </a:t>
            </a:r>
            <a:r>
              <a:rPr lang="id-ID" dirty="0"/>
              <a:t>kasus dengan </a:t>
            </a:r>
            <a:r>
              <a:rPr lang="id-ID" b="1" dirty="0"/>
              <a:t>diagnosis yang sama</a:t>
            </a:r>
            <a:r>
              <a:rPr lang="id-ID" dirty="0"/>
              <a:t> dari episode rawat jalan sebelumnya </a:t>
            </a:r>
            <a:endParaRPr lang="id-ID" dirty="0" smtClean="0"/>
          </a:p>
          <a:p>
            <a:r>
              <a:rPr lang="id-ID" dirty="0" smtClean="0"/>
              <a:t>dalam </a:t>
            </a:r>
            <a:r>
              <a:rPr lang="id-ID" dirty="0"/>
              <a:t>waktu kurang atau sama dengan </a:t>
            </a:r>
            <a:r>
              <a:rPr lang="id-ID" b="1" dirty="0"/>
              <a:t>7 hari</a:t>
            </a:r>
            <a:r>
              <a:rPr lang="id-ID" dirty="0"/>
              <a:t>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0259" y="1825625"/>
            <a:ext cx="6593541" cy="4351338"/>
          </a:xfrm>
          <a:solidFill>
            <a:schemeClr val="accent4">
              <a:lumMod val="20000"/>
              <a:lumOff val="80000"/>
            </a:schemeClr>
          </a:solidFill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id-ID" sz="2400" dirty="0">
                <a:solidFill>
                  <a:schemeClr val="tx1"/>
                </a:solidFill>
              </a:rPr>
              <a:t>Kondisi yang dikecualikan </a:t>
            </a:r>
            <a:r>
              <a:rPr lang="id-ID" sz="2400" dirty="0" smtClean="0">
                <a:solidFill>
                  <a:schemeClr val="tx1"/>
                </a:solidFill>
              </a:rPr>
              <a:t>: </a:t>
            </a:r>
            <a:endParaRPr lang="id-ID" sz="2400" dirty="0">
              <a:solidFill>
                <a:schemeClr val="tx1"/>
              </a:solidFill>
            </a:endParaRPr>
          </a:p>
          <a:p>
            <a:pPr marL="457200" indent="-457200">
              <a:buFont typeface="+mj-lt"/>
              <a:buAutoNum type="alphaLcPeriod"/>
            </a:pPr>
            <a:r>
              <a:rPr lang="id-ID" sz="2400" dirty="0" smtClean="0">
                <a:solidFill>
                  <a:schemeClr val="tx1"/>
                </a:solidFill>
              </a:rPr>
              <a:t>dalam </a:t>
            </a:r>
            <a:r>
              <a:rPr lang="id-ID" sz="2400" dirty="0">
                <a:solidFill>
                  <a:schemeClr val="tx1"/>
                </a:solidFill>
              </a:rPr>
              <a:t>kondisi </a:t>
            </a:r>
            <a:r>
              <a:rPr lang="id-ID" sz="2400" b="1" dirty="0">
                <a:solidFill>
                  <a:schemeClr val="tx1"/>
                </a:solidFill>
              </a:rPr>
              <a:t>kegawatdaruratan</a:t>
            </a:r>
            <a:r>
              <a:rPr lang="id-ID" sz="2400" dirty="0">
                <a:solidFill>
                  <a:schemeClr val="tx1"/>
                </a:solidFill>
              </a:rPr>
              <a:t> sesuai regulasi yang berlaku;</a:t>
            </a:r>
          </a:p>
          <a:p>
            <a:pPr marL="457200" indent="-457200">
              <a:buFont typeface="+mj-lt"/>
              <a:buAutoNum type="alphaLcPeriod"/>
            </a:pPr>
            <a:r>
              <a:rPr lang="id-ID" sz="2400" b="1" dirty="0" smtClean="0">
                <a:solidFill>
                  <a:schemeClr val="tx1"/>
                </a:solidFill>
              </a:rPr>
              <a:t>penyakit </a:t>
            </a:r>
            <a:r>
              <a:rPr lang="id-ID" sz="2400" b="1" dirty="0">
                <a:solidFill>
                  <a:schemeClr val="tx1"/>
                </a:solidFill>
              </a:rPr>
              <a:t>kronis</a:t>
            </a:r>
            <a:r>
              <a:rPr lang="id-ID" sz="2400" dirty="0">
                <a:solidFill>
                  <a:schemeClr val="tx1"/>
                </a:solidFill>
              </a:rPr>
              <a:t>;</a:t>
            </a:r>
          </a:p>
          <a:p>
            <a:pPr marL="457200" indent="-457200">
              <a:buFont typeface="+mj-lt"/>
              <a:buAutoNum type="alphaLcPeriod"/>
            </a:pPr>
            <a:r>
              <a:rPr lang="id-ID" sz="2400" dirty="0" smtClean="0">
                <a:solidFill>
                  <a:schemeClr val="tx1"/>
                </a:solidFill>
              </a:rPr>
              <a:t>rangkaian </a:t>
            </a:r>
            <a:r>
              <a:rPr lang="id-ID" sz="2400" dirty="0">
                <a:solidFill>
                  <a:schemeClr val="tx1"/>
                </a:solidFill>
              </a:rPr>
              <a:t>tindakan/prosedur/</a:t>
            </a:r>
            <a:r>
              <a:rPr lang="id-ID" sz="2400" i="1" dirty="0">
                <a:solidFill>
                  <a:schemeClr val="tx1"/>
                </a:solidFill>
              </a:rPr>
              <a:t>post </a:t>
            </a:r>
            <a:r>
              <a:rPr lang="id-ID" sz="2400" dirty="0">
                <a:solidFill>
                  <a:schemeClr val="tx1"/>
                </a:solidFill>
              </a:rPr>
              <a:t>prosedur yang </a:t>
            </a:r>
            <a:r>
              <a:rPr lang="id-ID" sz="2400" b="1" dirty="0">
                <a:solidFill>
                  <a:schemeClr val="tx1"/>
                </a:solidFill>
              </a:rPr>
              <a:t>terjadwal </a:t>
            </a:r>
            <a:r>
              <a:rPr lang="id-ID" sz="2400" dirty="0">
                <a:solidFill>
                  <a:schemeClr val="tx1"/>
                </a:solidFill>
              </a:rPr>
              <a:t>olehdokter/fasilitas kesehatan sesuai indikasi medis dan tidak dapatdilakukan dalam satu episode; atau</a:t>
            </a:r>
          </a:p>
          <a:p>
            <a:pPr marL="457200" indent="-457200">
              <a:buFont typeface="+mj-lt"/>
              <a:buAutoNum type="alphaLcPeriod"/>
            </a:pPr>
            <a:r>
              <a:rPr lang="id-ID" sz="2400" b="1" dirty="0" smtClean="0">
                <a:solidFill>
                  <a:schemeClr val="tx1"/>
                </a:solidFill>
              </a:rPr>
              <a:t>konsultasi </a:t>
            </a:r>
            <a:r>
              <a:rPr lang="id-ID" sz="2400" b="1" dirty="0">
                <a:solidFill>
                  <a:schemeClr val="tx1"/>
                </a:solidFill>
              </a:rPr>
              <a:t>hasil </a:t>
            </a:r>
            <a:r>
              <a:rPr lang="id-ID" sz="2400" dirty="0">
                <a:solidFill>
                  <a:schemeClr val="tx1"/>
                </a:solidFill>
              </a:rPr>
              <a:t>pemeriksaan penunjang yang tidak </a:t>
            </a:r>
            <a:r>
              <a:rPr lang="id-ID" sz="2400" dirty="0" smtClean="0">
                <a:solidFill>
                  <a:schemeClr val="tx1"/>
                </a:solidFill>
              </a:rPr>
              <a:t>dapat dilakukan </a:t>
            </a:r>
            <a:r>
              <a:rPr lang="id-ID" sz="2400" dirty="0">
                <a:solidFill>
                  <a:schemeClr val="tx1"/>
                </a:solidFill>
              </a:rPr>
              <a:t>dalam satu episode. </a:t>
            </a:r>
          </a:p>
        </p:txBody>
      </p:sp>
      <p:pic>
        <p:nvPicPr>
          <p:cNvPr id="5" name="Gambar 22" descr="Sebuah gambar berisi burung&#10;&#10;Deskripsi dihasilkan secara otomatis">
            <a:extLst>
              <a:ext uri="{FF2B5EF4-FFF2-40B4-BE49-F238E27FC236}">
                <a16:creationId xmlns="" xmlns:a16="http://schemas.microsoft.com/office/drawing/2014/main" id="{AA7C6235-3A82-4F8F-93B5-79CE43D554A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558"/>
            <a:ext cx="757668" cy="760160"/>
          </a:xfrm>
          <a:prstGeom prst="rect">
            <a:avLst/>
          </a:prstGeom>
        </p:spPr>
      </p:pic>
      <p:pic>
        <p:nvPicPr>
          <p:cNvPr id="6" name="Gambar 20" descr="Sebuah gambar berisi burung&#10;&#10;Deskripsi dihasilkan secara otomatis">
            <a:extLst>
              <a:ext uri="{FF2B5EF4-FFF2-40B4-BE49-F238E27FC236}">
                <a16:creationId xmlns="" xmlns:a16="http://schemas.microsoft.com/office/drawing/2014/main" id="{58A25AD2-11B9-4309-B2B4-B06E7A25F35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21660"/>
            <a:ext cx="12192000" cy="355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882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object 35"/>
          <p:cNvSpPr/>
          <p:nvPr/>
        </p:nvSpPr>
        <p:spPr>
          <a:xfrm>
            <a:off x="1524000" y="5820918"/>
            <a:ext cx="9144000" cy="179830"/>
          </a:xfrm>
          <a:custGeom>
            <a:avLst/>
            <a:gdLst/>
            <a:ahLst/>
            <a:cxnLst/>
            <a:rect l="l" t="t" r="r" b="b"/>
            <a:pathLst>
              <a:path w="9144000" h="179830">
                <a:moveTo>
                  <a:pt x="9144000" y="179830"/>
                </a:moveTo>
                <a:lnTo>
                  <a:pt x="9144000" y="0"/>
                </a:lnTo>
                <a:lnTo>
                  <a:pt x="0" y="0"/>
                </a:lnTo>
                <a:lnTo>
                  <a:pt x="0" y="179830"/>
                </a:lnTo>
                <a:lnTo>
                  <a:pt x="9144000" y="17983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524000" y="857252"/>
            <a:ext cx="9144000" cy="71627"/>
          </a:xfrm>
          <a:custGeom>
            <a:avLst/>
            <a:gdLst/>
            <a:ahLst/>
            <a:cxnLst/>
            <a:rect l="l" t="t" r="r" b="b"/>
            <a:pathLst>
              <a:path w="9144000" h="71627">
                <a:moveTo>
                  <a:pt x="0" y="71627"/>
                </a:moveTo>
                <a:lnTo>
                  <a:pt x="9144000" y="71627"/>
                </a:lnTo>
                <a:lnTo>
                  <a:pt x="9144000" y="0"/>
                </a:lnTo>
                <a:lnTo>
                  <a:pt x="0" y="0"/>
                </a:lnTo>
                <a:lnTo>
                  <a:pt x="0" y="71627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281418" y="2702814"/>
            <a:ext cx="2266187" cy="2203704"/>
          </a:xfrm>
          <a:custGeom>
            <a:avLst/>
            <a:gdLst/>
            <a:ahLst/>
            <a:cxnLst/>
            <a:rect l="l" t="t" r="r" b="b"/>
            <a:pathLst>
              <a:path w="2266187" h="2203704">
                <a:moveTo>
                  <a:pt x="0" y="0"/>
                </a:moveTo>
                <a:lnTo>
                  <a:pt x="0" y="2203704"/>
                </a:lnTo>
                <a:lnTo>
                  <a:pt x="2266187" y="2203704"/>
                </a:lnTo>
                <a:lnTo>
                  <a:pt x="2266187" y="367284"/>
                </a:lnTo>
                <a:lnTo>
                  <a:pt x="2264970" y="337164"/>
                </a:lnTo>
                <a:lnTo>
                  <a:pt x="2255512" y="279029"/>
                </a:lnTo>
                <a:lnTo>
                  <a:pt x="2237321" y="224331"/>
                </a:lnTo>
                <a:lnTo>
                  <a:pt x="2211154" y="173826"/>
                </a:lnTo>
                <a:lnTo>
                  <a:pt x="2177767" y="128270"/>
                </a:lnTo>
                <a:lnTo>
                  <a:pt x="2137917" y="88420"/>
                </a:lnTo>
                <a:lnTo>
                  <a:pt x="2092361" y="55033"/>
                </a:lnTo>
                <a:lnTo>
                  <a:pt x="2041856" y="28866"/>
                </a:lnTo>
                <a:lnTo>
                  <a:pt x="1987158" y="10675"/>
                </a:lnTo>
                <a:lnTo>
                  <a:pt x="1929023" y="1217"/>
                </a:lnTo>
                <a:lnTo>
                  <a:pt x="1898903" y="0"/>
                </a:lnTo>
                <a:lnTo>
                  <a:pt x="0" y="0"/>
                </a:lnTo>
                <a:close/>
              </a:path>
            </a:pathLst>
          </a:custGeom>
          <a:solidFill>
            <a:srgbClr val="9DC3E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281418" y="2702814"/>
            <a:ext cx="2266187" cy="2203704"/>
          </a:xfrm>
          <a:custGeom>
            <a:avLst/>
            <a:gdLst/>
            <a:ahLst/>
            <a:cxnLst/>
            <a:rect l="l" t="t" r="r" b="b"/>
            <a:pathLst>
              <a:path w="2266187" h="2203704">
                <a:moveTo>
                  <a:pt x="0" y="0"/>
                </a:moveTo>
                <a:lnTo>
                  <a:pt x="1898903" y="0"/>
                </a:lnTo>
                <a:lnTo>
                  <a:pt x="1929023" y="1217"/>
                </a:lnTo>
                <a:lnTo>
                  <a:pt x="1987158" y="10675"/>
                </a:lnTo>
                <a:lnTo>
                  <a:pt x="2041856" y="28866"/>
                </a:lnTo>
                <a:lnTo>
                  <a:pt x="2092361" y="55033"/>
                </a:lnTo>
                <a:lnTo>
                  <a:pt x="2137917" y="88420"/>
                </a:lnTo>
                <a:lnTo>
                  <a:pt x="2177767" y="128270"/>
                </a:lnTo>
                <a:lnTo>
                  <a:pt x="2211154" y="173826"/>
                </a:lnTo>
                <a:lnTo>
                  <a:pt x="2237321" y="224331"/>
                </a:lnTo>
                <a:lnTo>
                  <a:pt x="2255512" y="279029"/>
                </a:lnTo>
                <a:lnTo>
                  <a:pt x="2264970" y="337164"/>
                </a:lnTo>
                <a:lnTo>
                  <a:pt x="2266187" y="367284"/>
                </a:lnTo>
                <a:lnTo>
                  <a:pt x="2266187" y="2203704"/>
                </a:lnTo>
                <a:lnTo>
                  <a:pt x="0" y="2203704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41709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892796" y="2420876"/>
            <a:ext cx="388620" cy="27355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360664" y="3563876"/>
            <a:ext cx="2132076" cy="809243"/>
          </a:xfrm>
          <a:custGeom>
            <a:avLst/>
            <a:gdLst/>
            <a:ahLst/>
            <a:cxnLst/>
            <a:rect l="l" t="t" r="r" b="b"/>
            <a:pathLst>
              <a:path w="2132076" h="809243">
                <a:moveTo>
                  <a:pt x="0" y="809243"/>
                </a:moveTo>
                <a:lnTo>
                  <a:pt x="2132076" y="809243"/>
                </a:lnTo>
                <a:lnTo>
                  <a:pt x="2132076" y="0"/>
                </a:lnTo>
                <a:lnTo>
                  <a:pt x="0" y="0"/>
                </a:lnTo>
                <a:lnTo>
                  <a:pt x="0" y="809243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360664" y="3102102"/>
            <a:ext cx="2132076" cy="461772"/>
          </a:xfrm>
          <a:custGeom>
            <a:avLst/>
            <a:gdLst/>
            <a:ahLst/>
            <a:cxnLst/>
            <a:rect l="l" t="t" r="r" b="b"/>
            <a:pathLst>
              <a:path w="2132076" h="461772">
                <a:moveTo>
                  <a:pt x="0" y="461772"/>
                </a:moveTo>
                <a:lnTo>
                  <a:pt x="2132076" y="461772"/>
                </a:lnTo>
                <a:lnTo>
                  <a:pt x="2132076" y="0"/>
                </a:lnTo>
                <a:lnTo>
                  <a:pt x="0" y="0"/>
                </a:lnTo>
                <a:lnTo>
                  <a:pt x="0" y="461772"/>
                </a:lnTo>
                <a:close/>
              </a:path>
            </a:pathLst>
          </a:custGeom>
          <a:solidFill>
            <a:srgbClr val="EB130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221482" y="2257805"/>
            <a:ext cx="541019" cy="3060192"/>
          </a:xfrm>
          <a:custGeom>
            <a:avLst/>
            <a:gdLst/>
            <a:ahLst/>
            <a:cxnLst/>
            <a:rect l="l" t="t" r="r" b="b"/>
            <a:pathLst>
              <a:path w="541019" h="3060192">
                <a:moveTo>
                  <a:pt x="0" y="270510"/>
                </a:moveTo>
                <a:lnTo>
                  <a:pt x="0" y="2789682"/>
                </a:lnTo>
                <a:lnTo>
                  <a:pt x="897" y="2811868"/>
                </a:lnTo>
                <a:lnTo>
                  <a:pt x="7864" y="2854690"/>
                </a:lnTo>
                <a:lnTo>
                  <a:pt x="21264" y="2894978"/>
                </a:lnTo>
                <a:lnTo>
                  <a:pt x="40539" y="2932177"/>
                </a:lnTo>
                <a:lnTo>
                  <a:pt x="65132" y="2965728"/>
                </a:lnTo>
                <a:lnTo>
                  <a:pt x="94483" y="2995076"/>
                </a:lnTo>
                <a:lnTo>
                  <a:pt x="128037" y="3019664"/>
                </a:lnTo>
                <a:lnTo>
                  <a:pt x="165234" y="3038934"/>
                </a:lnTo>
                <a:lnTo>
                  <a:pt x="205518" y="3052330"/>
                </a:lnTo>
                <a:lnTo>
                  <a:pt x="248330" y="3059295"/>
                </a:lnTo>
                <a:lnTo>
                  <a:pt x="270509" y="3060192"/>
                </a:lnTo>
                <a:lnTo>
                  <a:pt x="314376" y="3056651"/>
                </a:lnTo>
                <a:lnTo>
                  <a:pt x="355994" y="3046401"/>
                </a:lnTo>
                <a:lnTo>
                  <a:pt x="394804" y="3029998"/>
                </a:lnTo>
                <a:lnTo>
                  <a:pt x="430249" y="3008000"/>
                </a:lnTo>
                <a:lnTo>
                  <a:pt x="461771" y="2980963"/>
                </a:lnTo>
                <a:lnTo>
                  <a:pt x="488813" y="2949443"/>
                </a:lnTo>
                <a:lnTo>
                  <a:pt x="510817" y="2913998"/>
                </a:lnTo>
                <a:lnTo>
                  <a:pt x="527224" y="2875185"/>
                </a:lnTo>
                <a:lnTo>
                  <a:pt x="537478" y="2833561"/>
                </a:lnTo>
                <a:lnTo>
                  <a:pt x="541019" y="2789682"/>
                </a:lnTo>
                <a:lnTo>
                  <a:pt x="541019" y="270510"/>
                </a:lnTo>
                <a:lnTo>
                  <a:pt x="537478" y="226643"/>
                </a:lnTo>
                <a:lnTo>
                  <a:pt x="527224" y="185025"/>
                </a:lnTo>
                <a:lnTo>
                  <a:pt x="510817" y="146215"/>
                </a:lnTo>
                <a:lnTo>
                  <a:pt x="488813" y="110770"/>
                </a:lnTo>
                <a:lnTo>
                  <a:pt x="461771" y="79248"/>
                </a:lnTo>
                <a:lnTo>
                  <a:pt x="430249" y="52206"/>
                </a:lnTo>
                <a:lnTo>
                  <a:pt x="394804" y="30202"/>
                </a:lnTo>
                <a:lnTo>
                  <a:pt x="355994" y="13795"/>
                </a:lnTo>
                <a:lnTo>
                  <a:pt x="314376" y="3541"/>
                </a:lnTo>
                <a:lnTo>
                  <a:pt x="270509" y="0"/>
                </a:lnTo>
                <a:lnTo>
                  <a:pt x="248330" y="897"/>
                </a:lnTo>
                <a:lnTo>
                  <a:pt x="226643" y="3541"/>
                </a:lnTo>
                <a:lnTo>
                  <a:pt x="205518" y="7864"/>
                </a:lnTo>
                <a:lnTo>
                  <a:pt x="185025" y="13795"/>
                </a:lnTo>
                <a:lnTo>
                  <a:pt x="165234" y="21264"/>
                </a:lnTo>
                <a:lnTo>
                  <a:pt x="146215" y="30202"/>
                </a:lnTo>
                <a:lnTo>
                  <a:pt x="128037" y="40539"/>
                </a:lnTo>
                <a:lnTo>
                  <a:pt x="110770" y="52206"/>
                </a:lnTo>
                <a:lnTo>
                  <a:pt x="94483" y="65132"/>
                </a:lnTo>
                <a:lnTo>
                  <a:pt x="79247" y="79248"/>
                </a:lnTo>
                <a:lnTo>
                  <a:pt x="65132" y="94483"/>
                </a:lnTo>
                <a:lnTo>
                  <a:pt x="52206" y="110770"/>
                </a:lnTo>
                <a:lnTo>
                  <a:pt x="40539" y="128037"/>
                </a:lnTo>
                <a:lnTo>
                  <a:pt x="30202" y="146215"/>
                </a:lnTo>
                <a:lnTo>
                  <a:pt x="21264" y="165234"/>
                </a:lnTo>
                <a:lnTo>
                  <a:pt x="13795" y="185025"/>
                </a:lnTo>
                <a:lnTo>
                  <a:pt x="7864" y="205518"/>
                </a:lnTo>
                <a:lnTo>
                  <a:pt x="3541" y="226643"/>
                </a:lnTo>
                <a:lnTo>
                  <a:pt x="897" y="248330"/>
                </a:lnTo>
                <a:lnTo>
                  <a:pt x="0" y="27051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261106" y="2302002"/>
            <a:ext cx="461771" cy="463296"/>
          </a:xfrm>
          <a:custGeom>
            <a:avLst/>
            <a:gdLst/>
            <a:ahLst/>
            <a:cxnLst/>
            <a:rect l="l" t="t" r="r" b="b"/>
            <a:pathLst>
              <a:path w="461771" h="463296">
                <a:moveTo>
                  <a:pt x="0" y="231648"/>
                </a:moveTo>
                <a:lnTo>
                  <a:pt x="765" y="250640"/>
                </a:lnTo>
                <a:lnTo>
                  <a:pt x="3022" y="269211"/>
                </a:lnTo>
                <a:lnTo>
                  <a:pt x="6710" y="287300"/>
                </a:lnTo>
                <a:lnTo>
                  <a:pt x="11771" y="304848"/>
                </a:lnTo>
                <a:lnTo>
                  <a:pt x="18145" y="321796"/>
                </a:lnTo>
                <a:lnTo>
                  <a:pt x="25772" y="338083"/>
                </a:lnTo>
                <a:lnTo>
                  <a:pt x="34593" y="353649"/>
                </a:lnTo>
                <a:lnTo>
                  <a:pt x="44549" y="368436"/>
                </a:lnTo>
                <a:lnTo>
                  <a:pt x="55580" y="382382"/>
                </a:lnTo>
                <a:lnTo>
                  <a:pt x="67627" y="395430"/>
                </a:lnTo>
                <a:lnTo>
                  <a:pt x="80630" y="407518"/>
                </a:lnTo>
                <a:lnTo>
                  <a:pt x="94530" y="418587"/>
                </a:lnTo>
                <a:lnTo>
                  <a:pt x="109268" y="428578"/>
                </a:lnTo>
                <a:lnTo>
                  <a:pt x="124783" y="437431"/>
                </a:lnTo>
                <a:lnTo>
                  <a:pt x="141017" y="445085"/>
                </a:lnTo>
                <a:lnTo>
                  <a:pt x="157910" y="451481"/>
                </a:lnTo>
                <a:lnTo>
                  <a:pt x="175403" y="456561"/>
                </a:lnTo>
                <a:lnTo>
                  <a:pt x="193436" y="460262"/>
                </a:lnTo>
                <a:lnTo>
                  <a:pt x="211950" y="462527"/>
                </a:lnTo>
                <a:lnTo>
                  <a:pt x="230885" y="463296"/>
                </a:lnTo>
                <a:lnTo>
                  <a:pt x="249821" y="462527"/>
                </a:lnTo>
                <a:lnTo>
                  <a:pt x="268335" y="460262"/>
                </a:lnTo>
                <a:lnTo>
                  <a:pt x="286368" y="456561"/>
                </a:lnTo>
                <a:lnTo>
                  <a:pt x="303861" y="451481"/>
                </a:lnTo>
                <a:lnTo>
                  <a:pt x="320754" y="445085"/>
                </a:lnTo>
                <a:lnTo>
                  <a:pt x="336988" y="437431"/>
                </a:lnTo>
                <a:lnTo>
                  <a:pt x="352503" y="428578"/>
                </a:lnTo>
                <a:lnTo>
                  <a:pt x="367241" y="418587"/>
                </a:lnTo>
                <a:lnTo>
                  <a:pt x="381141" y="407518"/>
                </a:lnTo>
                <a:lnTo>
                  <a:pt x="394144" y="395430"/>
                </a:lnTo>
                <a:lnTo>
                  <a:pt x="406191" y="382382"/>
                </a:lnTo>
                <a:lnTo>
                  <a:pt x="417222" y="368436"/>
                </a:lnTo>
                <a:lnTo>
                  <a:pt x="427178" y="353649"/>
                </a:lnTo>
                <a:lnTo>
                  <a:pt x="435999" y="338083"/>
                </a:lnTo>
                <a:lnTo>
                  <a:pt x="443626" y="321796"/>
                </a:lnTo>
                <a:lnTo>
                  <a:pt x="450000" y="304848"/>
                </a:lnTo>
                <a:lnTo>
                  <a:pt x="455061" y="287300"/>
                </a:lnTo>
                <a:lnTo>
                  <a:pt x="458749" y="269211"/>
                </a:lnTo>
                <a:lnTo>
                  <a:pt x="461006" y="250640"/>
                </a:lnTo>
                <a:lnTo>
                  <a:pt x="461771" y="231648"/>
                </a:lnTo>
                <a:lnTo>
                  <a:pt x="461006" y="212655"/>
                </a:lnTo>
                <a:lnTo>
                  <a:pt x="458749" y="194084"/>
                </a:lnTo>
                <a:lnTo>
                  <a:pt x="455061" y="175995"/>
                </a:lnTo>
                <a:lnTo>
                  <a:pt x="450000" y="158447"/>
                </a:lnTo>
                <a:lnTo>
                  <a:pt x="443626" y="141499"/>
                </a:lnTo>
                <a:lnTo>
                  <a:pt x="435999" y="125212"/>
                </a:lnTo>
                <a:lnTo>
                  <a:pt x="427178" y="109646"/>
                </a:lnTo>
                <a:lnTo>
                  <a:pt x="417222" y="94859"/>
                </a:lnTo>
                <a:lnTo>
                  <a:pt x="406191" y="80913"/>
                </a:lnTo>
                <a:lnTo>
                  <a:pt x="394144" y="67865"/>
                </a:lnTo>
                <a:lnTo>
                  <a:pt x="381141" y="55777"/>
                </a:lnTo>
                <a:lnTo>
                  <a:pt x="367241" y="44708"/>
                </a:lnTo>
                <a:lnTo>
                  <a:pt x="352503" y="34717"/>
                </a:lnTo>
                <a:lnTo>
                  <a:pt x="336988" y="25864"/>
                </a:lnTo>
                <a:lnTo>
                  <a:pt x="320754" y="18210"/>
                </a:lnTo>
                <a:lnTo>
                  <a:pt x="303861" y="11814"/>
                </a:lnTo>
                <a:lnTo>
                  <a:pt x="286368" y="6734"/>
                </a:lnTo>
                <a:lnTo>
                  <a:pt x="268335" y="3033"/>
                </a:lnTo>
                <a:lnTo>
                  <a:pt x="249821" y="768"/>
                </a:lnTo>
                <a:lnTo>
                  <a:pt x="230885" y="0"/>
                </a:lnTo>
                <a:lnTo>
                  <a:pt x="211950" y="768"/>
                </a:lnTo>
                <a:lnTo>
                  <a:pt x="193436" y="3033"/>
                </a:lnTo>
                <a:lnTo>
                  <a:pt x="175403" y="6734"/>
                </a:lnTo>
                <a:lnTo>
                  <a:pt x="157910" y="11814"/>
                </a:lnTo>
                <a:lnTo>
                  <a:pt x="141017" y="18210"/>
                </a:lnTo>
                <a:lnTo>
                  <a:pt x="124783" y="25864"/>
                </a:lnTo>
                <a:lnTo>
                  <a:pt x="109268" y="34717"/>
                </a:lnTo>
                <a:lnTo>
                  <a:pt x="94530" y="44708"/>
                </a:lnTo>
                <a:lnTo>
                  <a:pt x="80630" y="55777"/>
                </a:lnTo>
                <a:lnTo>
                  <a:pt x="67627" y="67865"/>
                </a:lnTo>
                <a:lnTo>
                  <a:pt x="55580" y="80913"/>
                </a:lnTo>
                <a:lnTo>
                  <a:pt x="44549" y="94859"/>
                </a:lnTo>
                <a:lnTo>
                  <a:pt x="34593" y="109646"/>
                </a:lnTo>
                <a:lnTo>
                  <a:pt x="25772" y="125212"/>
                </a:lnTo>
                <a:lnTo>
                  <a:pt x="18145" y="141499"/>
                </a:lnTo>
                <a:lnTo>
                  <a:pt x="11771" y="158447"/>
                </a:lnTo>
                <a:lnTo>
                  <a:pt x="6710" y="175995"/>
                </a:lnTo>
                <a:lnTo>
                  <a:pt x="3022" y="194084"/>
                </a:lnTo>
                <a:lnTo>
                  <a:pt x="765" y="212655"/>
                </a:lnTo>
                <a:lnTo>
                  <a:pt x="0" y="23164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974336" y="2257805"/>
            <a:ext cx="539496" cy="3060192"/>
          </a:xfrm>
          <a:custGeom>
            <a:avLst/>
            <a:gdLst/>
            <a:ahLst/>
            <a:cxnLst/>
            <a:rect l="l" t="t" r="r" b="b"/>
            <a:pathLst>
              <a:path w="539496" h="3060192">
                <a:moveTo>
                  <a:pt x="0" y="269748"/>
                </a:moveTo>
                <a:lnTo>
                  <a:pt x="0" y="2790444"/>
                </a:lnTo>
                <a:lnTo>
                  <a:pt x="894" y="2812566"/>
                </a:lnTo>
                <a:lnTo>
                  <a:pt x="7839" y="2855265"/>
                </a:lnTo>
                <a:lnTo>
                  <a:pt x="21199" y="2895439"/>
                </a:lnTo>
                <a:lnTo>
                  <a:pt x="40416" y="2932532"/>
                </a:lnTo>
                <a:lnTo>
                  <a:pt x="64935" y="2965990"/>
                </a:lnTo>
                <a:lnTo>
                  <a:pt x="94201" y="2995256"/>
                </a:lnTo>
                <a:lnTo>
                  <a:pt x="127659" y="3019775"/>
                </a:lnTo>
                <a:lnTo>
                  <a:pt x="164752" y="3038992"/>
                </a:lnTo>
                <a:lnTo>
                  <a:pt x="204926" y="3052352"/>
                </a:lnTo>
                <a:lnTo>
                  <a:pt x="247625" y="3059297"/>
                </a:lnTo>
                <a:lnTo>
                  <a:pt x="269748" y="3060192"/>
                </a:lnTo>
                <a:lnTo>
                  <a:pt x="313500" y="3056661"/>
                </a:lnTo>
                <a:lnTo>
                  <a:pt x="355006" y="3046440"/>
                </a:lnTo>
                <a:lnTo>
                  <a:pt x="393709" y="3030084"/>
                </a:lnTo>
                <a:lnTo>
                  <a:pt x="429054" y="3008148"/>
                </a:lnTo>
                <a:lnTo>
                  <a:pt x="460486" y="2981186"/>
                </a:lnTo>
                <a:lnTo>
                  <a:pt x="487448" y="2949756"/>
                </a:lnTo>
                <a:lnTo>
                  <a:pt x="509385" y="2914411"/>
                </a:lnTo>
                <a:lnTo>
                  <a:pt x="525743" y="2875707"/>
                </a:lnTo>
                <a:lnTo>
                  <a:pt x="535965" y="2834199"/>
                </a:lnTo>
                <a:lnTo>
                  <a:pt x="539496" y="2790444"/>
                </a:lnTo>
                <a:lnTo>
                  <a:pt x="539496" y="269748"/>
                </a:lnTo>
                <a:lnTo>
                  <a:pt x="535965" y="225995"/>
                </a:lnTo>
                <a:lnTo>
                  <a:pt x="525743" y="184489"/>
                </a:lnTo>
                <a:lnTo>
                  <a:pt x="509385" y="145786"/>
                </a:lnTo>
                <a:lnTo>
                  <a:pt x="487448" y="110441"/>
                </a:lnTo>
                <a:lnTo>
                  <a:pt x="460486" y="79009"/>
                </a:lnTo>
                <a:lnTo>
                  <a:pt x="429054" y="52047"/>
                </a:lnTo>
                <a:lnTo>
                  <a:pt x="393709" y="30110"/>
                </a:lnTo>
                <a:lnTo>
                  <a:pt x="355006" y="13752"/>
                </a:lnTo>
                <a:lnTo>
                  <a:pt x="313500" y="3530"/>
                </a:lnTo>
                <a:lnTo>
                  <a:pt x="269748" y="0"/>
                </a:lnTo>
                <a:lnTo>
                  <a:pt x="247625" y="894"/>
                </a:lnTo>
                <a:lnTo>
                  <a:pt x="225995" y="3530"/>
                </a:lnTo>
                <a:lnTo>
                  <a:pt x="204926" y="7839"/>
                </a:lnTo>
                <a:lnTo>
                  <a:pt x="184489" y="13752"/>
                </a:lnTo>
                <a:lnTo>
                  <a:pt x="164752" y="21199"/>
                </a:lnTo>
                <a:lnTo>
                  <a:pt x="145786" y="30110"/>
                </a:lnTo>
                <a:lnTo>
                  <a:pt x="127659" y="40416"/>
                </a:lnTo>
                <a:lnTo>
                  <a:pt x="110441" y="52047"/>
                </a:lnTo>
                <a:lnTo>
                  <a:pt x="94201" y="64935"/>
                </a:lnTo>
                <a:lnTo>
                  <a:pt x="79009" y="79009"/>
                </a:lnTo>
                <a:lnTo>
                  <a:pt x="64935" y="94201"/>
                </a:lnTo>
                <a:lnTo>
                  <a:pt x="52047" y="110441"/>
                </a:lnTo>
                <a:lnTo>
                  <a:pt x="40416" y="127659"/>
                </a:lnTo>
                <a:lnTo>
                  <a:pt x="30110" y="145786"/>
                </a:lnTo>
                <a:lnTo>
                  <a:pt x="21199" y="164752"/>
                </a:lnTo>
                <a:lnTo>
                  <a:pt x="13752" y="184489"/>
                </a:lnTo>
                <a:lnTo>
                  <a:pt x="7839" y="204926"/>
                </a:lnTo>
                <a:lnTo>
                  <a:pt x="3530" y="225995"/>
                </a:lnTo>
                <a:lnTo>
                  <a:pt x="894" y="247625"/>
                </a:lnTo>
                <a:lnTo>
                  <a:pt x="0" y="269748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013960" y="2302002"/>
            <a:ext cx="461772" cy="463296"/>
          </a:xfrm>
          <a:custGeom>
            <a:avLst/>
            <a:gdLst/>
            <a:ahLst/>
            <a:cxnLst/>
            <a:rect l="l" t="t" r="r" b="b"/>
            <a:pathLst>
              <a:path w="461772" h="463296">
                <a:moveTo>
                  <a:pt x="0" y="231648"/>
                </a:moveTo>
                <a:lnTo>
                  <a:pt x="765" y="250640"/>
                </a:lnTo>
                <a:lnTo>
                  <a:pt x="3022" y="269211"/>
                </a:lnTo>
                <a:lnTo>
                  <a:pt x="6710" y="287300"/>
                </a:lnTo>
                <a:lnTo>
                  <a:pt x="11771" y="304848"/>
                </a:lnTo>
                <a:lnTo>
                  <a:pt x="18145" y="321796"/>
                </a:lnTo>
                <a:lnTo>
                  <a:pt x="25772" y="338083"/>
                </a:lnTo>
                <a:lnTo>
                  <a:pt x="34593" y="353649"/>
                </a:lnTo>
                <a:lnTo>
                  <a:pt x="44549" y="368436"/>
                </a:lnTo>
                <a:lnTo>
                  <a:pt x="55580" y="382382"/>
                </a:lnTo>
                <a:lnTo>
                  <a:pt x="67627" y="395430"/>
                </a:lnTo>
                <a:lnTo>
                  <a:pt x="80630" y="407518"/>
                </a:lnTo>
                <a:lnTo>
                  <a:pt x="94530" y="418587"/>
                </a:lnTo>
                <a:lnTo>
                  <a:pt x="109268" y="428578"/>
                </a:lnTo>
                <a:lnTo>
                  <a:pt x="124783" y="437431"/>
                </a:lnTo>
                <a:lnTo>
                  <a:pt x="141017" y="445085"/>
                </a:lnTo>
                <a:lnTo>
                  <a:pt x="157910" y="451481"/>
                </a:lnTo>
                <a:lnTo>
                  <a:pt x="175403" y="456561"/>
                </a:lnTo>
                <a:lnTo>
                  <a:pt x="193436" y="460262"/>
                </a:lnTo>
                <a:lnTo>
                  <a:pt x="211950" y="462527"/>
                </a:lnTo>
                <a:lnTo>
                  <a:pt x="230886" y="463296"/>
                </a:lnTo>
                <a:lnTo>
                  <a:pt x="249821" y="462527"/>
                </a:lnTo>
                <a:lnTo>
                  <a:pt x="268335" y="460262"/>
                </a:lnTo>
                <a:lnTo>
                  <a:pt x="286368" y="456561"/>
                </a:lnTo>
                <a:lnTo>
                  <a:pt x="303861" y="451481"/>
                </a:lnTo>
                <a:lnTo>
                  <a:pt x="320754" y="445085"/>
                </a:lnTo>
                <a:lnTo>
                  <a:pt x="336988" y="437431"/>
                </a:lnTo>
                <a:lnTo>
                  <a:pt x="352503" y="428578"/>
                </a:lnTo>
                <a:lnTo>
                  <a:pt x="367241" y="418587"/>
                </a:lnTo>
                <a:lnTo>
                  <a:pt x="381141" y="407518"/>
                </a:lnTo>
                <a:lnTo>
                  <a:pt x="394144" y="395430"/>
                </a:lnTo>
                <a:lnTo>
                  <a:pt x="406191" y="382382"/>
                </a:lnTo>
                <a:lnTo>
                  <a:pt x="417222" y="368436"/>
                </a:lnTo>
                <a:lnTo>
                  <a:pt x="427178" y="353649"/>
                </a:lnTo>
                <a:lnTo>
                  <a:pt x="435999" y="338083"/>
                </a:lnTo>
                <a:lnTo>
                  <a:pt x="443626" y="321796"/>
                </a:lnTo>
                <a:lnTo>
                  <a:pt x="450000" y="304848"/>
                </a:lnTo>
                <a:lnTo>
                  <a:pt x="455061" y="287300"/>
                </a:lnTo>
                <a:lnTo>
                  <a:pt x="458749" y="269211"/>
                </a:lnTo>
                <a:lnTo>
                  <a:pt x="461006" y="250640"/>
                </a:lnTo>
                <a:lnTo>
                  <a:pt x="461772" y="231648"/>
                </a:lnTo>
                <a:lnTo>
                  <a:pt x="461006" y="212655"/>
                </a:lnTo>
                <a:lnTo>
                  <a:pt x="458749" y="194084"/>
                </a:lnTo>
                <a:lnTo>
                  <a:pt x="455061" y="175995"/>
                </a:lnTo>
                <a:lnTo>
                  <a:pt x="450000" y="158447"/>
                </a:lnTo>
                <a:lnTo>
                  <a:pt x="443626" y="141499"/>
                </a:lnTo>
                <a:lnTo>
                  <a:pt x="435999" y="125212"/>
                </a:lnTo>
                <a:lnTo>
                  <a:pt x="427178" y="109646"/>
                </a:lnTo>
                <a:lnTo>
                  <a:pt x="417222" y="94859"/>
                </a:lnTo>
                <a:lnTo>
                  <a:pt x="406191" y="80913"/>
                </a:lnTo>
                <a:lnTo>
                  <a:pt x="394144" y="67865"/>
                </a:lnTo>
                <a:lnTo>
                  <a:pt x="381141" y="55777"/>
                </a:lnTo>
                <a:lnTo>
                  <a:pt x="367241" y="44708"/>
                </a:lnTo>
                <a:lnTo>
                  <a:pt x="352503" y="34717"/>
                </a:lnTo>
                <a:lnTo>
                  <a:pt x="336988" y="25864"/>
                </a:lnTo>
                <a:lnTo>
                  <a:pt x="320754" y="18210"/>
                </a:lnTo>
                <a:lnTo>
                  <a:pt x="303861" y="11814"/>
                </a:lnTo>
                <a:lnTo>
                  <a:pt x="286368" y="6734"/>
                </a:lnTo>
                <a:lnTo>
                  <a:pt x="268335" y="3033"/>
                </a:lnTo>
                <a:lnTo>
                  <a:pt x="249821" y="768"/>
                </a:lnTo>
                <a:lnTo>
                  <a:pt x="230886" y="0"/>
                </a:lnTo>
                <a:lnTo>
                  <a:pt x="211950" y="768"/>
                </a:lnTo>
                <a:lnTo>
                  <a:pt x="193436" y="3033"/>
                </a:lnTo>
                <a:lnTo>
                  <a:pt x="175403" y="6734"/>
                </a:lnTo>
                <a:lnTo>
                  <a:pt x="157910" y="11814"/>
                </a:lnTo>
                <a:lnTo>
                  <a:pt x="141017" y="18210"/>
                </a:lnTo>
                <a:lnTo>
                  <a:pt x="124783" y="25864"/>
                </a:lnTo>
                <a:lnTo>
                  <a:pt x="109268" y="34717"/>
                </a:lnTo>
                <a:lnTo>
                  <a:pt x="94530" y="44708"/>
                </a:lnTo>
                <a:lnTo>
                  <a:pt x="80630" y="55777"/>
                </a:lnTo>
                <a:lnTo>
                  <a:pt x="67627" y="67865"/>
                </a:lnTo>
                <a:lnTo>
                  <a:pt x="55580" y="80913"/>
                </a:lnTo>
                <a:lnTo>
                  <a:pt x="44549" y="94859"/>
                </a:lnTo>
                <a:lnTo>
                  <a:pt x="34593" y="109646"/>
                </a:lnTo>
                <a:lnTo>
                  <a:pt x="25772" y="125212"/>
                </a:lnTo>
                <a:lnTo>
                  <a:pt x="18145" y="141499"/>
                </a:lnTo>
                <a:lnTo>
                  <a:pt x="11771" y="158447"/>
                </a:lnTo>
                <a:lnTo>
                  <a:pt x="6710" y="175995"/>
                </a:lnTo>
                <a:lnTo>
                  <a:pt x="3022" y="194084"/>
                </a:lnTo>
                <a:lnTo>
                  <a:pt x="765" y="212655"/>
                </a:lnTo>
                <a:lnTo>
                  <a:pt x="0" y="23164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725668" y="2257805"/>
            <a:ext cx="541020" cy="3060192"/>
          </a:xfrm>
          <a:custGeom>
            <a:avLst/>
            <a:gdLst/>
            <a:ahLst/>
            <a:cxnLst/>
            <a:rect l="l" t="t" r="r" b="b"/>
            <a:pathLst>
              <a:path w="541020" h="3060192">
                <a:moveTo>
                  <a:pt x="0" y="270510"/>
                </a:moveTo>
                <a:lnTo>
                  <a:pt x="0" y="2789682"/>
                </a:lnTo>
                <a:lnTo>
                  <a:pt x="897" y="2811868"/>
                </a:lnTo>
                <a:lnTo>
                  <a:pt x="7864" y="2854690"/>
                </a:lnTo>
                <a:lnTo>
                  <a:pt x="21264" y="2894978"/>
                </a:lnTo>
                <a:lnTo>
                  <a:pt x="40539" y="2932177"/>
                </a:lnTo>
                <a:lnTo>
                  <a:pt x="65132" y="2965728"/>
                </a:lnTo>
                <a:lnTo>
                  <a:pt x="94483" y="2995076"/>
                </a:lnTo>
                <a:lnTo>
                  <a:pt x="128037" y="3019664"/>
                </a:lnTo>
                <a:lnTo>
                  <a:pt x="165234" y="3038934"/>
                </a:lnTo>
                <a:lnTo>
                  <a:pt x="205518" y="3052330"/>
                </a:lnTo>
                <a:lnTo>
                  <a:pt x="248330" y="3059295"/>
                </a:lnTo>
                <a:lnTo>
                  <a:pt x="270510" y="3060192"/>
                </a:lnTo>
                <a:lnTo>
                  <a:pt x="314376" y="3056651"/>
                </a:lnTo>
                <a:lnTo>
                  <a:pt x="355994" y="3046401"/>
                </a:lnTo>
                <a:lnTo>
                  <a:pt x="394804" y="3029998"/>
                </a:lnTo>
                <a:lnTo>
                  <a:pt x="430249" y="3008000"/>
                </a:lnTo>
                <a:lnTo>
                  <a:pt x="461771" y="2980963"/>
                </a:lnTo>
                <a:lnTo>
                  <a:pt x="488813" y="2949443"/>
                </a:lnTo>
                <a:lnTo>
                  <a:pt x="510817" y="2913998"/>
                </a:lnTo>
                <a:lnTo>
                  <a:pt x="527224" y="2875185"/>
                </a:lnTo>
                <a:lnTo>
                  <a:pt x="537478" y="2833561"/>
                </a:lnTo>
                <a:lnTo>
                  <a:pt x="541020" y="2789682"/>
                </a:lnTo>
                <a:lnTo>
                  <a:pt x="541020" y="270510"/>
                </a:lnTo>
                <a:lnTo>
                  <a:pt x="537478" y="226643"/>
                </a:lnTo>
                <a:lnTo>
                  <a:pt x="527224" y="185025"/>
                </a:lnTo>
                <a:lnTo>
                  <a:pt x="510817" y="146215"/>
                </a:lnTo>
                <a:lnTo>
                  <a:pt x="488813" y="110770"/>
                </a:lnTo>
                <a:lnTo>
                  <a:pt x="461771" y="79248"/>
                </a:lnTo>
                <a:lnTo>
                  <a:pt x="430249" y="52206"/>
                </a:lnTo>
                <a:lnTo>
                  <a:pt x="394804" y="30202"/>
                </a:lnTo>
                <a:lnTo>
                  <a:pt x="355994" y="13795"/>
                </a:lnTo>
                <a:lnTo>
                  <a:pt x="314376" y="3541"/>
                </a:lnTo>
                <a:lnTo>
                  <a:pt x="270510" y="0"/>
                </a:lnTo>
                <a:lnTo>
                  <a:pt x="248330" y="897"/>
                </a:lnTo>
                <a:lnTo>
                  <a:pt x="226643" y="3541"/>
                </a:lnTo>
                <a:lnTo>
                  <a:pt x="205518" y="7864"/>
                </a:lnTo>
                <a:lnTo>
                  <a:pt x="185025" y="13795"/>
                </a:lnTo>
                <a:lnTo>
                  <a:pt x="165234" y="21264"/>
                </a:lnTo>
                <a:lnTo>
                  <a:pt x="146215" y="30202"/>
                </a:lnTo>
                <a:lnTo>
                  <a:pt x="128037" y="40539"/>
                </a:lnTo>
                <a:lnTo>
                  <a:pt x="110770" y="52206"/>
                </a:lnTo>
                <a:lnTo>
                  <a:pt x="94483" y="65132"/>
                </a:lnTo>
                <a:lnTo>
                  <a:pt x="79247" y="79248"/>
                </a:lnTo>
                <a:lnTo>
                  <a:pt x="65132" y="94483"/>
                </a:lnTo>
                <a:lnTo>
                  <a:pt x="52206" y="110770"/>
                </a:lnTo>
                <a:lnTo>
                  <a:pt x="40539" y="128037"/>
                </a:lnTo>
                <a:lnTo>
                  <a:pt x="30202" y="146215"/>
                </a:lnTo>
                <a:lnTo>
                  <a:pt x="21264" y="165234"/>
                </a:lnTo>
                <a:lnTo>
                  <a:pt x="13795" y="185025"/>
                </a:lnTo>
                <a:lnTo>
                  <a:pt x="7864" y="205518"/>
                </a:lnTo>
                <a:lnTo>
                  <a:pt x="3541" y="226643"/>
                </a:lnTo>
                <a:lnTo>
                  <a:pt x="897" y="248330"/>
                </a:lnTo>
                <a:lnTo>
                  <a:pt x="0" y="270510"/>
                </a:lnTo>
                <a:close/>
              </a:path>
            </a:pathLst>
          </a:custGeom>
          <a:solidFill>
            <a:srgbClr val="FFCC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765292" y="2302002"/>
            <a:ext cx="461772" cy="463296"/>
          </a:xfrm>
          <a:custGeom>
            <a:avLst/>
            <a:gdLst/>
            <a:ahLst/>
            <a:cxnLst/>
            <a:rect l="l" t="t" r="r" b="b"/>
            <a:pathLst>
              <a:path w="461772" h="463296">
                <a:moveTo>
                  <a:pt x="0" y="231648"/>
                </a:moveTo>
                <a:lnTo>
                  <a:pt x="765" y="250640"/>
                </a:lnTo>
                <a:lnTo>
                  <a:pt x="3022" y="269211"/>
                </a:lnTo>
                <a:lnTo>
                  <a:pt x="6710" y="287300"/>
                </a:lnTo>
                <a:lnTo>
                  <a:pt x="11771" y="304848"/>
                </a:lnTo>
                <a:lnTo>
                  <a:pt x="18145" y="321796"/>
                </a:lnTo>
                <a:lnTo>
                  <a:pt x="25772" y="338083"/>
                </a:lnTo>
                <a:lnTo>
                  <a:pt x="34593" y="353649"/>
                </a:lnTo>
                <a:lnTo>
                  <a:pt x="44549" y="368436"/>
                </a:lnTo>
                <a:lnTo>
                  <a:pt x="55580" y="382382"/>
                </a:lnTo>
                <a:lnTo>
                  <a:pt x="67627" y="395430"/>
                </a:lnTo>
                <a:lnTo>
                  <a:pt x="80630" y="407518"/>
                </a:lnTo>
                <a:lnTo>
                  <a:pt x="94530" y="418587"/>
                </a:lnTo>
                <a:lnTo>
                  <a:pt x="109268" y="428578"/>
                </a:lnTo>
                <a:lnTo>
                  <a:pt x="124783" y="437431"/>
                </a:lnTo>
                <a:lnTo>
                  <a:pt x="141017" y="445085"/>
                </a:lnTo>
                <a:lnTo>
                  <a:pt x="157910" y="451481"/>
                </a:lnTo>
                <a:lnTo>
                  <a:pt x="175403" y="456561"/>
                </a:lnTo>
                <a:lnTo>
                  <a:pt x="193436" y="460262"/>
                </a:lnTo>
                <a:lnTo>
                  <a:pt x="211950" y="462527"/>
                </a:lnTo>
                <a:lnTo>
                  <a:pt x="230886" y="463296"/>
                </a:lnTo>
                <a:lnTo>
                  <a:pt x="249821" y="462527"/>
                </a:lnTo>
                <a:lnTo>
                  <a:pt x="268335" y="460262"/>
                </a:lnTo>
                <a:lnTo>
                  <a:pt x="286368" y="456561"/>
                </a:lnTo>
                <a:lnTo>
                  <a:pt x="303861" y="451481"/>
                </a:lnTo>
                <a:lnTo>
                  <a:pt x="320754" y="445085"/>
                </a:lnTo>
                <a:lnTo>
                  <a:pt x="336988" y="437431"/>
                </a:lnTo>
                <a:lnTo>
                  <a:pt x="352503" y="428578"/>
                </a:lnTo>
                <a:lnTo>
                  <a:pt x="367241" y="418587"/>
                </a:lnTo>
                <a:lnTo>
                  <a:pt x="381141" y="407518"/>
                </a:lnTo>
                <a:lnTo>
                  <a:pt x="394144" y="395430"/>
                </a:lnTo>
                <a:lnTo>
                  <a:pt x="406191" y="382382"/>
                </a:lnTo>
                <a:lnTo>
                  <a:pt x="417222" y="368436"/>
                </a:lnTo>
                <a:lnTo>
                  <a:pt x="427178" y="353649"/>
                </a:lnTo>
                <a:lnTo>
                  <a:pt x="435999" y="338083"/>
                </a:lnTo>
                <a:lnTo>
                  <a:pt x="443626" y="321796"/>
                </a:lnTo>
                <a:lnTo>
                  <a:pt x="450000" y="304848"/>
                </a:lnTo>
                <a:lnTo>
                  <a:pt x="455061" y="287300"/>
                </a:lnTo>
                <a:lnTo>
                  <a:pt x="458749" y="269211"/>
                </a:lnTo>
                <a:lnTo>
                  <a:pt x="461006" y="250640"/>
                </a:lnTo>
                <a:lnTo>
                  <a:pt x="461772" y="231648"/>
                </a:lnTo>
                <a:lnTo>
                  <a:pt x="461006" y="212655"/>
                </a:lnTo>
                <a:lnTo>
                  <a:pt x="458749" y="194084"/>
                </a:lnTo>
                <a:lnTo>
                  <a:pt x="455061" y="175995"/>
                </a:lnTo>
                <a:lnTo>
                  <a:pt x="450000" y="158447"/>
                </a:lnTo>
                <a:lnTo>
                  <a:pt x="443626" y="141499"/>
                </a:lnTo>
                <a:lnTo>
                  <a:pt x="435999" y="125212"/>
                </a:lnTo>
                <a:lnTo>
                  <a:pt x="427178" y="109646"/>
                </a:lnTo>
                <a:lnTo>
                  <a:pt x="417222" y="94859"/>
                </a:lnTo>
                <a:lnTo>
                  <a:pt x="406191" y="80913"/>
                </a:lnTo>
                <a:lnTo>
                  <a:pt x="394144" y="67865"/>
                </a:lnTo>
                <a:lnTo>
                  <a:pt x="381141" y="55777"/>
                </a:lnTo>
                <a:lnTo>
                  <a:pt x="367241" y="44708"/>
                </a:lnTo>
                <a:lnTo>
                  <a:pt x="352503" y="34717"/>
                </a:lnTo>
                <a:lnTo>
                  <a:pt x="336988" y="25864"/>
                </a:lnTo>
                <a:lnTo>
                  <a:pt x="320754" y="18210"/>
                </a:lnTo>
                <a:lnTo>
                  <a:pt x="303861" y="11814"/>
                </a:lnTo>
                <a:lnTo>
                  <a:pt x="286368" y="6734"/>
                </a:lnTo>
                <a:lnTo>
                  <a:pt x="268335" y="3033"/>
                </a:lnTo>
                <a:lnTo>
                  <a:pt x="249821" y="768"/>
                </a:lnTo>
                <a:lnTo>
                  <a:pt x="230886" y="0"/>
                </a:lnTo>
                <a:lnTo>
                  <a:pt x="211950" y="768"/>
                </a:lnTo>
                <a:lnTo>
                  <a:pt x="193436" y="3033"/>
                </a:lnTo>
                <a:lnTo>
                  <a:pt x="175403" y="6734"/>
                </a:lnTo>
                <a:lnTo>
                  <a:pt x="157910" y="11814"/>
                </a:lnTo>
                <a:lnTo>
                  <a:pt x="141017" y="18210"/>
                </a:lnTo>
                <a:lnTo>
                  <a:pt x="124783" y="25864"/>
                </a:lnTo>
                <a:lnTo>
                  <a:pt x="109268" y="34717"/>
                </a:lnTo>
                <a:lnTo>
                  <a:pt x="94530" y="44708"/>
                </a:lnTo>
                <a:lnTo>
                  <a:pt x="80630" y="55777"/>
                </a:lnTo>
                <a:lnTo>
                  <a:pt x="67627" y="67865"/>
                </a:lnTo>
                <a:lnTo>
                  <a:pt x="55580" y="80913"/>
                </a:lnTo>
                <a:lnTo>
                  <a:pt x="44549" y="94859"/>
                </a:lnTo>
                <a:lnTo>
                  <a:pt x="34593" y="109646"/>
                </a:lnTo>
                <a:lnTo>
                  <a:pt x="25772" y="125212"/>
                </a:lnTo>
                <a:lnTo>
                  <a:pt x="18145" y="141499"/>
                </a:lnTo>
                <a:lnTo>
                  <a:pt x="11771" y="158447"/>
                </a:lnTo>
                <a:lnTo>
                  <a:pt x="6710" y="175995"/>
                </a:lnTo>
                <a:lnTo>
                  <a:pt x="3022" y="194084"/>
                </a:lnTo>
                <a:lnTo>
                  <a:pt x="765" y="212655"/>
                </a:lnTo>
                <a:lnTo>
                  <a:pt x="0" y="23164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734812" y="2835402"/>
            <a:ext cx="522732" cy="2372868"/>
          </a:xfrm>
          <a:custGeom>
            <a:avLst/>
            <a:gdLst/>
            <a:ahLst/>
            <a:cxnLst/>
            <a:rect l="l" t="t" r="r" b="b"/>
            <a:pathLst>
              <a:path w="522732" h="2372868">
                <a:moveTo>
                  <a:pt x="0" y="2372868"/>
                </a:moveTo>
                <a:lnTo>
                  <a:pt x="522732" y="2372868"/>
                </a:lnTo>
                <a:lnTo>
                  <a:pt x="522732" y="0"/>
                </a:lnTo>
                <a:lnTo>
                  <a:pt x="0" y="0"/>
                </a:lnTo>
                <a:lnTo>
                  <a:pt x="0" y="2372868"/>
                </a:lnTo>
                <a:close/>
              </a:path>
            </a:pathLst>
          </a:custGeom>
          <a:solidFill>
            <a:srgbClr val="FFCC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478524" y="2257805"/>
            <a:ext cx="539496" cy="3060192"/>
          </a:xfrm>
          <a:custGeom>
            <a:avLst/>
            <a:gdLst/>
            <a:ahLst/>
            <a:cxnLst/>
            <a:rect l="l" t="t" r="r" b="b"/>
            <a:pathLst>
              <a:path w="539496" h="3060192">
                <a:moveTo>
                  <a:pt x="0" y="269748"/>
                </a:moveTo>
                <a:lnTo>
                  <a:pt x="0" y="2790444"/>
                </a:lnTo>
                <a:lnTo>
                  <a:pt x="894" y="2812566"/>
                </a:lnTo>
                <a:lnTo>
                  <a:pt x="7839" y="2855265"/>
                </a:lnTo>
                <a:lnTo>
                  <a:pt x="21199" y="2895439"/>
                </a:lnTo>
                <a:lnTo>
                  <a:pt x="40416" y="2932532"/>
                </a:lnTo>
                <a:lnTo>
                  <a:pt x="64935" y="2965990"/>
                </a:lnTo>
                <a:lnTo>
                  <a:pt x="94201" y="2995256"/>
                </a:lnTo>
                <a:lnTo>
                  <a:pt x="127659" y="3019775"/>
                </a:lnTo>
                <a:lnTo>
                  <a:pt x="164752" y="3038992"/>
                </a:lnTo>
                <a:lnTo>
                  <a:pt x="204926" y="3052352"/>
                </a:lnTo>
                <a:lnTo>
                  <a:pt x="247625" y="3059297"/>
                </a:lnTo>
                <a:lnTo>
                  <a:pt x="269748" y="3060192"/>
                </a:lnTo>
                <a:lnTo>
                  <a:pt x="313500" y="3056661"/>
                </a:lnTo>
                <a:lnTo>
                  <a:pt x="355006" y="3046440"/>
                </a:lnTo>
                <a:lnTo>
                  <a:pt x="393709" y="3030084"/>
                </a:lnTo>
                <a:lnTo>
                  <a:pt x="429054" y="3008148"/>
                </a:lnTo>
                <a:lnTo>
                  <a:pt x="460486" y="2981186"/>
                </a:lnTo>
                <a:lnTo>
                  <a:pt x="487448" y="2949756"/>
                </a:lnTo>
                <a:lnTo>
                  <a:pt x="509385" y="2914411"/>
                </a:lnTo>
                <a:lnTo>
                  <a:pt x="525743" y="2875707"/>
                </a:lnTo>
                <a:lnTo>
                  <a:pt x="535965" y="2834199"/>
                </a:lnTo>
                <a:lnTo>
                  <a:pt x="539496" y="2790444"/>
                </a:lnTo>
                <a:lnTo>
                  <a:pt x="539496" y="269748"/>
                </a:lnTo>
                <a:lnTo>
                  <a:pt x="535965" y="225995"/>
                </a:lnTo>
                <a:lnTo>
                  <a:pt x="525743" y="184489"/>
                </a:lnTo>
                <a:lnTo>
                  <a:pt x="509385" y="145786"/>
                </a:lnTo>
                <a:lnTo>
                  <a:pt x="487448" y="110441"/>
                </a:lnTo>
                <a:lnTo>
                  <a:pt x="460486" y="79009"/>
                </a:lnTo>
                <a:lnTo>
                  <a:pt x="429054" y="52047"/>
                </a:lnTo>
                <a:lnTo>
                  <a:pt x="393709" y="30110"/>
                </a:lnTo>
                <a:lnTo>
                  <a:pt x="355006" y="13752"/>
                </a:lnTo>
                <a:lnTo>
                  <a:pt x="313500" y="3530"/>
                </a:lnTo>
                <a:lnTo>
                  <a:pt x="269748" y="0"/>
                </a:lnTo>
                <a:lnTo>
                  <a:pt x="247625" y="894"/>
                </a:lnTo>
                <a:lnTo>
                  <a:pt x="225995" y="3530"/>
                </a:lnTo>
                <a:lnTo>
                  <a:pt x="204926" y="7839"/>
                </a:lnTo>
                <a:lnTo>
                  <a:pt x="184489" y="13752"/>
                </a:lnTo>
                <a:lnTo>
                  <a:pt x="164752" y="21199"/>
                </a:lnTo>
                <a:lnTo>
                  <a:pt x="145786" y="30110"/>
                </a:lnTo>
                <a:lnTo>
                  <a:pt x="127659" y="40416"/>
                </a:lnTo>
                <a:lnTo>
                  <a:pt x="110441" y="52047"/>
                </a:lnTo>
                <a:lnTo>
                  <a:pt x="94201" y="64935"/>
                </a:lnTo>
                <a:lnTo>
                  <a:pt x="79009" y="79009"/>
                </a:lnTo>
                <a:lnTo>
                  <a:pt x="64935" y="94201"/>
                </a:lnTo>
                <a:lnTo>
                  <a:pt x="52047" y="110441"/>
                </a:lnTo>
                <a:lnTo>
                  <a:pt x="40416" y="127659"/>
                </a:lnTo>
                <a:lnTo>
                  <a:pt x="30110" y="145786"/>
                </a:lnTo>
                <a:lnTo>
                  <a:pt x="21199" y="164752"/>
                </a:lnTo>
                <a:lnTo>
                  <a:pt x="13752" y="184489"/>
                </a:lnTo>
                <a:lnTo>
                  <a:pt x="7839" y="204926"/>
                </a:lnTo>
                <a:lnTo>
                  <a:pt x="3530" y="225995"/>
                </a:lnTo>
                <a:lnTo>
                  <a:pt x="894" y="247625"/>
                </a:lnTo>
                <a:lnTo>
                  <a:pt x="0" y="269748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516624" y="2302002"/>
            <a:ext cx="463296" cy="463296"/>
          </a:xfrm>
          <a:custGeom>
            <a:avLst/>
            <a:gdLst/>
            <a:ahLst/>
            <a:cxnLst/>
            <a:rect l="l" t="t" r="r" b="b"/>
            <a:pathLst>
              <a:path w="463296" h="463296">
                <a:moveTo>
                  <a:pt x="0" y="231648"/>
                </a:moveTo>
                <a:lnTo>
                  <a:pt x="768" y="250640"/>
                </a:lnTo>
                <a:lnTo>
                  <a:pt x="3033" y="269211"/>
                </a:lnTo>
                <a:lnTo>
                  <a:pt x="6734" y="287300"/>
                </a:lnTo>
                <a:lnTo>
                  <a:pt x="11814" y="304848"/>
                </a:lnTo>
                <a:lnTo>
                  <a:pt x="18210" y="321796"/>
                </a:lnTo>
                <a:lnTo>
                  <a:pt x="25864" y="338083"/>
                </a:lnTo>
                <a:lnTo>
                  <a:pt x="34717" y="353649"/>
                </a:lnTo>
                <a:lnTo>
                  <a:pt x="44708" y="368436"/>
                </a:lnTo>
                <a:lnTo>
                  <a:pt x="55777" y="382382"/>
                </a:lnTo>
                <a:lnTo>
                  <a:pt x="67865" y="395430"/>
                </a:lnTo>
                <a:lnTo>
                  <a:pt x="80913" y="407518"/>
                </a:lnTo>
                <a:lnTo>
                  <a:pt x="94859" y="418587"/>
                </a:lnTo>
                <a:lnTo>
                  <a:pt x="109646" y="428578"/>
                </a:lnTo>
                <a:lnTo>
                  <a:pt x="125212" y="437431"/>
                </a:lnTo>
                <a:lnTo>
                  <a:pt x="141499" y="445085"/>
                </a:lnTo>
                <a:lnTo>
                  <a:pt x="158447" y="451481"/>
                </a:lnTo>
                <a:lnTo>
                  <a:pt x="175995" y="456561"/>
                </a:lnTo>
                <a:lnTo>
                  <a:pt x="194084" y="460262"/>
                </a:lnTo>
                <a:lnTo>
                  <a:pt x="212655" y="462527"/>
                </a:lnTo>
                <a:lnTo>
                  <a:pt x="231648" y="463296"/>
                </a:lnTo>
                <a:lnTo>
                  <a:pt x="250640" y="462527"/>
                </a:lnTo>
                <a:lnTo>
                  <a:pt x="269211" y="460262"/>
                </a:lnTo>
                <a:lnTo>
                  <a:pt x="287300" y="456561"/>
                </a:lnTo>
                <a:lnTo>
                  <a:pt x="304848" y="451481"/>
                </a:lnTo>
                <a:lnTo>
                  <a:pt x="321796" y="445085"/>
                </a:lnTo>
                <a:lnTo>
                  <a:pt x="338083" y="437431"/>
                </a:lnTo>
                <a:lnTo>
                  <a:pt x="353649" y="428578"/>
                </a:lnTo>
                <a:lnTo>
                  <a:pt x="368436" y="418587"/>
                </a:lnTo>
                <a:lnTo>
                  <a:pt x="382382" y="407518"/>
                </a:lnTo>
                <a:lnTo>
                  <a:pt x="395430" y="395430"/>
                </a:lnTo>
                <a:lnTo>
                  <a:pt x="407518" y="382382"/>
                </a:lnTo>
                <a:lnTo>
                  <a:pt x="418587" y="368436"/>
                </a:lnTo>
                <a:lnTo>
                  <a:pt x="428578" y="353649"/>
                </a:lnTo>
                <a:lnTo>
                  <a:pt x="437431" y="338083"/>
                </a:lnTo>
                <a:lnTo>
                  <a:pt x="445085" y="321796"/>
                </a:lnTo>
                <a:lnTo>
                  <a:pt x="451481" y="304848"/>
                </a:lnTo>
                <a:lnTo>
                  <a:pt x="456561" y="287300"/>
                </a:lnTo>
                <a:lnTo>
                  <a:pt x="460262" y="269211"/>
                </a:lnTo>
                <a:lnTo>
                  <a:pt x="462527" y="250640"/>
                </a:lnTo>
                <a:lnTo>
                  <a:pt x="463296" y="231648"/>
                </a:lnTo>
                <a:lnTo>
                  <a:pt x="462527" y="212655"/>
                </a:lnTo>
                <a:lnTo>
                  <a:pt x="460262" y="194084"/>
                </a:lnTo>
                <a:lnTo>
                  <a:pt x="456561" y="175995"/>
                </a:lnTo>
                <a:lnTo>
                  <a:pt x="451481" y="158447"/>
                </a:lnTo>
                <a:lnTo>
                  <a:pt x="445085" y="141499"/>
                </a:lnTo>
                <a:lnTo>
                  <a:pt x="437431" y="125212"/>
                </a:lnTo>
                <a:lnTo>
                  <a:pt x="428578" y="109646"/>
                </a:lnTo>
                <a:lnTo>
                  <a:pt x="418587" y="94859"/>
                </a:lnTo>
                <a:lnTo>
                  <a:pt x="407518" y="80913"/>
                </a:lnTo>
                <a:lnTo>
                  <a:pt x="395430" y="67865"/>
                </a:lnTo>
                <a:lnTo>
                  <a:pt x="382382" y="55777"/>
                </a:lnTo>
                <a:lnTo>
                  <a:pt x="368436" y="44708"/>
                </a:lnTo>
                <a:lnTo>
                  <a:pt x="353649" y="34717"/>
                </a:lnTo>
                <a:lnTo>
                  <a:pt x="338083" y="25864"/>
                </a:lnTo>
                <a:lnTo>
                  <a:pt x="321796" y="18210"/>
                </a:lnTo>
                <a:lnTo>
                  <a:pt x="304848" y="11814"/>
                </a:lnTo>
                <a:lnTo>
                  <a:pt x="287300" y="6734"/>
                </a:lnTo>
                <a:lnTo>
                  <a:pt x="269211" y="3033"/>
                </a:lnTo>
                <a:lnTo>
                  <a:pt x="250640" y="768"/>
                </a:lnTo>
                <a:lnTo>
                  <a:pt x="231648" y="0"/>
                </a:lnTo>
                <a:lnTo>
                  <a:pt x="212655" y="768"/>
                </a:lnTo>
                <a:lnTo>
                  <a:pt x="194084" y="3033"/>
                </a:lnTo>
                <a:lnTo>
                  <a:pt x="175995" y="6734"/>
                </a:lnTo>
                <a:lnTo>
                  <a:pt x="158447" y="11814"/>
                </a:lnTo>
                <a:lnTo>
                  <a:pt x="141499" y="18210"/>
                </a:lnTo>
                <a:lnTo>
                  <a:pt x="125212" y="25864"/>
                </a:lnTo>
                <a:lnTo>
                  <a:pt x="109646" y="34717"/>
                </a:lnTo>
                <a:lnTo>
                  <a:pt x="94859" y="44708"/>
                </a:lnTo>
                <a:lnTo>
                  <a:pt x="80913" y="55777"/>
                </a:lnTo>
                <a:lnTo>
                  <a:pt x="67865" y="67865"/>
                </a:lnTo>
                <a:lnTo>
                  <a:pt x="55777" y="80913"/>
                </a:lnTo>
                <a:lnTo>
                  <a:pt x="44708" y="94859"/>
                </a:lnTo>
                <a:lnTo>
                  <a:pt x="34717" y="109646"/>
                </a:lnTo>
                <a:lnTo>
                  <a:pt x="25864" y="125212"/>
                </a:lnTo>
                <a:lnTo>
                  <a:pt x="18210" y="141499"/>
                </a:lnTo>
                <a:lnTo>
                  <a:pt x="11814" y="158447"/>
                </a:lnTo>
                <a:lnTo>
                  <a:pt x="6734" y="175995"/>
                </a:lnTo>
                <a:lnTo>
                  <a:pt x="3033" y="194084"/>
                </a:lnTo>
                <a:lnTo>
                  <a:pt x="768" y="212655"/>
                </a:lnTo>
                <a:lnTo>
                  <a:pt x="0" y="23164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229856" y="2257805"/>
            <a:ext cx="539496" cy="3060192"/>
          </a:xfrm>
          <a:custGeom>
            <a:avLst/>
            <a:gdLst/>
            <a:ahLst/>
            <a:cxnLst/>
            <a:rect l="l" t="t" r="r" b="b"/>
            <a:pathLst>
              <a:path w="539496" h="3060192">
                <a:moveTo>
                  <a:pt x="0" y="269748"/>
                </a:moveTo>
                <a:lnTo>
                  <a:pt x="0" y="2790444"/>
                </a:lnTo>
                <a:lnTo>
                  <a:pt x="894" y="2812566"/>
                </a:lnTo>
                <a:lnTo>
                  <a:pt x="7839" y="2855265"/>
                </a:lnTo>
                <a:lnTo>
                  <a:pt x="21199" y="2895439"/>
                </a:lnTo>
                <a:lnTo>
                  <a:pt x="40416" y="2932532"/>
                </a:lnTo>
                <a:lnTo>
                  <a:pt x="64935" y="2965990"/>
                </a:lnTo>
                <a:lnTo>
                  <a:pt x="94201" y="2995256"/>
                </a:lnTo>
                <a:lnTo>
                  <a:pt x="127659" y="3019775"/>
                </a:lnTo>
                <a:lnTo>
                  <a:pt x="164752" y="3038992"/>
                </a:lnTo>
                <a:lnTo>
                  <a:pt x="204926" y="3052352"/>
                </a:lnTo>
                <a:lnTo>
                  <a:pt x="247625" y="3059297"/>
                </a:lnTo>
                <a:lnTo>
                  <a:pt x="269748" y="3060192"/>
                </a:lnTo>
                <a:lnTo>
                  <a:pt x="313500" y="3056661"/>
                </a:lnTo>
                <a:lnTo>
                  <a:pt x="355006" y="3046440"/>
                </a:lnTo>
                <a:lnTo>
                  <a:pt x="393709" y="3030084"/>
                </a:lnTo>
                <a:lnTo>
                  <a:pt x="429054" y="3008148"/>
                </a:lnTo>
                <a:lnTo>
                  <a:pt x="460486" y="2981186"/>
                </a:lnTo>
                <a:lnTo>
                  <a:pt x="487448" y="2949756"/>
                </a:lnTo>
                <a:lnTo>
                  <a:pt x="509385" y="2914411"/>
                </a:lnTo>
                <a:lnTo>
                  <a:pt x="525743" y="2875707"/>
                </a:lnTo>
                <a:lnTo>
                  <a:pt x="535965" y="2834199"/>
                </a:lnTo>
                <a:lnTo>
                  <a:pt x="539496" y="2790444"/>
                </a:lnTo>
                <a:lnTo>
                  <a:pt x="539496" y="269748"/>
                </a:lnTo>
                <a:lnTo>
                  <a:pt x="535965" y="225995"/>
                </a:lnTo>
                <a:lnTo>
                  <a:pt x="525743" y="184489"/>
                </a:lnTo>
                <a:lnTo>
                  <a:pt x="509385" y="145786"/>
                </a:lnTo>
                <a:lnTo>
                  <a:pt x="487448" y="110441"/>
                </a:lnTo>
                <a:lnTo>
                  <a:pt x="460486" y="79009"/>
                </a:lnTo>
                <a:lnTo>
                  <a:pt x="429054" y="52047"/>
                </a:lnTo>
                <a:lnTo>
                  <a:pt x="393709" y="30110"/>
                </a:lnTo>
                <a:lnTo>
                  <a:pt x="355006" y="13752"/>
                </a:lnTo>
                <a:lnTo>
                  <a:pt x="313500" y="3530"/>
                </a:lnTo>
                <a:lnTo>
                  <a:pt x="269748" y="0"/>
                </a:lnTo>
                <a:lnTo>
                  <a:pt x="247625" y="894"/>
                </a:lnTo>
                <a:lnTo>
                  <a:pt x="225995" y="3530"/>
                </a:lnTo>
                <a:lnTo>
                  <a:pt x="204926" y="7839"/>
                </a:lnTo>
                <a:lnTo>
                  <a:pt x="184489" y="13752"/>
                </a:lnTo>
                <a:lnTo>
                  <a:pt x="164752" y="21199"/>
                </a:lnTo>
                <a:lnTo>
                  <a:pt x="145786" y="30110"/>
                </a:lnTo>
                <a:lnTo>
                  <a:pt x="127659" y="40416"/>
                </a:lnTo>
                <a:lnTo>
                  <a:pt x="110441" y="52047"/>
                </a:lnTo>
                <a:lnTo>
                  <a:pt x="94201" y="64935"/>
                </a:lnTo>
                <a:lnTo>
                  <a:pt x="79009" y="79009"/>
                </a:lnTo>
                <a:lnTo>
                  <a:pt x="64935" y="94201"/>
                </a:lnTo>
                <a:lnTo>
                  <a:pt x="52047" y="110441"/>
                </a:lnTo>
                <a:lnTo>
                  <a:pt x="40416" y="127659"/>
                </a:lnTo>
                <a:lnTo>
                  <a:pt x="30110" y="145786"/>
                </a:lnTo>
                <a:lnTo>
                  <a:pt x="21199" y="164752"/>
                </a:lnTo>
                <a:lnTo>
                  <a:pt x="13752" y="184489"/>
                </a:lnTo>
                <a:lnTo>
                  <a:pt x="7839" y="204926"/>
                </a:lnTo>
                <a:lnTo>
                  <a:pt x="3530" y="225995"/>
                </a:lnTo>
                <a:lnTo>
                  <a:pt x="894" y="247625"/>
                </a:lnTo>
                <a:lnTo>
                  <a:pt x="0" y="269748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267956" y="2302002"/>
            <a:ext cx="463296" cy="463296"/>
          </a:xfrm>
          <a:custGeom>
            <a:avLst/>
            <a:gdLst/>
            <a:ahLst/>
            <a:cxnLst/>
            <a:rect l="l" t="t" r="r" b="b"/>
            <a:pathLst>
              <a:path w="463296" h="463296">
                <a:moveTo>
                  <a:pt x="0" y="231648"/>
                </a:moveTo>
                <a:lnTo>
                  <a:pt x="768" y="250640"/>
                </a:lnTo>
                <a:lnTo>
                  <a:pt x="3033" y="269211"/>
                </a:lnTo>
                <a:lnTo>
                  <a:pt x="6734" y="287300"/>
                </a:lnTo>
                <a:lnTo>
                  <a:pt x="11814" y="304848"/>
                </a:lnTo>
                <a:lnTo>
                  <a:pt x="18210" y="321796"/>
                </a:lnTo>
                <a:lnTo>
                  <a:pt x="25864" y="338083"/>
                </a:lnTo>
                <a:lnTo>
                  <a:pt x="34717" y="353649"/>
                </a:lnTo>
                <a:lnTo>
                  <a:pt x="44708" y="368436"/>
                </a:lnTo>
                <a:lnTo>
                  <a:pt x="55777" y="382382"/>
                </a:lnTo>
                <a:lnTo>
                  <a:pt x="67865" y="395430"/>
                </a:lnTo>
                <a:lnTo>
                  <a:pt x="80913" y="407518"/>
                </a:lnTo>
                <a:lnTo>
                  <a:pt x="94859" y="418587"/>
                </a:lnTo>
                <a:lnTo>
                  <a:pt x="109646" y="428578"/>
                </a:lnTo>
                <a:lnTo>
                  <a:pt x="125212" y="437431"/>
                </a:lnTo>
                <a:lnTo>
                  <a:pt x="141499" y="445085"/>
                </a:lnTo>
                <a:lnTo>
                  <a:pt x="158447" y="451481"/>
                </a:lnTo>
                <a:lnTo>
                  <a:pt x="175995" y="456561"/>
                </a:lnTo>
                <a:lnTo>
                  <a:pt x="194084" y="460262"/>
                </a:lnTo>
                <a:lnTo>
                  <a:pt x="212655" y="462527"/>
                </a:lnTo>
                <a:lnTo>
                  <a:pt x="231648" y="463296"/>
                </a:lnTo>
                <a:lnTo>
                  <a:pt x="250640" y="462527"/>
                </a:lnTo>
                <a:lnTo>
                  <a:pt x="269211" y="460262"/>
                </a:lnTo>
                <a:lnTo>
                  <a:pt x="287300" y="456561"/>
                </a:lnTo>
                <a:lnTo>
                  <a:pt x="304848" y="451481"/>
                </a:lnTo>
                <a:lnTo>
                  <a:pt x="321796" y="445085"/>
                </a:lnTo>
                <a:lnTo>
                  <a:pt x="338083" y="437431"/>
                </a:lnTo>
                <a:lnTo>
                  <a:pt x="353649" y="428578"/>
                </a:lnTo>
                <a:lnTo>
                  <a:pt x="368436" y="418587"/>
                </a:lnTo>
                <a:lnTo>
                  <a:pt x="382382" y="407518"/>
                </a:lnTo>
                <a:lnTo>
                  <a:pt x="395430" y="395430"/>
                </a:lnTo>
                <a:lnTo>
                  <a:pt x="407518" y="382382"/>
                </a:lnTo>
                <a:lnTo>
                  <a:pt x="418587" y="368436"/>
                </a:lnTo>
                <a:lnTo>
                  <a:pt x="428578" y="353649"/>
                </a:lnTo>
                <a:lnTo>
                  <a:pt x="437431" y="338083"/>
                </a:lnTo>
                <a:lnTo>
                  <a:pt x="445085" y="321796"/>
                </a:lnTo>
                <a:lnTo>
                  <a:pt x="451481" y="304848"/>
                </a:lnTo>
                <a:lnTo>
                  <a:pt x="456561" y="287300"/>
                </a:lnTo>
                <a:lnTo>
                  <a:pt x="460262" y="269211"/>
                </a:lnTo>
                <a:lnTo>
                  <a:pt x="462527" y="250640"/>
                </a:lnTo>
                <a:lnTo>
                  <a:pt x="463296" y="231648"/>
                </a:lnTo>
                <a:lnTo>
                  <a:pt x="462527" y="212655"/>
                </a:lnTo>
                <a:lnTo>
                  <a:pt x="460262" y="194084"/>
                </a:lnTo>
                <a:lnTo>
                  <a:pt x="456561" y="175995"/>
                </a:lnTo>
                <a:lnTo>
                  <a:pt x="451481" y="158447"/>
                </a:lnTo>
                <a:lnTo>
                  <a:pt x="445085" y="141499"/>
                </a:lnTo>
                <a:lnTo>
                  <a:pt x="437431" y="125212"/>
                </a:lnTo>
                <a:lnTo>
                  <a:pt x="428578" y="109646"/>
                </a:lnTo>
                <a:lnTo>
                  <a:pt x="418587" y="94859"/>
                </a:lnTo>
                <a:lnTo>
                  <a:pt x="407518" y="80913"/>
                </a:lnTo>
                <a:lnTo>
                  <a:pt x="395430" y="67865"/>
                </a:lnTo>
                <a:lnTo>
                  <a:pt x="382382" y="55777"/>
                </a:lnTo>
                <a:lnTo>
                  <a:pt x="368436" y="44708"/>
                </a:lnTo>
                <a:lnTo>
                  <a:pt x="353649" y="34717"/>
                </a:lnTo>
                <a:lnTo>
                  <a:pt x="338083" y="25864"/>
                </a:lnTo>
                <a:lnTo>
                  <a:pt x="321796" y="18210"/>
                </a:lnTo>
                <a:lnTo>
                  <a:pt x="304848" y="11814"/>
                </a:lnTo>
                <a:lnTo>
                  <a:pt x="287300" y="6734"/>
                </a:lnTo>
                <a:lnTo>
                  <a:pt x="269211" y="3033"/>
                </a:lnTo>
                <a:lnTo>
                  <a:pt x="250640" y="768"/>
                </a:lnTo>
                <a:lnTo>
                  <a:pt x="231648" y="0"/>
                </a:lnTo>
                <a:lnTo>
                  <a:pt x="212655" y="768"/>
                </a:lnTo>
                <a:lnTo>
                  <a:pt x="194084" y="3033"/>
                </a:lnTo>
                <a:lnTo>
                  <a:pt x="175995" y="6734"/>
                </a:lnTo>
                <a:lnTo>
                  <a:pt x="158447" y="11814"/>
                </a:lnTo>
                <a:lnTo>
                  <a:pt x="141499" y="18210"/>
                </a:lnTo>
                <a:lnTo>
                  <a:pt x="125212" y="25864"/>
                </a:lnTo>
                <a:lnTo>
                  <a:pt x="109646" y="34717"/>
                </a:lnTo>
                <a:lnTo>
                  <a:pt x="94859" y="44708"/>
                </a:lnTo>
                <a:lnTo>
                  <a:pt x="80913" y="55777"/>
                </a:lnTo>
                <a:lnTo>
                  <a:pt x="67865" y="67865"/>
                </a:lnTo>
                <a:lnTo>
                  <a:pt x="55777" y="80913"/>
                </a:lnTo>
                <a:lnTo>
                  <a:pt x="44708" y="94859"/>
                </a:lnTo>
                <a:lnTo>
                  <a:pt x="34717" y="109646"/>
                </a:lnTo>
                <a:lnTo>
                  <a:pt x="25864" y="125212"/>
                </a:lnTo>
                <a:lnTo>
                  <a:pt x="18210" y="141499"/>
                </a:lnTo>
                <a:lnTo>
                  <a:pt x="11814" y="158447"/>
                </a:lnTo>
                <a:lnTo>
                  <a:pt x="6734" y="175995"/>
                </a:lnTo>
                <a:lnTo>
                  <a:pt x="3033" y="194084"/>
                </a:lnTo>
                <a:lnTo>
                  <a:pt x="768" y="212655"/>
                </a:lnTo>
                <a:lnTo>
                  <a:pt x="0" y="23164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050030" y="2121410"/>
            <a:ext cx="3843528" cy="3287267"/>
          </a:xfrm>
          <a:custGeom>
            <a:avLst/>
            <a:gdLst/>
            <a:ahLst/>
            <a:cxnLst/>
            <a:rect l="l" t="t" r="r" b="b"/>
            <a:pathLst>
              <a:path w="3843528" h="3287267">
                <a:moveTo>
                  <a:pt x="0" y="3287267"/>
                </a:moveTo>
                <a:lnTo>
                  <a:pt x="3843528" y="3287267"/>
                </a:lnTo>
                <a:lnTo>
                  <a:pt x="3843528" y="0"/>
                </a:lnTo>
                <a:lnTo>
                  <a:pt x="0" y="0"/>
                </a:lnTo>
                <a:lnTo>
                  <a:pt x="0" y="3287267"/>
                </a:lnTo>
                <a:close/>
              </a:path>
            </a:pathLst>
          </a:custGeom>
          <a:ln w="38099">
            <a:solidFill>
              <a:srgbClr val="41709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520952" y="1890522"/>
            <a:ext cx="2334768" cy="37383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749552" y="2119124"/>
            <a:ext cx="1884426" cy="328802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634740" y="2903982"/>
            <a:ext cx="414528" cy="1905000"/>
          </a:xfrm>
          <a:custGeom>
            <a:avLst/>
            <a:gdLst/>
            <a:ahLst/>
            <a:cxnLst/>
            <a:rect l="l" t="t" r="r" b="b"/>
            <a:pathLst>
              <a:path w="414528" h="1904999">
                <a:moveTo>
                  <a:pt x="207264" y="1428750"/>
                </a:moveTo>
                <a:lnTo>
                  <a:pt x="207264" y="1905000"/>
                </a:lnTo>
                <a:lnTo>
                  <a:pt x="414528" y="952500"/>
                </a:lnTo>
                <a:lnTo>
                  <a:pt x="207264" y="0"/>
                </a:lnTo>
                <a:lnTo>
                  <a:pt x="207264" y="476250"/>
                </a:lnTo>
                <a:lnTo>
                  <a:pt x="0" y="476250"/>
                </a:lnTo>
                <a:lnTo>
                  <a:pt x="0" y="1428750"/>
                </a:lnTo>
                <a:lnTo>
                  <a:pt x="207264" y="142875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634740" y="2903982"/>
            <a:ext cx="414528" cy="1905000"/>
          </a:xfrm>
          <a:custGeom>
            <a:avLst/>
            <a:gdLst/>
            <a:ahLst/>
            <a:cxnLst/>
            <a:rect l="l" t="t" r="r" b="b"/>
            <a:pathLst>
              <a:path w="414528" h="1904999">
                <a:moveTo>
                  <a:pt x="0" y="476250"/>
                </a:moveTo>
                <a:lnTo>
                  <a:pt x="207264" y="476250"/>
                </a:lnTo>
                <a:lnTo>
                  <a:pt x="207264" y="0"/>
                </a:lnTo>
                <a:lnTo>
                  <a:pt x="414528" y="952500"/>
                </a:lnTo>
                <a:lnTo>
                  <a:pt x="207264" y="1905000"/>
                </a:lnTo>
                <a:lnTo>
                  <a:pt x="207264" y="1428750"/>
                </a:lnTo>
                <a:lnTo>
                  <a:pt x="0" y="1428750"/>
                </a:lnTo>
                <a:lnTo>
                  <a:pt x="0" y="476250"/>
                </a:lnTo>
                <a:close/>
              </a:path>
            </a:pathLst>
          </a:custGeom>
          <a:ln w="12191">
            <a:solidFill>
              <a:srgbClr val="41709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524000" y="980693"/>
            <a:ext cx="9144000" cy="576072"/>
          </a:xfrm>
          <a:custGeom>
            <a:avLst/>
            <a:gdLst/>
            <a:ahLst/>
            <a:cxnLst/>
            <a:rect l="l" t="t" r="r" b="b"/>
            <a:pathLst>
              <a:path w="9144000" h="576072">
                <a:moveTo>
                  <a:pt x="0" y="576072"/>
                </a:moveTo>
                <a:lnTo>
                  <a:pt x="9144000" y="576072"/>
                </a:lnTo>
                <a:lnTo>
                  <a:pt x="9144000" y="0"/>
                </a:lnTo>
                <a:lnTo>
                  <a:pt x="0" y="0"/>
                </a:lnTo>
                <a:lnTo>
                  <a:pt x="0" y="576072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3885058" y="1116840"/>
            <a:ext cx="4454264" cy="241807"/>
          </a:xfrm>
          <a:prstGeom prst="rect">
            <a:avLst/>
          </a:prstGeom>
        </p:spPr>
        <p:txBody>
          <a:bodyPr wrap="square" lIns="0" tIns="11652" rIns="0" bIns="0" rtlCol="0">
            <a:noAutofit/>
          </a:bodyPr>
          <a:lstStyle/>
          <a:p>
            <a:pPr marL="12700">
              <a:lnSpc>
                <a:spcPts val="1835"/>
              </a:lnSpc>
            </a:pP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700" spc="-19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700" spc="-4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700" spc="-144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700" spc="-19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700" spc="-14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1700" spc="-19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700" spc="-2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700" spc="-32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700" spc="-4" dirty="0">
                <a:solidFill>
                  <a:srgbClr val="FFFFFF"/>
                </a:solidFill>
                <a:latin typeface="Calibri"/>
                <a:cs typeface="Calibri"/>
              </a:rPr>
              <a:t>EL</a:t>
            </a:r>
            <a:r>
              <a:rPr sz="1700" spc="-2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700" spc="-44" dirty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1700" spc="-25" dirty="0">
                <a:solidFill>
                  <a:srgbClr val="FFFFFF"/>
                </a:solidFill>
                <a:latin typeface="Calibri"/>
                <a:cs typeface="Calibri"/>
              </a:rPr>
              <a:t>SA</a:t>
            </a:r>
            <a:r>
              <a:rPr sz="1700" spc="-19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700" spc="-2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700" spc="-79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700" spc="-4" dirty="0">
                <a:solidFill>
                  <a:srgbClr val="FFFFFF"/>
                </a:solidFill>
                <a:latin typeface="Calibri"/>
                <a:cs typeface="Calibri"/>
              </a:rPr>
              <a:t>ER</a:t>
            </a:r>
            <a:r>
              <a:rPr sz="1700" spc="-14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700" spc="-19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700" spc="-39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700" spc="-23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82</a:t>
            </a:r>
            <a:r>
              <a:rPr sz="1700" spc="-3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spc="-129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700" spc="-14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700" spc="-9" dirty="0">
                <a:solidFill>
                  <a:srgbClr val="FFFFFF"/>
                </a:solidFill>
                <a:latin typeface="Calibri"/>
                <a:cs typeface="Calibri"/>
              </a:rPr>
              <a:t>H</a:t>
            </a:r>
            <a:r>
              <a:rPr sz="1700" spc="-14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700" spc="-79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2018</a:t>
            </a:r>
            <a:endParaRPr sz="1700" dirty="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 rot="16200000">
            <a:off x="3585708" y="3748038"/>
            <a:ext cx="1868013" cy="191135"/>
          </a:xfrm>
          <a:prstGeom prst="rect">
            <a:avLst/>
          </a:prstGeom>
        </p:spPr>
        <p:txBody>
          <a:bodyPr wrap="square" lIns="0" tIns="9556" rIns="0" bIns="0" rtlCol="0">
            <a:noAutofit/>
          </a:bodyPr>
          <a:lstStyle/>
          <a:p>
            <a:pPr marL="12700">
              <a:lnSpc>
                <a:spcPts val="1505"/>
              </a:lnSpc>
            </a:pPr>
            <a:r>
              <a:rPr sz="1350" b="1" dirty="0">
                <a:latin typeface="Calibri"/>
                <a:cs typeface="Calibri"/>
              </a:rPr>
              <a:t>PER</a:t>
            </a:r>
            <a:r>
              <a:rPr sz="1350" b="1" spc="4" dirty="0">
                <a:latin typeface="Calibri"/>
                <a:cs typeface="Calibri"/>
              </a:rPr>
              <a:t>M</a:t>
            </a:r>
            <a:r>
              <a:rPr sz="1350" b="1" dirty="0">
                <a:latin typeface="Calibri"/>
                <a:cs typeface="Calibri"/>
              </a:rPr>
              <a:t>E</a:t>
            </a:r>
            <a:r>
              <a:rPr sz="1350" b="1" spc="-4" dirty="0">
                <a:latin typeface="Calibri"/>
                <a:cs typeface="Calibri"/>
              </a:rPr>
              <a:t>N</a:t>
            </a:r>
            <a:r>
              <a:rPr sz="1350" b="1" dirty="0">
                <a:latin typeface="Calibri"/>
                <a:cs typeface="Calibri"/>
              </a:rPr>
              <a:t>K</a:t>
            </a:r>
            <a:r>
              <a:rPr sz="1350" b="1" spc="-9" dirty="0">
                <a:latin typeface="Calibri"/>
                <a:cs typeface="Calibri"/>
              </a:rPr>
              <a:t>E</a:t>
            </a:r>
            <a:r>
              <a:rPr sz="1350" b="1" spc="-4" dirty="0">
                <a:latin typeface="Calibri"/>
                <a:cs typeface="Calibri"/>
              </a:rPr>
              <a:t>S</a:t>
            </a:r>
            <a:r>
              <a:rPr sz="1350" b="1" spc="4" dirty="0">
                <a:latin typeface="Calibri"/>
                <a:cs typeface="Calibri"/>
              </a:rPr>
              <a:t>/</a:t>
            </a:r>
            <a:r>
              <a:rPr sz="1350" b="1" spc="-9" dirty="0">
                <a:latin typeface="Calibri"/>
                <a:cs typeface="Calibri"/>
              </a:rPr>
              <a:t>K</a:t>
            </a:r>
            <a:r>
              <a:rPr sz="1350" b="1" dirty="0">
                <a:latin typeface="Calibri"/>
                <a:cs typeface="Calibri"/>
              </a:rPr>
              <a:t>EP</a:t>
            </a:r>
            <a:r>
              <a:rPr sz="1350" b="1" spc="-9" dirty="0">
                <a:latin typeface="Calibri"/>
                <a:cs typeface="Calibri"/>
              </a:rPr>
              <a:t>M</a:t>
            </a:r>
            <a:r>
              <a:rPr sz="1350" b="1" dirty="0">
                <a:latin typeface="Calibri"/>
                <a:cs typeface="Calibri"/>
              </a:rPr>
              <a:t>E</a:t>
            </a:r>
            <a:r>
              <a:rPr sz="1350" b="1" spc="-4" dirty="0">
                <a:latin typeface="Calibri"/>
                <a:cs typeface="Calibri"/>
              </a:rPr>
              <a:t>N</a:t>
            </a:r>
            <a:r>
              <a:rPr sz="1350" b="1" spc="-9" dirty="0">
                <a:latin typeface="Calibri"/>
                <a:cs typeface="Calibri"/>
              </a:rPr>
              <a:t>K</a:t>
            </a:r>
            <a:r>
              <a:rPr sz="1350" b="1" spc="4" dirty="0">
                <a:latin typeface="Calibri"/>
                <a:cs typeface="Calibri"/>
              </a:rPr>
              <a:t>E</a:t>
            </a:r>
            <a:r>
              <a:rPr sz="1400" b="1" dirty="0">
                <a:latin typeface="Calibri"/>
                <a:cs typeface="Calibri"/>
              </a:rPr>
              <a:t>S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 rot="16200000">
            <a:off x="4915088" y="3159307"/>
            <a:ext cx="712678" cy="191135"/>
          </a:xfrm>
          <a:prstGeom prst="rect">
            <a:avLst/>
          </a:prstGeom>
        </p:spPr>
        <p:txBody>
          <a:bodyPr wrap="square" lIns="0" tIns="9556" rIns="0" bIns="0" rtlCol="0">
            <a:noAutofit/>
          </a:bodyPr>
          <a:lstStyle/>
          <a:p>
            <a:pPr marL="12700">
              <a:lnSpc>
                <a:spcPts val="1505"/>
              </a:lnSpc>
            </a:pPr>
            <a:r>
              <a:rPr sz="1400" b="1" dirty="0">
                <a:latin typeface="Calibri"/>
                <a:cs typeface="Calibri"/>
              </a:rPr>
              <a:t>PER</a:t>
            </a:r>
            <a:r>
              <a:rPr sz="1400" b="1" spc="-9" dirty="0">
                <a:latin typeface="Calibri"/>
                <a:cs typeface="Calibri"/>
              </a:rPr>
              <a:t> </a:t>
            </a:r>
            <a:r>
              <a:rPr sz="1400" b="1" spc="4" dirty="0">
                <a:latin typeface="Calibri"/>
                <a:cs typeface="Calibri"/>
              </a:rPr>
              <a:t>B</a:t>
            </a:r>
            <a:r>
              <a:rPr sz="1400" b="1" spc="-84" dirty="0">
                <a:latin typeface="Calibri"/>
                <a:cs typeface="Calibri"/>
              </a:rPr>
              <a:t>P</a:t>
            </a:r>
            <a:r>
              <a:rPr sz="1400" b="1" dirty="0">
                <a:latin typeface="Calibri"/>
                <a:cs typeface="Calibri"/>
              </a:rPr>
              <a:t>JS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 rot="16200000">
            <a:off x="5044590" y="3648686"/>
            <a:ext cx="1712041" cy="191135"/>
          </a:xfrm>
          <a:prstGeom prst="rect">
            <a:avLst/>
          </a:prstGeom>
        </p:spPr>
        <p:txBody>
          <a:bodyPr wrap="square" lIns="0" tIns="9556" rIns="0" bIns="0" rtlCol="0">
            <a:noAutofit/>
          </a:bodyPr>
          <a:lstStyle/>
          <a:p>
            <a:pPr marL="12700" marR="308">
              <a:lnSpc>
                <a:spcPts val="1505"/>
              </a:lnSpc>
            </a:pPr>
            <a:r>
              <a:rPr sz="1400" b="1" dirty="0">
                <a:latin typeface="Calibri"/>
                <a:cs typeface="Calibri"/>
              </a:rPr>
              <a:t>PER</a:t>
            </a:r>
            <a:r>
              <a:rPr sz="1400" b="1" spc="-109" dirty="0">
                <a:latin typeface="Calibri"/>
                <a:cs typeface="Calibri"/>
              </a:rPr>
              <a:t>A</a:t>
            </a:r>
            <a:r>
              <a:rPr sz="1400" b="1" dirty="0">
                <a:latin typeface="Calibri"/>
                <a:cs typeface="Calibri"/>
              </a:rPr>
              <a:t>TURAN</a:t>
            </a:r>
            <a:r>
              <a:rPr sz="1400" b="1" spc="-19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M</a:t>
            </a:r>
            <a:r>
              <a:rPr sz="1400" b="1" spc="-4" dirty="0">
                <a:latin typeface="Calibri"/>
                <a:cs typeface="Calibri"/>
              </a:rPr>
              <a:t>E</a:t>
            </a:r>
            <a:r>
              <a:rPr sz="1400" b="1" dirty="0">
                <a:latin typeface="Calibri"/>
                <a:cs typeface="Calibri"/>
              </a:rPr>
              <a:t>NTERI</a:t>
            </a:r>
            <a:endParaRPr sz="1400" dirty="0">
              <a:latin typeface="Calibri"/>
              <a:cs typeface="Calibri"/>
            </a:endParaRPr>
          </a:p>
          <a:p>
            <a:pPr marL="496177">
              <a:lnSpc>
                <a:spcPts val="1680"/>
              </a:lnSpc>
              <a:spcBef>
                <a:spcPts val="8"/>
              </a:spcBef>
            </a:pPr>
            <a:r>
              <a:rPr sz="1400" b="1" spc="-34" dirty="0">
                <a:latin typeface="Calibri"/>
                <a:cs typeface="Calibri"/>
              </a:rPr>
              <a:t>D</a:t>
            </a:r>
            <a:r>
              <a:rPr sz="1400" b="1" dirty="0">
                <a:latin typeface="Calibri"/>
                <a:cs typeface="Calibri"/>
              </a:rPr>
              <a:t>A</a:t>
            </a:r>
            <a:r>
              <a:rPr sz="1400" b="1" spc="-4" dirty="0">
                <a:latin typeface="Calibri"/>
                <a:cs typeface="Calibri"/>
              </a:rPr>
              <a:t>L</a:t>
            </a:r>
            <a:r>
              <a:rPr sz="1400" b="1" dirty="0">
                <a:latin typeface="Calibri"/>
                <a:cs typeface="Calibri"/>
              </a:rPr>
              <a:t>AM</a:t>
            </a:r>
            <a:r>
              <a:rPr sz="1400" b="1" spc="-4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N</a:t>
            </a:r>
            <a:r>
              <a:rPr sz="1400" b="1" spc="-25" dirty="0">
                <a:latin typeface="Calibri"/>
                <a:cs typeface="Calibri"/>
              </a:rPr>
              <a:t>E</a:t>
            </a:r>
            <a:r>
              <a:rPr sz="1400" b="1" spc="4" dirty="0">
                <a:latin typeface="Calibri"/>
                <a:cs typeface="Calibri"/>
              </a:rPr>
              <a:t>G</a:t>
            </a:r>
            <a:r>
              <a:rPr sz="1400" b="1" dirty="0">
                <a:latin typeface="Calibri"/>
                <a:cs typeface="Calibri"/>
              </a:rPr>
              <a:t>ERI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 rot="16200000">
            <a:off x="5848033" y="3661234"/>
            <a:ext cx="1711809" cy="191135"/>
          </a:xfrm>
          <a:prstGeom prst="rect">
            <a:avLst/>
          </a:prstGeom>
        </p:spPr>
        <p:txBody>
          <a:bodyPr wrap="square" lIns="0" tIns="9556" rIns="0" bIns="0" rtlCol="0">
            <a:noAutofit/>
          </a:bodyPr>
          <a:lstStyle/>
          <a:p>
            <a:pPr marL="12700">
              <a:lnSpc>
                <a:spcPts val="1505"/>
              </a:lnSpc>
            </a:pPr>
            <a:r>
              <a:rPr sz="1400" b="1" dirty="0">
                <a:latin typeface="Calibri"/>
                <a:cs typeface="Calibri"/>
              </a:rPr>
              <a:t>PER</a:t>
            </a:r>
            <a:r>
              <a:rPr sz="1400" b="1" spc="-109" dirty="0">
                <a:latin typeface="Calibri"/>
                <a:cs typeface="Calibri"/>
              </a:rPr>
              <a:t>A</a:t>
            </a:r>
            <a:r>
              <a:rPr sz="1400" b="1" dirty="0">
                <a:latin typeface="Calibri"/>
                <a:cs typeface="Calibri"/>
              </a:rPr>
              <a:t>TURAN</a:t>
            </a:r>
            <a:r>
              <a:rPr sz="1400" b="1" spc="-19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M</a:t>
            </a:r>
            <a:r>
              <a:rPr sz="1400" b="1" spc="-4" dirty="0">
                <a:latin typeface="Calibri"/>
                <a:cs typeface="Calibri"/>
              </a:rPr>
              <a:t>E</a:t>
            </a:r>
            <a:r>
              <a:rPr sz="1400" b="1" dirty="0">
                <a:latin typeface="Calibri"/>
                <a:cs typeface="Calibri"/>
              </a:rPr>
              <a:t>NTERI</a:t>
            </a:r>
            <a:endParaRPr sz="1400" dirty="0">
              <a:latin typeface="Calibri"/>
              <a:cs typeface="Calibri"/>
            </a:endParaRPr>
          </a:p>
          <a:p>
            <a:pPr marL="779633" marR="46">
              <a:lnSpc>
                <a:spcPts val="1680"/>
              </a:lnSpc>
              <a:spcBef>
                <a:spcPts val="8"/>
              </a:spcBef>
            </a:pPr>
            <a:r>
              <a:rPr sz="1400" b="1" dirty="0">
                <a:latin typeface="Calibri"/>
                <a:cs typeface="Calibri"/>
              </a:rPr>
              <a:t>KE</a:t>
            </a:r>
            <a:r>
              <a:rPr sz="1400" b="1" spc="-39" dirty="0">
                <a:latin typeface="Calibri"/>
                <a:cs typeface="Calibri"/>
              </a:rPr>
              <a:t>U</a:t>
            </a:r>
            <a:r>
              <a:rPr sz="1400" b="1" dirty="0">
                <a:latin typeface="Calibri"/>
                <a:cs typeface="Calibri"/>
              </a:rPr>
              <a:t>AN</a:t>
            </a:r>
            <a:r>
              <a:rPr sz="1400" b="1" spc="4" dirty="0">
                <a:latin typeface="Calibri"/>
                <a:cs typeface="Calibri"/>
              </a:rPr>
              <a:t>G</a:t>
            </a:r>
            <a:r>
              <a:rPr sz="1400" b="1" dirty="0">
                <a:latin typeface="Calibri"/>
                <a:cs typeface="Calibri"/>
              </a:rPr>
              <a:t>AN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 rot="16200000">
            <a:off x="6480222" y="3862891"/>
            <a:ext cx="2093956" cy="191135"/>
          </a:xfrm>
          <a:prstGeom prst="rect">
            <a:avLst/>
          </a:prstGeom>
        </p:spPr>
        <p:txBody>
          <a:bodyPr wrap="square" lIns="0" tIns="9556" rIns="0" bIns="0" rtlCol="0">
            <a:noAutofit/>
          </a:bodyPr>
          <a:lstStyle/>
          <a:p>
            <a:pPr marL="12700">
              <a:lnSpc>
                <a:spcPts val="1505"/>
              </a:lnSpc>
            </a:pPr>
            <a:r>
              <a:rPr sz="1400" b="1" dirty="0">
                <a:latin typeface="Calibri"/>
                <a:cs typeface="Calibri"/>
              </a:rPr>
              <a:t>PER</a:t>
            </a:r>
            <a:r>
              <a:rPr sz="1400" b="1" spc="-109" dirty="0">
                <a:latin typeface="Calibri"/>
                <a:cs typeface="Calibri"/>
              </a:rPr>
              <a:t>A</a:t>
            </a:r>
            <a:r>
              <a:rPr sz="1400" b="1" dirty="0">
                <a:latin typeface="Calibri"/>
                <a:cs typeface="Calibri"/>
              </a:rPr>
              <a:t>TURAN</a:t>
            </a:r>
            <a:r>
              <a:rPr sz="1400" b="1" spc="-19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KE</a:t>
            </a:r>
            <a:r>
              <a:rPr sz="1400" b="1" spc="-100" dirty="0">
                <a:latin typeface="Calibri"/>
                <a:cs typeface="Calibri"/>
              </a:rPr>
              <a:t>P</a:t>
            </a:r>
            <a:r>
              <a:rPr sz="1400" b="1" dirty="0">
                <a:latin typeface="Calibri"/>
                <a:cs typeface="Calibri"/>
              </a:rPr>
              <a:t>A</a:t>
            </a:r>
            <a:r>
              <a:rPr sz="1400" b="1" spc="-4" dirty="0">
                <a:latin typeface="Calibri"/>
                <a:cs typeface="Calibri"/>
              </a:rPr>
              <a:t>L</a:t>
            </a:r>
            <a:r>
              <a:rPr sz="1400" b="1" dirty="0">
                <a:latin typeface="Calibri"/>
                <a:cs typeface="Calibri"/>
              </a:rPr>
              <a:t>A BKK</a:t>
            </a:r>
            <a:r>
              <a:rPr sz="1400" b="1" spc="4" dirty="0">
                <a:latin typeface="Calibri"/>
                <a:cs typeface="Calibri"/>
              </a:rPr>
              <a:t>B</a:t>
            </a:r>
            <a:r>
              <a:rPr sz="1400" b="1" dirty="0">
                <a:latin typeface="Calibri"/>
                <a:cs typeface="Calibri"/>
              </a:rPr>
              <a:t>N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360664" y="3102102"/>
            <a:ext cx="2132076" cy="461772"/>
          </a:xfrm>
          <a:prstGeom prst="rect">
            <a:avLst/>
          </a:prstGeom>
        </p:spPr>
        <p:txBody>
          <a:bodyPr wrap="square" lIns="0" tIns="35560" rIns="0" bIns="0" rtlCol="0">
            <a:noAutofit/>
          </a:bodyPr>
          <a:lstStyle/>
          <a:p>
            <a:pPr marL="619616">
              <a:lnSpc>
                <a:spcPct val="101725"/>
              </a:lnSpc>
            </a:pP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HARUS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360664" y="3563876"/>
            <a:ext cx="2132076" cy="809243"/>
          </a:xfrm>
          <a:prstGeom prst="rect">
            <a:avLst/>
          </a:prstGeom>
        </p:spPr>
        <p:txBody>
          <a:bodyPr wrap="square" lIns="0" tIns="2506" rIns="0" bIns="0" rtlCol="0">
            <a:noAutofit/>
          </a:bodyPr>
          <a:lstStyle/>
          <a:p>
            <a:pPr>
              <a:lnSpc>
                <a:spcPts val="550"/>
              </a:lnSpc>
            </a:pPr>
            <a:endParaRPr sz="550"/>
          </a:p>
          <a:p>
            <a:pPr marL="282821">
              <a:lnSpc>
                <a:spcPct val="101725"/>
              </a:lnSpc>
              <a:spcBef>
                <a:spcPts val="1000"/>
              </a:spcBef>
            </a:pPr>
            <a:r>
              <a:rPr b="1" spc="-4" dirty="0">
                <a:solidFill>
                  <a:srgbClr val="404040"/>
                </a:solidFill>
                <a:latin typeface="Calibri"/>
                <a:cs typeface="Calibri"/>
              </a:rPr>
              <a:t>HARMONIS DAN</a:t>
            </a:r>
            <a:endParaRPr>
              <a:latin typeface="Calibri"/>
              <a:cs typeface="Calibri"/>
            </a:endParaRPr>
          </a:p>
          <a:p>
            <a:pPr marL="259961">
              <a:lnSpc>
                <a:spcPts val="2160"/>
              </a:lnSpc>
              <a:spcBef>
                <a:spcPts val="108"/>
              </a:spcBef>
            </a:pPr>
            <a:r>
              <a:rPr b="1" spc="-3" dirty="0">
                <a:solidFill>
                  <a:srgbClr val="404040"/>
                </a:solidFill>
                <a:latin typeface="Calibri"/>
                <a:cs typeface="Calibri"/>
              </a:rPr>
              <a:t>SALING DUKUNG</a:t>
            </a:r>
            <a:endParaRPr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734812" y="2835402"/>
            <a:ext cx="522732" cy="237286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" name="object 2"/>
          <p:cNvSpPr txBox="1"/>
          <p:nvPr/>
        </p:nvSpPr>
        <p:spPr>
          <a:xfrm>
            <a:off x="4050030" y="2121410"/>
            <a:ext cx="3843528" cy="3287267"/>
          </a:xfrm>
          <a:prstGeom prst="rect">
            <a:avLst/>
          </a:prstGeom>
        </p:spPr>
        <p:txBody>
          <a:bodyPr wrap="square" lIns="0" tIns="1853" rIns="0" bIns="0" rtlCol="0">
            <a:noAutofit/>
          </a:bodyPr>
          <a:lstStyle/>
          <a:p>
            <a:pPr>
              <a:lnSpc>
                <a:spcPts val="900"/>
              </a:lnSpc>
            </a:pPr>
            <a:endParaRPr sz="900"/>
          </a:p>
          <a:p>
            <a:pPr marL="316856">
              <a:lnSpc>
                <a:spcPts val="2441"/>
              </a:lnSpc>
              <a:spcBef>
                <a:spcPts val="1000"/>
              </a:spcBef>
            </a:pPr>
            <a:r>
              <a:rPr sz="2000" b="1" spc="4" dirty="0">
                <a:solidFill>
                  <a:srgbClr val="5B9BD4"/>
                </a:solidFill>
                <a:latin typeface="Calibri"/>
                <a:cs typeface="Calibri"/>
              </a:rPr>
              <a:t>1</a:t>
            </a:r>
            <a:r>
              <a:rPr sz="2000" b="1" dirty="0">
                <a:solidFill>
                  <a:srgbClr val="5B9BD4"/>
                </a:solidFill>
                <a:latin typeface="Calibri"/>
                <a:cs typeface="Calibri"/>
              </a:rPr>
              <a:t>3       </a:t>
            </a:r>
            <a:r>
              <a:rPr sz="2000" b="1" spc="251" dirty="0">
                <a:solidFill>
                  <a:srgbClr val="5B9BD4"/>
                </a:solidFill>
                <a:latin typeface="Calibri"/>
                <a:cs typeface="Calibri"/>
              </a:rPr>
              <a:t> </a:t>
            </a:r>
            <a:r>
              <a:rPr sz="2000" b="1" spc="4" dirty="0">
                <a:solidFill>
                  <a:srgbClr val="EC7C30"/>
                </a:solidFill>
                <a:latin typeface="Calibri"/>
                <a:cs typeface="Calibri"/>
              </a:rPr>
              <a:t>1</a:t>
            </a:r>
            <a:r>
              <a:rPr sz="2000" b="1" dirty="0">
                <a:solidFill>
                  <a:srgbClr val="EC7C30"/>
                </a:solidFill>
                <a:latin typeface="Calibri"/>
                <a:cs typeface="Calibri"/>
              </a:rPr>
              <a:t>1        </a:t>
            </a:r>
            <a:r>
              <a:rPr sz="2000" b="1" spc="332" dirty="0">
                <a:solidFill>
                  <a:srgbClr val="EC7C3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5B9BD4"/>
                </a:solidFill>
                <a:latin typeface="Calibri"/>
                <a:cs typeface="Calibri"/>
              </a:rPr>
              <a:t>2         </a:t>
            </a:r>
            <a:r>
              <a:rPr sz="2000" b="1" spc="382" dirty="0">
                <a:solidFill>
                  <a:srgbClr val="5B9BD4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5B9BD4"/>
                </a:solidFill>
                <a:latin typeface="Calibri"/>
                <a:cs typeface="Calibri"/>
              </a:rPr>
              <a:t>3         </a:t>
            </a:r>
            <a:r>
              <a:rPr sz="2000" b="1" spc="382" dirty="0">
                <a:solidFill>
                  <a:srgbClr val="5B9BD4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5B9BD4"/>
                </a:solidFill>
                <a:latin typeface="Calibri"/>
                <a:cs typeface="Calibri"/>
              </a:rPr>
              <a:t>1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36" name="Gambar 22" descr="Sebuah gambar berisi burung&#10;&#10;Deskripsi dihasilkan secara otomatis">
            <a:extLst>
              <a:ext uri="{FF2B5EF4-FFF2-40B4-BE49-F238E27FC236}">
                <a16:creationId xmlns="" xmlns:a16="http://schemas.microsoft.com/office/drawing/2014/main" id="{AA7C6235-3A82-4F8F-93B5-79CE43D554A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558"/>
            <a:ext cx="757668" cy="760160"/>
          </a:xfrm>
          <a:prstGeom prst="rect">
            <a:avLst/>
          </a:prstGeom>
        </p:spPr>
      </p:pic>
      <p:pic>
        <p:nvPicPr>
          <p:cNvPr id="37" name="Gambar 20" descr="Sebuah gambar berisi burung&#10;&#10;Deskripsi dihasilkan secara otomatis">
            <a:extLst>
              <a:ext uri="{FF2B5EF4-FFF2-40B4-BE49-F238E27FC236}">
                <a16:creationId xmlns="" xmlns:a16="http://schemas.microsoft.com/office/drawing/2014/main" id="{58A25AD2-11B9-4309-B2B4-B06E7A25F35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08213"/>
            <a:ext cx="12192000" cy="355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945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id-ID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KELENGKAPAN BERKAS KLAIM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d-ID" sz="2300" b="1" cap="none" dirty="0" smtClean="0"/>
              <a:t>Rawat jalan</a:t>
            </a:r>
            <a:endParaRPr lang="en-US" sz="2300" b="1" cap="none" dirty="0" smtClean="0"/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id-ID" sz="2300" cap="none" dirty="0" smtClean="0"/>
              <a:t>Surat eligibilitas peserta (</a:t>
            </a:r>
            <a:r>
              <a:rPr lang="id-ID" sz="2300" b="1" cap="none" dirty="0" smtClean="0"/>
              <a:t>SEP) asli</a:t>
            </a:r>
            <a:endParaRPr lang="en-US" sz="2300" b="1" cap="none" dirty="0" smtClean="0"/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id-ID" sz="2300" cap="none" dirty="0" smtClean="0"/>
              <a:t>Surat rujukan (fotokopi)</a:t>
            </a:r>
            <a:endParaRPr lang="en-US" sz="2300" cap="none" dirty="0" smtClean="0"/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id-ID" sz="2300" cap="none" dirty="0" smtClean="0"/>
              <a:t>Perincian tagihan / kwitansi asli</a:t>
            </a:r>
            <a:endParaRPr lang="en-US" sz="2300" cap="none" dirty="0" smtClean="0"/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id-ID" sz="2300" b="1" cap="none" dirty="0" smtClean="0"/>
              <a:t>Borang rawat jalan </a:t>
            </a:r>
            <a:r>
              <a:rPr lang="id-ID" sz="2300" b="1" cap="none" dirty="0" smtClean="0">
                <a:solidFill>
                  <a:srgbClr val="FF0000"/>
                </a:solidFill>
              </a:rPr>
              <a:t>ditandatangai DPJP</a:t>
            </a:r>
            <a:endParaRPr lang="en-US" sz="2300" b="1" cap="none" dirty="0" smtClean="0">
              <a:solidFill>
                <a:srgbClr val="FF0000"/>
              </a:solidFill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id-ID" sz="2300" cap="none" dirty="0" smtClean="0"/>
              <a:t>Protokol terapi / regimen untuk obat HOT</a:t>
            </a:r>
            <a:endParaRPr lang="en-US" sz="2300" cap="none" dirty="0" smtClean="0"/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id-ID" sz="2300" cap="none" dirty="0" smtClean="0"/>
              <a:t>Resep alat kesehatan</a:t>
            </a:r>
            <a:endParaRPr lang="en-US" sz="2300" cap="none" dirty="0" smtClean="0"/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id-ID" sz="2300" cap="none" dirty="0" smtClean="0"/>
              <a:t>Tanda terima alat kesehatan (alat bantu dengar, alat bantu gerak, dan lain-lain)</a:t>
            </a:r>
            <a:endParaRPr lang="en-US" sz="2300" cap="none" dirty="0" smtClean="0"/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id-ID" sz="2300" cap="none" dirty="0" smtClean="0"/>
              <a:t>Berkas pendukung lain yang diperlukan</a:t>
            </a:r>
            <a:endParaRPr lang="en-US" sz="2300" cap="none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d-ID" sz="2000" b="1" cap="none" dirty="0" smtClean="0"/>
              <a:t>Rawat inap </a:t>
            </a:r>
            <a:endParaRPr lang="en-US" sz="2000" b="1" cap="none" dirty="0" smtClean="0"/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id-ID" sz="2000" cap="none" dirty="0" smtClean="0"/>
              <a:t>Surat eligibilitas peserta (</a:t>
            </a:r>
            <a:r>
              <a:rPr lang="id-ID" sz="2000" b="1" cap="none" dirty="0" smtClean="0"/>
              <a:t>sep) asli</a:t>
            </a:r>
            <a:endParaRPr lang="en-US" sz="1200" b="1" cap="none" dirty="0" smtClean="0"/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id-ID" sz="2000" cap="none" dirty="0" smtClean="0"/>
              <a:t>Surat rujukan (fotokopi)</a:t>
            </a:r>
            <a:endParaRPr lang="en-US" sz="1200" cap="none" dirty="0" smtClean="0"/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id-ID" sz="2000" cap="none" dirty="0" smtClean="0"/>
              <a:t>Perincian tagihan / kwitansi asli</a:t>
            </a:r>
            <a:endParaRPr lang="en-US" sz="1200" cap="none" dirty="0" smtClean="0"/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id-ID" sz="2000" i="1" cap="none" dirty="0" smtClean="0"/>
              <a:t>Print out</a:t>
            </a:r>
            <a:r>
              <a:rPr lang="id-ID" sz="2000" cap="none" dirty="0" smtClean="0"/>
              <a:t> hasil grouping INA cbg,s</a:t>
            </a:r>
            <a:endParaRPr lang="en-US" sz="1200" cap="none" dirty="0" smtClean="0"/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id-ID" sz="2000" cap="none" dirty="0" smtClean="0"/>
              <a:t>Surat perintah rawat inap /admisi (fotokopi)</a:t>
            </a:r>
            <a:endParaRPr lang="en-US" sz="1200" cap="none" dirty="0" smtClean="0"/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id-ID" sz="2000" b="1" cap="none" dirty="0" smtClean="0"/>
              <a:t>Resume medis </a:t>
            </a:r>
            <a:r>
              <a:rPr lang="id-ID" sz="2000" b="1" cap="none" dirty="0" smtClean="0">
                <a:solidFill>
                  <a:srgbClr val="FF0000"/>
                </a:solidFill>
              </a:rPr>
              <a:t>ditandatangani DPJP</a:t>
            </a:r>
            <a:endParaRPr lang="en-US" sz="1200" b="1" cap="none" dirty="0" smtClean="0"/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id-ID" sz="2000" cap="none" dirty="0" smtClean="0"/>
              <a:t>Laporan operasi (fotokopi)</a:t>
            </a:r>
            <a:endParaRPr lang="en-US" sz="1200" cap="none" dirty="0" smtClean="0"/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id-ID" sz="2000" cap="none" dirty="0" smtClean="0"/>
              <a:t>Protokol terapi / regimen untuk obat HOT</a:t>
            </a:r>
            <a:endParaRPr lang="en-US" sz="1200" cap="none" dirty="0" smtClean="0"/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id-ID" sz="2000" cap="none" dirty="0" smtClean="0"/>
              <a:t>Resep alat kesehatan </a:t>
            </a:r>
            <a:endParaRPr lang="en-US" sz="1200" cap="none" dirty="0" smtClean="0"/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id-ID" sz="2000" cap="none" dirty="0" smtClean="0"/>
              <a:t>Tanda terima alat kesehatan (alat bantu dengar, alat bantu gerak, dan lain-lain)</a:t>
            </a:r>
            <a:endParaRPr lang="en-US" sz="1200" cap="none" dirty="0" smtClean="0"/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id-ID" sz="2000" cap="none" dirty="0" smtClean="0"/>
              <a:t>Berkas pendukung lain yang diperlukan</a:t>
            </a:r>
            <a:endParaRPr lang="en-US" sz="2000" cap="none" dirty="0"/>
          </a:p>
        </p:txBody>
      </p:sp>
      <p:pic>
        <p:nvPicPr>
          <p:cNvPr id="7" name="Gambar 22" descr="Sebuah gambar berisi burung&#10;&#10;Deskripsi dihasilkan secara otomatis">
            <a:extLst>
              <a:ext uri="{FF2B5EF4-FFF2-40B4-BE49-F238E27FC236}">
                <a16:creationId xmlns="" xmlns:a16="http://schemas.microsoft.com/office/drawing/2014/main" id="{AA7C6235-3A82-4F8F-93B5-79CE43D554A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558"/>
            <a:ext cx="757668" cy="760160"/>
          </a:xfrm>
          <a:prstGeom prst="rect">
            <a:avLst/>
          </a:prstGeom>
        </p:spPr>
      </p:pic>
      <p:pic>
        <p:nvPicPr>
          <p:cNvPr id="8" name="Gambar 20" descr="Sebuah gambar berisi burung&#10;&#10;Deskripsi dihasilkan secara otomatis">
            <a:extLst>
              <a:ext uri="{FF2B5EF4-FFF2-40B4-BE49-F238E27FC236}">
                <a16:creationId xmlns="" xmlns:a16="http://schemas.microsoft.com/office/drawing/2014/main" id="{58A25AD2-11B9-4309-B2B4-B06E7A25F35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21660"/>
            <a:ext cx="12192000" cy="355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928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KELENGKAPAN BERKAS KLAIM 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403849"/>
            <a:ext cx="5181600" cy="273292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marL="0" indent="0">
              <a:buNone/>
            </a:pPr>
            <a:r>
              <a:rPr lang="id-ID" sz="3600" b="1" cap="none" dirty="0" smtClean="0"/>
              <a:t>Kasus kecelakaan lalu lintas</a:t>
            </a:r>
            <a:endParaRPr lang="en-US" sz="3600" b="1" cap="none" dirty="0" smtClean="0"/>
          </a:p>
          <a:p>
            <a:pPr lvl="0"/>
            <a:r>
              <a:rPr lang="id-ID" sz="3200" cap="none" dirty="0" smtClean="0"/>
              <a:t>Ditambahkan syarat klaim Jasa Raharja</a:t>
            </a:r>
            <a:endParaRPr lang="en-US" sz="3200" cap="none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403849"/>
            <a:ext cx="5181600" cy="273292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pPr marL="0" indent="0">
              <a:buNone/>
            </a:pPr>
            <a:r>
              <a:rPr lang="id-ID" sz="3600" b="1" cap="none" dirty="0" smtClean="0"/>
              <a:t>Kasus kecelakaan kerja</a:t>
            </a:r>
            <a:endParaRPr lang="en-US" sz="3600" b="1" cap="none" dirty="0" smtClean="0"/>
          </a:p>
          <a:p>
            <a:pPr marL="259080" indent="-260350"/>
            <a:r>
              <a:rPr lang="id-ID" sz="3200" cap="none" dirty="0" smtClean="0"/>
              <a:t>Ditambah syarat klaim kecelakaan kerja.</a:t>
            </a:r>
            <a:endParaRPr lang="en-US" sz="3200" cap="none" dirty="0"/>
          </a:p>
        </p:txBody>
      </p:sp>
      <p:pic>
        <p:nvPicPr>
          <p:cNvPr id="5" name="Gambar 22" descr="Sebuah gambar berisi burung&#10;&#10;Deskripsi dihasilkan secara otomatis">
            <a:extLst>
              <a:ext uri="{FF2B5EF4-FFF2-40B4-BE49-F238E27FC236}">
                <a16:creationId xmlns="" xmlns:a16="http://schemas.microsoft.com/office/drawing/2014/main" id="{AA7C6235-3A82-4F8F-93B5-79CE43D554A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558"/>
            <a:ext cx="757668" cy="760160"/>
          </a:xfrm>
          <a:prstGeom prst="rect">
            <a:avLst/>
          </a:prstGeom>
        </p:spPr>
      </p:pic>
      <p:pic>
        <p:nvPicPr>
          <p:cNvPr id="6" name="Gambar 20" descr="Sebuah gambar berisi burung&#10;&#10;Deskripsi dihasilkan secara otomatis">
            <a:extLst>
              <a:ext uri="{FF2B5EF4-FFF2-40B4-BE49-F238E27FC236}">
                <a16:creationId xmlns="" xmlns:a16="http://schemas.microsoft.com/office/drawing/2014/main" id="{58A25AD2-11B9-4309-B2B4-B06E7A25F35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21660"/>
            <a:ext cx="12192000" cy="355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581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ersegi Panjang 7">
            <a:extLst>
              <a:ext uri="{FF2B5EF4-FFF2-40B4-BE49-F238E27FC236}">
                <a16:creationId xmlns="" xmlns:a16="http://schemas.microsoft.com/office/drawing/2014/main" id="{5F813701-B59E-41C6-B472-1FE8CD18001B}"/>
              </a:ext>
            </a:extLst>
          </p:cNvPr>
          <p:cNvSpPr/>
          <p:nvPr/>
        </p:nvSpPr>
        <p:spPr>
          <a:xfrm>
            <a:off x="0" y="0"/>
            <a:ext cx="1778493" cy="6858000"/>
          </a:xfrm>
          <a:prstGeom prst="rect">
            <a:avLst/>
          </a:prstGeom>
          <a:solidFill>
            <a:srgbClr val="FDD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 descr="Ingin Klaim Asuransi Bisa Diterima? Yuk, Simak Cara Ini">
            <a:extLst>
              <a:ext uri="{FF2B5EF4-FFF2-40B4-BE49-F238E27FC236}">
                <a16:creationId xmlns="" xmlns:a16="http://schemas.microsoft.com/office/drawing/2014/main" id="{EC3F03CE-FCC1-4146-A166-B486FD738F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63"/>
          <a:stretch/>
        </p:blipFill>
        <p:spPr bwMode="auto">
          <a:xfrm>
            <a:off x="151402" y="0"/>
            <a:ext cx="7141770" cy="6857999"/>
          </a:xfrm>
          <a:prstGeom prst="parallelogram">
            <a:avLst>
              <a:gd name="adj" fmla="val 22695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Gambar 12" descr="Sebuah gambar berisi monitor, komputer, computer&#10;&#10;Deskripsi dihasilkan secara otomatis">
            <a:extLst>
              <a:ext uri="{FF2B5EF4-FFF2-40B4-BE49-F238E27FC236}">
                <a16:creationId xmlns="" xmlns:a16="http://schemas.microsoft.com/office/drawing/2014/main" id="{6DA27C9A-D04B-4462-93FA-D3A91726F40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8580"/>
          <a:stretch/>
        </p:blipFill>
        <p:spPr>
          <a:xfrm>
            <a:off x="0" y="0"/>
            <a:ext cx="6241209" cy="6857999"/>
          </a:xfrm>
          <a:prstGeom prst="flowChartInputOutput">
            <a:avLst/>
          </a:prstGeom>
        </p:spPr>
      </p:pic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7173806" y="3311674"/>
            <a:ext cx="4866792" cy="4351338"/>
          </a:xfrm>
        </p:spPr>
        <p:txBody>
          <a:bodyPr/>
          <a:lstStyle/>
          <a:p>
            <a:r>
              <a:rPr lang="en-US" dirty="0" err="1"/>
              <a:t>Kwitansi</a:t>
            </a:r>
            <a:r>
              <a:rPr lang="en-US" dirty="0"/>
              <a:t> </a:t>
            </a:r>
            <a:r>
              <a:rPr lang="en-US" dirty="0" err="1"/>
              <a:t>asli</a:t>
            </a:r>
            <a:r>
              <a:rPr lang="en-US" dirty="0"/>
              <a:t> </a:t>
            </a:r>
            <a:r>
              <a:rPr lang="en-US" dirty="0" err="1"/>
              <a:t>rangkap</a:t>
            </a:r>
            <a:r>
              <a:rPr lang="en-US" dirty="0"/>
              <a:t> </a:t>
            </a:r>
            <a:r>
              <a:rPr lang="en-US" dirty="0" err="1"/>
              <a:t>tiga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materai</a:t>
            </a:r>
            <a:r>
              <a:rPr lang="en-US" dirty="0"/>
              <a:t> </a:t>
            </a:r>
            <a:r>
              <a:rPr lang="en-US" dirty="0" err="1"/>
              <a:t>secukupnya</a:t>
            </a:r>
            <a:endParaRPr lang="en-US" dirty="0"/>
          </a:p>
          <a:p>
            <a:r>
              <a:rPr lang="en-US" dirty="0" err="1"/>
              <a:t>Formulir</a:t>
            </a:r>
            <a:r>
              <a:rPr lang="en-US" dirty="0"/>
              <a:t> </a:t>
            </a:r>
            <a:r>
              <a:rPr lang="en-US" dirty="0" err="1"/>
              <a:t>pengajuan</a:t>
            </a:r>
            <a:r>
              <a:rPr lang="en-US" dirty="0"/>
              <a:t> </a:t>
            </a:r>
            <a:r>
              <a:rPr lang="en-US" dirty="0" err="1"/>
              <a:t>klaim</a:t>
            </a:r>
            <a:r>
              <a:rPr lang="en-US" dirty="0"/>
              <a:t> </a:t>
            </a:r>
            <a:r>
              <a:rPr lang="en-US" dirty="0" err="1"/>
              <a:t>rangkap</a:t>
            </a:r>
            <a:r>
              <a:rPr lang="en-US" dirty="0"/>
              <a:t> </a:t>
            </a:r>
            <a:r>
              <a:rPr lang="en-US" dirty="0" err="1"/>
              <a:t>tiga</a:t>
            </a:r>
            <a:endParaRPr lang="en-US" dirty="0"/>
          </a:p>
          <a:p>
            <a:r>
              <a:rPr lang="en-US" dirty="0" err="1"/>
              <a:t>Rekapitulasi</a:t>
            </a:r>
            <a:r>
              <a:rPr lang="en-US" dirty="0"/>
              <a:t> </a:t>
            </a:r>
            <a:r>
              <a:rPr lang="en-US" dirty="0" err="1"/>
              <a:t>pelayanan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6" name="Content Placeholder 9"/>
          <p:cNvSpPr txBox="1">
            <a:spLocks/>
          </p:cNvSpPr>
          <p:nvPr/>
        </p:nvSpPr>
        <p:spPr>
          <a:xfrm>
            <a:off x="6241209" y="1704697"/>
            <a:ext cx="5437093" cy="9787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id-ID" sz="4000" b="1" dirty="0">
                <a:solidFill>
                  <a:srgbClr val="004A74"/>
                </a:solidFill>
              </a:rPr>
              <a:t>BERKAS PENAGIHAN KLAIM KE BPJS</a:t>
            </a:r>
            <a:endParaRPr lang="en-US" sz="4000" dirty="0">
              <a:solidFill>
                <a:srgbClr val="004A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0386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ersegi Panjang 5">
            <a:extLst>
              <a:ext uri="{FF2B5EF4-FFF2-40B4-BE49-F238E27FC236}">
                <a16:creationId xmlns="" xmlns:a16="http://schemas.microsoft.com/office/drawing/2014/main" id="{759330BC-A55E-4B5C-B5AF-CE9F8CDE370B}"/>
              </a:ext>
            </a:extLst>
          </p:cNvPr>
          <p:cNvSpPr/>
          <p:nvPr/>
        </p:nvSpPr>
        <p:spPr>
          <a:xfrm>
            <a:off x="-1" y="0"/>
            <a:ext cx="7026177" cy="6858000"/>
          </a:xfrm>
          <a:prstGeom prst="rect">
            <a:avLst/>
          </a:prstGeom>
          <a:solidFill>
            <a:srgbClr val="004A7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ersegi Panjang 6">
            <a:extLst>
              <a:ext uri="{FF2B5EF4-FFF2-40B4-BE49-F238E27FC236}">
                <a16:creationId xmlns="" xmlns:a16="http://schemas.microsoft.com/office/drawing/2014/main" id="{3FC1F765-E31D-4D2A-8B48-BA40C56681CD}"/>
              </a:ext>
            </a:extLst>
          </p:cNvPr>
          <p:cNvSpPr/>
          <p:nvPr/>
        </p:nvSpPr>
        <p:spPr>
          <a:xfrm>
            <a:off x="0" y="0"/>
            <a:ext cx="825623" cy="825623"/>
          </a:xfrm>
          <a:prstGeom prst="rect">
            <a:avLst/>
          </a:prstGeom>
          <a:solidFill>
            <a:srgbClr val="FDD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Judul 1">
            <a:extLst>
              <a:ext uri="{FF2B5EF4-FFF2-40B4-BE49-F238E27FC236}">
                <a16:creationId xmlns="" xmlns:a16="http://schemas.microsoft.com/office/drawing/2014/main" id="{583397FD-9CD1-4947-B621-CD6B313C285B}"/>
              </a:ext>
            </a:extLst>
          </p:cNvPr>
          <p:cNvSpPr txBox="1">
            <a:spLocks/>
          </p:cNvSpPr>
          <p:nvPr/>
        </p:nvSpPr>
        <p:spPr>
          <a:xfrm>
            <a:off x="825623" y="1975282"/>
            <a:ext cx="5547360" cy="6447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d-ID" b="1" dirty="0" smtClean="0">
                <a:solidFill>
                  <a:schemeClr val="bg1"/>
                </a:solidFill>
                <a:latin typeface="+mn-lt"/>
              </a:rPr>
              <a:t>KLAIM COVID 19</a:t>
            </a:r>
            <a:endParaRPr lang="en-US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0" name="Persegi Panjang 9">
            <a:extLst>
              <a:ext uri="{FF2B5EF4-FFF2-40B4-BE49-F238E27FC236}">
                <a16:creationId xmlns="" xmlns:a16="http://schemas.microsoft.com/office/drawing/2014/main" id="{A27B85FD-CA36-4B6B-9C60-425E5B18E259}"/>
              </a:ext>
            </a:extLst>
          </p:cNvPr>
          <p:cNvSpPr/>
          <p:nvPr/>
        </p:nvSpPr>
        <p:spPr>
          <a:xfrm>
            <a:off x="957703" y="2673339"/>
            <a:ext cx="3817398" cy="45719"/>
          </a:xfrm>
          <a:prstGeom prst="rect">
            <a:avLst/>
          </a:prstGeom>
          <a:solidFill>
            <a:srgbClr val="FDD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Persegi Panjang 10">
            <a:extLst>
              <a:ext uri="{FF2B5EF4-FFF2-40B4-BE49-F238E27FC236}">
                <a16:creationId xmlns="" xmlns:a16="http://schemas.microsoft.com/office/drawing/2014/main" id="{81826A7C-F238-4FC5-8404-0B774B0DDA2F}"/>
              </a:ext>
            </a:extLst>
          </p:cNvPr>
          <p:cNvSpPr/>
          <p:nvPr/>
        </p:nvSpPr>
        <p:spPr>
          <a:xfrm>
            <a:off x="10999433" y="0"/>
            <a:ext cx="1191615" cy="6858000"/>
          </a:xfrm>
          <a:prstGeom prst="rect">
            <a:avLst/>
          </a:prstGeom>
          <a:solidFill>
            <a:srgbClr val="FDD300">
              <a:alpha val="44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Gambar 14" descr="Sebuah gambar berisi computer, komputer, meja, air&#10;&#10;Deskripsi dihasilkan secara otomatis">
            <a:extLst>
              <a:ext uri="{FF2B5EF4-FFF2-40B4-BE49-F238E27FC236}">
                <a16:creationId xmlns="" xmlns:a16="http://schemas.microsoft.com/office/drawing/2014/main" id="{D852AC2A-B5B9-42AD-B80D-442D6E8B1B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297" y="5752674"/>
            <a:ext cx="4140293" cy="950735"/>
          </a:xfrm>
          <a:prstGeom prst="rect">
            <a:avLst/>
          </a:prstGeom>
        </p:spPr>
      </p:pic>
      <p:pic>
        <p:nvPicPr>
          <p:cNvPr id="1030" name="Picture 6" descr="Virus Koron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47613">
            <a:off x="6444711" y="1533075"/>
            <a:ext cx="5029924" cy="4224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8542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7668" y="1210235"/>
            <a:ext cx="5051461" cy="1048871"/>
          </a:xfrm>
        </p:spPr>
        <p:txBody>
          <a:bodyPr>
            <a:normAutofit/>
          </a:bodyPr>
          <a:lstStyle/>
          <a:p>
            <a:r>
              <a:rPr lang="id-ID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DASAR HUKUM</a:t>
            </a:r>
            <a:endParaRPr lang="id-ID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type="body" idx="1"/>
          </p:nvPr>
        </p:nvSpPr>
        <p:spPr>
          <a:xfrm>
            <a:off x="1250577" y="2622179"/>
            <a:ext cx="10244792" cy="2124635"/>
          </a:xfrm>
          <a:solidFill>
            <a:srgbClr val="FDD3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Autofit/>
          </a:bodyPr>
          <a:lstStyle/>
          <a:p>
            <a:r>
              <a:rPr lang="id-ID" sz="3600" dirty="0" smtClean="0">
                <a:solidFill>
                  <a:schemeClr val="tx1"/>
                </a:solidFill>
              </a:rPr>
              <a:t>Keputusan Menteri Kesehatan Republik Indonesia Nomor Hk.01.07/Menkes/5673/2021 Tentang Petunjuk Teknis Klaim Penggantian Biaya Pelayanan Pasien </a:t>
            </a:r>
            <a:r>
              <a:rPr lang="id-ID" sz="3600" i="1" dirty="0" smtClean="0">
                <a:solidFill>
                  <a:schemeClr val="tx1"/>
                </a:solidFill>
              </a:rPr>
              <a:t>Corona Virus Disease </a:t>
            </a:r>
            <a:r>
              <a:rPr lang="id-ID" sz="3600" dirty="0" smtClean="0">
                <a:solidFill>
                  <a:schemeClr val="tx1"/>
                </a:solidFill>
              </a:rPr>
              <a:t>2019 (Covid-19)</a:t>
            </a:r>
            <a:endParaRPr lang="id-ID" sz="3600" dirty="0">
              <a:solidFill>
                <a:schemeClr val="tx1"/>
              </a:solidFill>
            </a:endParaRPr>
          </a:p>
        </p:txBody>
      </p:sp>
      <p:pic>
        <p:nvPicPr>
          <p:cNvPr id="4" name="Gambar 22" descr="Sebuah gambar berisi burung&#10;&#10;Deskripsi dihasilkan secara otomatis">
            <a:extLst>
              <a:ext uri="{FF2B5EF4-FFF2-40B4-BE49-F238E27FC236}">
                <a16:creationId xmlns="" xmlns:a16="http://schemas.microsoft.com/office/drawing/2014/main" id="{AA7C6235-3A82-4F8F-93B5-79CE43D554A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558"/>
            <a:ext cx="757668" cy="760160"/>
          </a:xfrm>
          <a:prstGeom prst="rect">
            <a:avLst/>
          </a:prstGeom>
        </p:spPr>
      </p:pic>
      <p:pic>
        <p:nvPicPr>
          <p:cNvPr id="5" name="Gambar 20" descr="Sebuah gambar berisi burung&#10;&#10;Deskripsi dihasilkan secara otomatis">
            <a:extLst>
              <a:ext uri="{FF2B5EF4-FFF2-40B4-BE49-F238E27FC236}">
                <a16:creationId xmlns="" xmlns:a16="http://schemas.microsoft.com/office/drawing/2014/main" id="{58A25AD2-11B9-4309-B2B4-B06E7A25F35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21660"/>
            <a:ext cx="12192000" cy="355345"/>
          </a:xfrm>
          <a:prstGeom prst="rect">
            <a:avLst/>
          </a:prstGeom>
        </p:spPr>
      </p:pic>
      <p:sp>
        <p:nvSpPr>
          <p:cNvPr id="11" name="AutoShape 2" descr="Sosialisasi KMK 5673 TH 2021 30 Agustus 2021 | PD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90959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32012" y="568345"/>
            <a:ext cx="11093823" cy="1112537"/>
          </a:xfrm>
        </p:spPr>
        <p:txBody>
          <a:bodyPr>
            <a:normAutofit/>
          </a:bodyPr>
          <a:lstStyle/>
          <a:p>
            <a:r>
              <a:rPr lang="id-ID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PERIODE PELAKSANAAN PENGGANTIAN BIAYA PELAYANAN COVID 19</a:t>
            </a:r>
            <a:endParaRPr lang="id-ID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59776962"/>
              </p:ext>
            </p:extLst>
          </p:nvPr>
        </p:nvGraphicFramePr>
        <p:xfrm>
          <a:off x="712694" y="1887073"/>
          <a:ext cx="10991944" cy="32362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Left-Right Arrow 8"/>
          <p:cNvSpPr/>
          <p:nvPr/>
        </p:nvSpPr>
        <p:spPr>
          <a:xfrm>
            <a:off x="779929" y="5553638"/>
            <a:ext cx="8108577" cy="349623"/>
          </a:xfrm>
          <a:prstGeom prst="leftRightArrow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" name="Left-Right Arrow 9"/>
          <p:cNvSpPr/>
          <p:nvPr/>
        </p:nvSpPr>
        <p:spPr>
          <a:xfrm>
            <a:off x="9291918" y="5553638"/>
            <a:ext cx="2433917" cy="349623"/>
          </a:xfrm>
          <a:prstGeom prst="leftRightArrow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1" name="TextBox 10"/>
          <p:cNvSpPr txBox="1"/>
          <p:nvPr/>
        </p:nvSpPr>
        <p:spPr>
          <a:xfrm>
            <a:off x="3442447" y="5291882"/>
            <a:ext cx="2124636" cy="369332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id-ID" dirty="0" smtClean="0"/>
              <a:t>COST PER DAY</a:t>
            </a:r>
            <a:endParaRPr lang="id-ID" dirty="0"/>
          </a:p>
        </p:txBody>
      </p:sp>
      <p:sp>
        <p:nvSpPr>
          <p:cNvPr id="12" name="TextBox 11"/>
          <p:cNvSpPr txBox="1"/>
          <p:nvPr/>
        </p:nvSpPr>
        <p:spPr>
          <a:xfrm>
            <a:off x="9439835" y="5291882"/>
            <a:ext cx="2124636" cy="369332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id-ID" dirty="0" smtClean="0"/>
              <a:t>INA CBG</a:t>
            </a:r>
            <a:endParaRPr lang="id-ID" dirty="0"/>
          </a:p>
        </p:txBody>
      </p:sp>
      <p:pic>
        <p:nvPicPr>
          <p:cNvPr id="13" name="Gambar 22" descr="Sebuah gambar berisi burung&#10;&#10;Deskripsi dihasilkan secara otomatis">
            <a:extLst>
              <a:ext uri="{FF2B5EF4-FFF2-40B4-BE49-F238E27FC236}">
                <a16:creationId xmlns="" xmlns:a16="http://schemas.microsoft.com/office/drawing/2014/main" id="{AA7C6235-3A82-4F8F-93B5-79CE43D554A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558"/>
            <a:ext cx="757668" cy="760160"/>
          </a:xfrm>
          <a:prstGeom prst="rect">
            <a:avLst/>
          </a:prstGeom>
        </p:spPr>
      </p:pic>
      <p:pic>
        <p:nvPicPr>
          <p:cNvPr id="14" name="Gambar 20" descr="Sebuah gambar berisi burung&#10;&#10;Deskripsi dihasilkan secara otomatis">
            <a:extLst>
              <a:ext uri="{FF2B5EF4-FFF2-40B4-BE49-F238E27FC236}">
                <a16:creationId xmlns="" xmlns:a16="http://schemas.microsoft.com/office/drawing/2014/main" id="{58A25AD2-11B9-4309-B2B4-B06E7A25F35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21660"/>
            <a:ext cx="12192000" cy="355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965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705" y="101342"/>
            <a:ext cx="11809404" cy="6635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688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7084" y="274488"/>
            <a:ext cx="9567527" cy="747490"/>
          </a:xfrm>
        </p:spPr>
        <p:txBody>
          <a:bodyPr>
            <a:normAutofit/>
          </a:bodyPr>
          <a:lstStyle/>
          <a:p>
            <a:pPr algn="ctr"/>
            <a:r>
              <a:rPr lang="id-ID" sz="3600" b="1" dirty="0" smtClean="0"/>
              <a:t>Kriteria </a:t>
            </a:r>
            <a:r>
              <a:rPr lang="id-ID" sz="3600" b="1" dirty="0"/>
              <a:t>Pasien </a:t>
            </a:r>
            <a:r>
              <a:rPr lang="id-ID" sz="3600" b="1" dirty="0" smtClean="0"/>
              <a:t>yang Dapat Diklaim</a:t>
            </a:r>
            <a:endParaRPr lang="id-ID" sz="3600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1106906" y="1169784"/>
            <a:ext cx="3585412" cy="574905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id-ID" sz="2000" b="1" dirty="0" smtClean="0">
                <a:solidFill>
                  <a:schemeClr val="tx1"/>
                </a:solidFill>
              </a:rPr>
              <a:t>RAWAT JALAN</a:t>
            </a:r>
            <a:endParaRPr lang="id-ID" sz="2000" b="1" dirty="0">
              <a:solidFill>
                <a:schemeClr val="tx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1106906" y="1905943"/>
            <a:ext cx="3585411" cy="260377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pPr>
              <a:buFont typeface="+mj-lt"/>
              <a:buAutoNum type="alphaLcPeriod"/>
            </a:pPr>
            <a:r>
              <a:rPr lang="id-ID" cap="none" dirty="0" smtClean="0"/>
              <a:t>Pasien </a:t>
            </a:r>
            <a:r>
              <a:rPr lang="id-ID" b="1" cap="none" dirty="0" smtClean="0"/>
              <a:t>suspek</a:t>
            </a:r>
            <a:r>
              <a:rPr lang="id-ID" cap="none" dirty="0" smtClean="0"/>
              <a:t> dengan atau tanpa komorbid/penyakit penyerta</a:t>
            </a:r>
          </a:p>
          <a:p>
            <a:pPr>
              <a:buFont typeface="+mj-lt"/>
              <a:buAutoNum type="alphaLcPeriod"/>
            </a:pPr>
            <a:r>
              <a:rPr lang="id-ID" cap="none" dirty="0" smtClean="0"/>
              <a:t>Pasien </a:t>
            </a:r>
            <a:r>
              <a:rPr lang="id-ID" b="1" cap="none" dirty="0" smtClean="0"/>
              <a:t>konfirmasi COVID-19 </a:t>
            </a:r>
            <a:r>
              <a:rPr lang="id-ID" cap="none" dirty="0" smtClean="0"/>
              <a:t>dengan atau tanpa komorbid/penyakit penyerta</a:t>
            </a:r>
            <a:endParaRPr lang="id-ID" cap="none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5082988" y="1168427"/>
            <a:ext cx="6421624" cy="576262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id-ID" sz="2000" b="1" dirty="0" smtClean="0">
                <a:solidFill>
                  <a:schemeClr val="tx1"/>
                </a:solidFill>
              </a:rPr>
              <a:t>RAWAT INAP</a:t>
            </a:r>
            <a:endParaRPr lang="id-ID" sz="2000" b="1" dirty="0">
              <a:solidFill>
                <a:schemeClr val="tx1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5082988" y="1904584"/>
            <a:ext cx="6422643" cy="42272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228600" indent="-228600">
              <a:buFont typeface="+mj-lt"/>
              <a:buAutoNum type="alphaLcPeriod"/>
            </a:pPr>
            <a:r>
              <a:rPr lang="id-ID" sz="1600" cap="none" dirty="0" smtClean="0">
                <a:latin typeface="Arial Narrow" panose="020B0606020202030204" pitchFamily="34" charset="0"/>
              </a:rPr>
              <a:t>Pasien </a:t>
            </a:r>
            <a:r>
              <a:rPr lang="id-ID" sz="1600" b="1" cap="none" dirty="0" smtClean="0">
                <a:latin typeface="Arial Narrow" panose="020B0606020202030204" pitchFamily="34" charset="0"/>
              </a:rPr>
              <a:t>suspek</a:t>
            </a:r>
            <a:r>
              <a:rPr lang="id-ID" sz="1600" cap="none" dirty="0" smtClean="0">
                <a:latin typeface="Arial Narrow" panose="020B0606020202030204" pitchFamily="34" charset="0"/>
              </a:rPr>
              <a:t> dengan: </a:t>
            </a:r>
          </a:p>
          <a:p>
            <a:pPr lvl="1">
              <a:buFont typeface="+mj-lt"/>
              <a:buAutoNum type="arabicPeriod"/>
            </a:pPr>
            <a:r>
              <a:rPr lang="id-ID" sz="1200" b="1" cap="none" dirty="0" smtClean="0">
                <a:latin typeface="Arial Narrow" panose="020B0606020202030204" pitchFamily="34" charset="0"/>
              </a:rPr>
              <a:t>Usia ≥60 </a:t>
            </a:r>
            <a:r>
              <a:rPr lang="id-ID" sz="1200" cap="none" dirty="0" smtClean="0">
                <a:latin typeface="Arial Narrow" panose="020B0606020202030204" pitchFamily="34" charset="0"/>
              </a:rPr>
              <a:t>(enam puluh) tahun dengan atau tanpa komorbid/penyakit penyerta. </a:t>
            </a:r>
          </a:p>
          <a:p>
            <a:pPr lvl="1">
              <a:buFont typeface="+mj-lt"/>
              <a:buAutoNum type="arabicPeriod"/>
            </a:pPr>
            <a:r>
              <a:rPr lang="id-ID" sz="1200" b="1" cap="none" dirty="0" smtClean="0">
                <a:latin typeface="Arial Narrow" panose="020B0606020202030204" pitchFamily="34" charset="0"/>
              </a:rPr>
              <a:t>Usia kurang dari 60 </a:t>
            </a:r>
            <a:r>
              <a:rPr lang="id-ID" sz="1200" cap="none" dirty="0" smtClean="0">
                <a:latin typeface="Arial Narrow" panose="020B0606020202030204" pitchFamily="34" charset="0"/>
              </a:rPr>
              <a:t>(enam puluh) tahun </a:t>
            </a:r>
            <a:r>
              <a:rPr lang="id-ID" sz="1200" b="1" cap="none" dirty="0" smtClean="0">
                <a:latin typeface="Arial Narrow" panose="020B0606020202030204" pitchFamily="34" charset="0"/>
              </a:rPr>
              <a:t>dengan komorbid/penyakit penyerta.</a:t>
            </a:r>
          </a:p>
          <a:p>
            <a:pPr lvl="1">
              <a:buFont typeface="+mj-lt"/>
              <a:buAutoNum type="arabicPeriod"/>
            </a:pPr>
            <a:r>
              <a:rPr lang="id-ID" sz="1200" b="1" cap="none" dirty="0" smtClean="0">
                <a:latin typeface="Arial Narrow" panose="020B0606020202030204" pitchFamily="34" charset="0"/>
              </a:rPr>
              <a:t>ISPA berat/peneumonia berat </a:t>
            </a:r>
            <a:r>
              <a:rPr lang="id-ID" sz="1200" cap="none" dirty="0" smtClean="0">
                <a:latin typeface="Arial Narrow" panose="020B0606020202030204" pitchFamily="34" charset="0"/>
              </a:rPr>
              <a:t>yang membutuhkanperawatan di rumah sakit dan tidak ada penyebab lain berdasarkan gambaran klinis yang meyakinkan.</a:t>
            </a:r>
          </a:p>
          <a:p>
            <a:pPr lvl="1">
              <a:buFont typeface="+mj-lt"/>
              <a:buAutoNum type="arabicPeriod"/>
            </a:pPr>
            <a:r>
              <a:rPr lang="id-ID" sz="1200" dirty="0" smtClean="0">
                <a:latin typeface="Arial Narrow" panose="020B0606020202030204" pitchFamily="34" charset="0"/>
              </a:rPr>
              <a:t>Pasien tanpa gejala ISPA dengan hasil Radiologi thorax atau RDT Ag positif atau hasil pemeriksaan klinis DPJP mendukung covid 19</a:t>
            </a:r>
            <a:endParaRPr lang="id-ID" sz="1200" cap="none" dirty="0" smtClean="0">
              <a:latin typeface="Arial Narrow" panose="020B0606020202030204" pitchFamily="34" charset="0"/>
            </a:endParaRPr>
          </a:p>
          <a:p>
            <a:pPr>
              <a:buFont typeface="+mj-lt"/>
              <a:buAutoNum type="alphaLcPeriod"/>
            </a:pPr>
            <a:r>
              <a:rPr lang="id-ID" sz="1600" cap="none" dirty="0" smtClean="0">
                <a:latin typeface="Arial Narrow" panose="020B0606020202030204" pitchFamily="34" charset="0"/>
              </a:rPr>
              <a:t>Pasien </a:t>
            </a:r>
            <a:r>
              <a:rPr lang="id-ID" sz="1600" b="1" i="1" cap="none" dirty="0" smtClean="0">
                <a:latin typeface="Arial Narrow" panose="020B0606020202030204" pitchFamily="34" charset="0"/>
              </a:rPr>
              <a:t>probable</a:t>
            </a:r>
            <a:endParaRPr lang="id-ID" sz="1600" b="1" cap="none" dirty="0" smtClean="0">
              <a:latin typeface="Arial Narrow" panose="020B0606020202030204" pitchFamily="34" charset="0"/>
            </a:endParaRPr>
          </a:p>
          <a:p>
            <a:pPr>
              <a:buFont typeface="+mj-lt"/>
              <a:buAutoNum type="alphaLcPeriod"/>
            </a:pPr>
            <a:r>
              <a:rPr lang="id-ID" sz="1600" cap="none" dirty="0" smtClean="0">
                <a:latin typeface="Arial Narrow" panose="020B0606020202030204" pitchFamily="34" charset="0"/>
              </a:rPr>
              <a:t>Pasien </a:t>
            </a:r>
            <a:r>
              <a:rPr lang="id-ID" sz="1600" b="1" cap="none" dirty="0" smtClean="0">
                <a:latin typeface="Arial Narrow" panose="020B0606020202030204" pitchFamily="34" charset="0"/>
              </a:rPr>
              <a:t>konfirmasi</a:t>
            </a:r>
          </a:p>
          <a:p>
            <a:pPr lvl="1">
              <a:buFont typeface="+mj-lt"/>
              <a:buAutoNum type="arabicPeriod"/>
            </a:pPr>
            <a:r>
              <a:rPr lang="id-ID" sz="1200" cap="none" dirty="0" smtClean="0">
                <a:latin typeface="Arial Narrow" panose="020B0606020202030204" pitchFamily="34" charset="0"/>
              </a:rPr>
              <a:t>Pasien konfirmasi </a:t>
            </a:r>
            <a:r>
              <a:rPr lang="id-ID" sz="1200" b="1" cap="none" dirty="0" smtClean="0">
                <a:latin typeface="Arial Narrow" panose="020B0606020202030204" pitchFamily="34" charset="0"/>
              </a:rPr>
              <a:t>tanpa gejala</a:t>
            </a:r>
            <a:r>
              <a:rPr lang="id-ID" sz="1200" cap="none" dirty="0" smtClean="0">
                <a:latin typeface="Arial Narrow" panose="020B0606020202030204" pitchFamily="34" charset="0"/>
              </a:rPr>
              <a:t>, yang </a:t>
            </a:r>
            <a:r>
              <a:rPr lang="id-ID" sz="1200" b="1" cap="none" dirty="0" smtClean="0">
                <a:latin typeface="Arial Narrow" panose="020B0606020202030204" pitchFamily="34" charset="0"/>
              </a:rPr>
              <a:t>tidak memiliki fasilita suntuk isolasi mandiri</a:t>
            </a:r>
            <a:r>
              <a:rPr lang="id-ID" sz="1200" cap="none" dirty="0" smtClean="0">
                <a:latin typeface="Arial Narrow" panose="020B0606020202030204" pitchFamily="34" charset="0"/>
              </a:rPr>
              <a:t>.</a:t>
            </a:r>
          </a:p>
          <a:p>
            <a:pPr lvl="1">
              <a:buFont typeface="+mj-lt"/>
              <a:buAutoNum type="arabicPeriod"/>
            </a:pPr>
            <a:r>
              <a:rPr lang="id-ID" sz="1200" cap="none" dirty="0" smtClean="0">
                <a:latin typeface="Arial Narrow" panose="020B0606020202030204" pitchFamily="34" charset="0"/>
              </a:rPr>
              <a:t>Pasien konfirmasi </a:t>
            </a:r>
            <a:r>
              <a:rPr lang="id-ID" sz="1200" b="1" cap="none" dirty="0" smtClean="0">
                <a:latin typeface="Arial Narrow" panose="020B0606020202030204" pitchFamily="34" charset="0"/>
              </a:rPr>
              <a:t>tanpa gejala/rigan dengan komorbid/penyakitpenyerta</a:t>
            </a:r>
            <a:r>
              <a:rPr lang="id-ID" sz="1200" dirty="0">
                <a:latin typeface="Arial Narrow" panose="020B0606020202030204" pitchFamily="34" charset="0"/>
              </a:rPr>
              <a:t> </a:t>
            </a:r>
            <a:r>
              <a:rPr lang="id-ID" sz="1200" dirty="0" smtClean="0">
                <a:latin typeface="Arial Narrow" panose="020B0606020202030204" pitchFamily="34" charset="0"/>
              </a:rPr>
              <a:t>tidak terkontrol</a:t>
            </a:r>
            <a:endParaRPr lang="id-ID" sz="1200" cap="none" dirty="0" smtClean="0">
              <a:latin typeface="Arial Narrow" panose="020B0606020202030204" pitchFamily="34" charset="0"/>
            </a:endParaRPr>
          </a:p>
          <a:p>
            <a:pPr lvl="1">
              <a:buFont typeface="+mj-lt"/>
              <a:buAutoNum type="arabicPeriod"/>
            </a:pPr>
            <a:r>
              <a:rPr lang="id-ID" sz="1400" cap="none" dirty="0" smtClean="0">
                <a:latin typeface="Arial Narrow" panose="020B0606020202030204" pitchFamily="34" charset="0"/>
              </a:rPr>
              <a:t>Pasien </a:t>
            </a:r>
            <a:r>
              <a:rPr lang="id-ID" sz="1400" b="1" cap="none" dirty="0" smtClean="0">
                <a:latin typeface="Arial Narrow" panose="020B0606020202030204" pitchFamily="34" charset="0"/>
              </a:rPr>
              <a:t>konfirmasi</a:t>
            </a:r>
            <a:r>
              <a:rPr lang="id-ID" sz="1400" cap="none" dirty="0" smtClean="0">
                <a:latin typeface="Arial Narrow" panose="020B0606020202030204" pitchFamily="34" charset="0"/>
              </a:rPr>
              <a:t> dengan </a:t>
            </a:r>
            <a:r>
              <a:rPr lang="id-ID" sz="1400" b="1" cap="none" dirty="0" smtClean="0">
                <a:latin typeface="Arial Narrow" panose="020B0606020202030204" pitchFamily="34" charset="0"/>
              </a:rPr>
              <a:t>gejala sedang,berat/kritis</a:t>
            </a:r>
            <a:r>
              <a:rPr lang="id-ID" sz="1400" cap="none" dirty="0" smtClean="0">
                <a:latin typeface="Arial Narrow" panose="020B0606020202030204" pitchFamily="34" charset="0"/>
              </a:rPr>
              <a:t>.</a:t>
            </a:r>
          </a:p>
          <a:p>
            <a:pPr>
              <a:buFont typeface="+mj-lt"/>
              <a:buAutoNum type="alphaLcPeriod"/>
            </a:pPr>
            <a:r>
              <a:rPr lang="id-ID" sz="1600" cap="none" dirty="0" smtClean="0">
                <a:latin typeface="Arial Narrow" panose="020B0606020202030204" pitchFamily="34" charset="0"/>
              </a:rPr>
              <a:t>Pasien </a:t>
            </a:r>
            <a:r>
              <a:rPr lang="id-ID" sz="1600" b="1" cap="none" dirty="0" smtClean="0">
                <a:latin typeface="Arial Narrow" panose="020B0606020202030204" pitchFamily="34" charset="0"/>
              </a:rPr>
              <a:t>suspek/</a:t>
            </a:r>
            <a:r>
              <a:rPr lang="id-ID" sz="1600" b="1" i="1" cap="none" dirty="0" smtClean="0">
                <a:latin typeface="Arial Narrow" panose="020B0606020202030204" pitchFamily="34" charset="0"/>
              </a:rPr>
              <a:t>probable</a:t>
            </a:r>
            <a:r>
              <a:rPr lang="id-ID" sz="1600" b="1" cap="none" dirty="0" smtClean="0">
                <a:latin typeface="Arial Narrow" panose="020B0606020202030204" pitchFamily="34" charset="0"/>
              </a:rPr>
              <a:t>/konfirmasi </a:t>
            </a:r>
            <a:r>
              <a:rPr lang="id-ID" sz="1600" cap="none" dirty="0" smtClean="0">
                <a:latin typeface="Arial Narrow" panose="020B0606020202030204" pitchFamily="34" charset="0"/>
              </a:rPr>
              <a:t>dengan </a:t>
            </a:r>
            <a:r>
              <a:rPr lang="id-ID" sz="1600" b="1" i="1" cap="none" dirty="0" smtClean="0">
                <a:latin typeface="Arial Narrow" panose="020B0606020202030204" pitchFamily="34" charset="0"/>
              </a:rPr>
              <a:t>co-insidens</a:t>
            </a:r>
            <a:r>
              <a:rPr lang="id-ID" sz="1600" b="1" cap="none" dirty="0" smtClean="0">
                <a:latin typeface="Arial Narrow" panose="020B0606020202030204" pitchFamily="34" charset="0"/>
              </a:rPr>
              <a:t>.</a:t>
            </a:r>
          </a:p>
          <a:p>
            <a:endParaRPr lang="id-ID" sz="1600" cap="none" dirty="0" smtClean="0">
              <a:latin typeface="Arial Narrow" panose="020B0606020202030204" pitchFamily="34" charset="0"/>
            </a:endParaRPr>
          </a:p>
          <a:p>
            <a:endParaRPr lang="id-ID" sz="1600" cap="none" dirty="0">
              <a:latin typeface="Arial Narrow" panose="020B0606020202030204" pitchFamily="34" charset="0"/>
            </a:endParaRPr>
          </a:p>
        </p:txBody>
      </p:sp>
      <p:sp>
        <p:nvSpPr>
          <p:cNvPr id="8" name="TextBox 31">
            <a:extLst>
              <a:ext uri="{FF2B5EF4-FFF2-40B4-BE49-F238E27FC236}">
                <a16:creationId xmlns="" xmlns:a16="http://schemas.microsoft.com/office/drawing/2014/main" xmlns:lc="http://schemas.openxmlformats.org/drawingml/2006/lockedCanvas" id="{4FE5F81D-DF6B-4E46-9900-203471639937}"/>
              </a:ext>
            </a:extLst>
          </p:cNvPr>
          <p:cNvSpPr txBox="1"/>
          <p:nvPr/>
        </p:nvSpPr>
        <p:spPr>
          <a:xfrm>
            <a:off x="1106906" y="5054641"/>
            <a:ext cx="3585411" cy="107721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 marL="0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44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86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29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71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15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57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44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5725" algn="just">
              <a:defRPr/>
            </a:pPr>
            <a:r>
              <a:rPr lang="id-ID" altLang="en-US" sz="1600" dirty="0" smtClean="0"/>
              <a:t>e. Bayi baru lahir dengan kriteria suspek</a:t>
            </a:r>
          </a:p>
          <a:p>
            <a:pPr marL="85725" algn="just">
              <a:defRPr/>
            </a:pPr>
            <a:r>
              <a:rPr lang="id-ID" altLang="en-US" sz="1600" dirty="0" smtClean="0"/>
              <a:t>f.  Kasus konfirm covid strain baru</a:t>
            </a:r>
          </a:p>
          <a:p>
            <a:pPr marL="282575" indent="-196850">
              <a:defRPr/>
            </a:pPr>
            <a:r>
              <a:rPr lang="id-ID" altLang="en-US" sz="1600" dirty="0" smtClean="0"/>
              <a:t>g. Kasus suspek covid strain baru dengan gejala sedang, berat, kritis</a:t>
            </a:r>
            <a:endParaRPr lang="en-US" altLang="en-US" sz="1600" dirty="0"/>
          </a:p>
        </p:txBody>
      </p:sp>
      <p:sp>
        <p:nvSpPr>
          <p:cNvPr id="3" name="Right Arrow 2"/>
          <p:cNvSpPr/>
          <p:nvPr/>
        </p:nvSpPr>
        <p:spPr>
          <a:xfrm flipH="1">
            <a:off x="4678870" y="5593250"/>
            <a:ext cx="390671" cy="229328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9" name="Gambar 22" descr="Sebuah gambar berisi burung&#10;&#10;Deskripsi dihasilkan secara otomatis">
            <a:extLst>
              <a:ext uri="{FF2B5EF4-FFF2-40B4-BE49-F238E27FC236}">
                <a16:creationId xmlns="" xmlns:a16="http://schemas.microsoft.com/office/drawing/2014/main" id="{AA7C6235-3A82-4F8F-93B5-79CE43D554A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558"/>
            <a:ext cx="757668" cy="760160"/>
          </a:xfrm>
          <a:prstGeom prst="rect">
            <a:avLst/>
          </a:prstGeom>
        </p:spPr>
      </p:pic>
      <p:pic>
        <p:nvPicPr>
          <p:cNvPr id="10" name="Gambar 20" descr="Sebuah gambar berisi burung&#10;&#10;Deskripsi dihasilkan secara otomatis">
            <a:extLst>
              <a:ext uri="{FF2B5EF4-FFF2-40B4-BE49-F238E27FC236}">
                <a16:creationId xmlns="" xmlns:a16="http://schemas.microsoft.com/office/drawing/2014/main" id="{58A25AD2-11B9-4309-B2B4-B06E7A25F35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21660"/>
            <a:ext cx="12192000" cy="355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938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062C4B2-DB8C-3E4B-B069-437D5B621C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02118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DEFINISI</a:t>
            </a:r>
            <a:r>
              <a:rPr lang="id-I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 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KASUS SUSPEK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03730EF-6DD9-FA4B-A8BE-70368B48E2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17811"/>
            <a:ext cx="10515600" cy="4953281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pPr marL="514350" indent="-514350">
              <a:buFont typeface="+mj-lt"/>
              <a:buAutoNum type="alphaLcPeriod"/>
            </a:pPr>
            <a:r>
              <a:rPr lang="en-US" sz="1800" dirty="0" smtClean="0">
                <a:solidFill>
                  <a:schemeClr val="tx1"/>
                </a:solidFill>
                <a:cs typeface="Arial" panose="020B0604020202020204" pitchFamily="34" charset="0"/>
              </a:rPr>
              <a:t>Orang </a:t>
            </a:r>
            <a:r>
              <a:rPr lang="en-US" sz="1800" dirty="0">
                <a:solidFill>
                  <a:schemeClr val="tx1"/>
                </a:solidFill>
                <a:cs typeface="Arial" panose="020B0604020202020204" pitchFamily="34" charset="0"/>
              </a:rPr>
              <a:t>yang </a:t>
            </a:r>
            <a:r>
              <a:rPr lang="en-US" sz="1800" dirty="0" err="1">
                <a:solidFill>
                  <a:schemeClr val="tx1"/>
                </a:solidFill>
                <a:cs typeface="Arial" panose="020B0604020202020204" pitchFamily="34" charset="0"/>
              </a:rPr>
              <a:t>memenuhi</a:t>
            </a:r>
            <a:r>
              <a:rPr lang="en-US" sz="1800" dirty="0">
                <a:solidFill>
                  <a:schemeClr val="tx1"/>
                </a:solidFill>
                <a:cs typeface="Arial" panose="020B0604020202020204" pitchFamily="34" charset="0"/>
              </a:rPr>
              <a:t> salah </a:t>
            </a:r>
            <a:r>
              <a:rPr lang="en-US" sz="1800" dirty="0" err="1">
                <a:solidFill>
                  <a:schemeClr val="tx1"/>
                </a:solidFill>
                <a:cs typeface="Arial" panose="020B0604020202020204" pitchFamily="34" charset="0"/>
              </a:rPr>
              <a:t>satu</a:t>
            </a:r>
            <a:r>
              <a:rPr lang="en-US" sz="1800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cs typeface="Arial" panose="020B0604020202020204" pitchFamily="34" charset="0"/>
              </a:rPr>
              <a:t>kriteria</a:t>
            </a:r>
            <a:r>
              <a:rPr lang="en-US" sz="1800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cs typeface="Arial" panose="020B0604020202020204" pitchFamily="34" charset="0"/>
              </a:rPr>
              <a:t>klinis</a:t>
            </a:r>
            <a:r>
              <a:rPr lang="en-US" sz="1800" dirty="0">
                <a:solidFill>
                  <a:schemeClr val="tx1"/>
                </a:solidFill>
                <a:cs typeface="Arial" panose="020B0604020202020204" pitchFamily="34" charset="0"/>
              </a:rPr>
              <a:t>: </a:t>
            </a:r>
          </a:p>
          <a:p>
            <a:pPr marL="1133475" indent="-514350">
              <a:buFont typeface="+mj-lt"/>
              <a:buAutoNum type="arabicParenR"/>
            </a:pPr>
            <a:r>
              <a:rPr lang="en-US" sz="1800" dirty="0" err="1">
                <a:solidFill>
                  <a:schemeClr val="tx1"/>
                </a:solidFill>
                <a:cs typeface="Arial" panose="020B0604020202020204" pitchFamily="34" charset="0"/>
              </a:rPr>
              <a:t>Demam</a:t>
            </a:r>
            <a:r>
              <a:rPr lang="en-US" sz="1800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cs typeface="Arial" panose="020B0604020202020204" pitchFamily="34" charset="0"/>
              </a:rPr>
              <a:t>akut</a:t>
            </a:r>
            <a:r>
              <a:rPr lang="en-US" sz="1800" dirty="0">
                <a:solidFill>
                  <a:schemeClr val="tx1"/>
                </a:solidFill>
                <a:cs typeface="Arial" panose="020B0604020202020204" pitchFamily="34" charset="0"/>
              </a:rPr>
              <a:t> dan </a:t>
            </a:r>
            <a:r>
              <a:rPr lang="en-US" sz="1800" dirty="0" err="1">
                <a:solidFill>
                  <a:schemeClr val="tx1"/>
                </a:solidFill>
                <a:cs typeface="Arial" panose="020B0604020202020204" pitchFamily="34" charset="0"/>
              </a:rPr>
              <a:t>batuk</a:t>
            </a:r>
            <a:r>
              <a:rPr lang="en-US" sz="1800" dirty="0">
                <a:solidFill>
                  <a:schemeClr val="tx1"/>
                </a:solidFill>
                <a:cs typeface="Arial" panose="020B0604020202020204" pitchFamily="34" charset="0"/>
              </a:rPr>
              <a:t>; </a:t>
            </a:r>
            <a:r>
              <a:rPr lang="en-US" sz="1800" dirty="0" err="1">
                <a:solidFill>
                  <a:schemeClr val="tx1"/>
                </a:solidFill>
                <a:cs typeface="Arial" panose="020B0604020202020204" pitchFamily="34" charset="0"/>
              </a:rPr>
              <a:t>atau</a:t>
            </a:r>
            <a:r>
              <a:rPr lang="en-US" sz="1800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</a:p>
          <a:p>
            <a:pPr marL="1133475" indent="-514350">
              <a:buFont typeface="+mj-lt"/>
              <a:buAutoNum type="arabicParenR"/>
            </a:pPr>
            <a:r>
              <a:rPr lang="en-US" sz="1800" dirty="0">
                <a:solidFill>
                  <a:schemeClr val="tx1"/>
                </a:solidFill>
                <a:cs typeface="Arial" panose="020B0604020202020204" pitchFamily="34" charset="0"/>
              </a:rPr>
              <a:t>Minimal 3 </a:t>
            </a:r>
            <a:r>
              <a:rPr lang="en-US" sz="1800" dirty="0" err="1">
                <a:solidFill>
                  <a:schemeClr val="tx1"/>
                </a:solidFill>
                <a:cs typeface="Arial" panose="020B0604020202020204" pitchFamily="34" charset="0"/>
              </a:rPr>
              <a:t>gejala</a:t>
            </a:r>
            <a:r>
              <a:rPr lang="en-US" sz="1800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cs typeface="Arial" panose="020B0604020202020204" pitchFamily="34" charset="0"/>
              </a:rPr>
              <a:t>berikut</a:t>
            </a:r>
            <a:r>
              <a:rPr lang="en-US" sz="1800" dirty="0">
                <a:solidFill>
                  <a:schemeClr val="tx1"/>
                </a:solidFill>
                <a:cs typeface="Arial" panose="020B0604020202020204" pitchFamily="34" charset="0"/>
              </a:rPr>
              <a:t>: </a:t>
            </a:r>
            <a:r>
              <a:rPr lang="en-US" sz="1800" dirty="0" err="1">
                <a:solidFill>
                  <a:schemeClr val="tx1"/>
                </a:solidFill>
                <a:cs typeface="Arial" panose="020B0604020202020204" pitchFamily="34" charset="0"/>
              </a:rPr>
              <a:t>demam</a:t>
            </a:r>
            <a:r>
              <a:rPr lang="en-US" sz="1800" dirty="0">
                <a:solidFill>
                  <a:schemeClr val="tx1"/>
                </a:solidFill>
                <a:cs typeface="Arial" panose="020B0604020202020204" pitchFamily="34" charset="0"/>
              </a:rPr>
              <a:t>, </a:t>
            </a:r>
            <a:r>
              <a:rPr lang="en-US" sz="1800" dirty="0" err="1">
                <a:solidFill>
                  <a:schemeClr val="tx1"/>
                </a:solidFill>
                <a:cs typeface="Arial" panose="020B0604020202020204" pitchFamily="34" charset="0"/>
              </a:rPr>
              <a:t>batuk</a:t>
            </a:r>
            <a:r>
              <a:rPr lang="en-US" sz="1800" dirty="0">
                <a:solidFill>
                  <a:schemeClr val="tx1"/>
                </a:solidFill>
                <a:cs typeface="Arial" panose="020B0604020202020204" pitchFamily="34" charset="0"/>
              </a:rPr>
              <a:t>, </a:t>
            </a:r>
            <a:r>
              <a:rPr lang="en-US" sz="1800" dirty="0" err="1">
                <a:solidFill>
                  <a:schemeClr val="tx1"/>
                </a:solidFill>
                <a:cs typeface="Arial" panose="020B0604020202020204" pitchFamily="34" charset="0"/>
              </a:rPr>
              <a:t>lemas</a:t>
            </a:r>
            <a:r>
              <a:rPr lang="en-US" sz="1800" dirty="0">
                <a:solidFill>
                  <a:schemeClr val="tx1"/>
                </a:solidFill>
                <a:cs typeface="Arial" panose="020B0604020202020204" pitchFamily="34" charset="0"/>
              </a:rPr>
              <a:t>, </a:t>
            </a:r>
            <a:r>
              <a:rPr lang="en-US" sz="1800" dirty="0" err="1">
                <a:solidFill>
                  <a:schemeClr val="tx1"/>
                </a:solidFill>
                <a:cs typeface="Arial" panose="020B0604020202020204" pitchFamily="34" charset="0"/>
              </a:rPr>
              <a:t>sakit</a:t>
            </a:r>
            <a:r>
              <a:rPr lang="en-US" sz="1800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cs typeface="Arial" panose="020B0604020202020204" pitchFamily="34" charset="0"/>
              </a:rPr>
              <a:t>kepala</a:t>
            </a:r>
            <a:r>
              <a:rPr lang="en-US" sz="1800" dirty="0">
                <a:solidFill>
                  <a:schemeClr val="tx1"/>
                </a:solidFill>
                <a:cs typeface="Arial" panose="020B0604020202020204" pitchFamily="34" charset="0"/>
              </a:rPr>
              <a:t>, </a:t>
            </a:r>
            <a:r>
              <a:rPr lang="en-US" sz="1800" dirty="0" err="1">
                <a:solidFill>
                  <a:schemeClr val="tx1"/>
                </a:solidFill>
                <a:cs typeface="Arial" panose="020B0604020202020204" pitchFamily="34" charset="0"/>
              </a:rPr>
              <a:t>nyeri</a:t>
            </a:r>
            <a:r>
              <a:rPr lang="en-US" sz="1800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cs typeface="Arial" panose="020B0604020202020204" pitchFamily="34" charset="0"/>
              </a:rPr>
              <a:t>otot</a:t>
            </a:r>
            <a:r>
              <a:rPr lang="en-US" sz="1800" dirty="0">
                <a:solidFill>
                  <a:schemeClr val="tx1"/>
                </a:solidFill>
                <a:cs typeface="Arial" panose="020B0604020202020204" pitchFamily="34" charset="0"/>
              </a:rPr>
              <a:t>, </a:t>
            </a:r>
            <a:r>
              <a:rPr lang="en-US" sz="1800" dirty="0" err="1">
                <a:solidFill>
                  <a:schemeClr val="tx1"/>
                </a:solidFill>
                <a:cs typeface="Arial" panose="020B0604020202020204" pitchFamily="34" charset="0"/>
              </a:rPr>
              <a:t>nyeri</a:t>
            </a:r>
            <a:r>
              <a:rPr lang="en-US" sz="1800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cs typeface="Arial" panose="020B0604020202020204" pitchFamily="34" charset="0"/>
              </a:rPr>
              <a:t>tenggorokan</a:t>
            </a:r>
            <a:r>
              <a:rPr lang="en-US" sz="1800" dirty="0">
                <a:solidFill>
                  <a:schemeClr val="tx1"/>
                </a:solidFill>
                <a:cs typeface="Arial" panose="020B0604020202020204" pitchFamily="34" charset="0"/>
              </a:rPr>
              <a:t>, </a:t>
            </a:r>
            <a:r>
              <a:rPr lang="en-US" sz="1800" dirty="0" err="1">
                <a:solidFill>
                  <a:schemeClr val="tx1"/>
                </a:solidFill>
                <a:cs typeface="Arial" panose="020B0604020202020204" pitchFamily="34" charset="0"/>
              </a:rPr>
              <a:t>pilek</a:t>
            </a:r>
            <a:r>
              <a:rPr lang="en-US" sz="1800" dirty="0">
                <a:solidFill>
                  <a:schemeClr val="tx1"/>
                </a:solidFill>
                <a:cs typeface="Arial" panose="020B0604020202020204" pitchFamily="34" charset="0"/>
              </a:rPr>
              <a:t>/</a:t>
            </a:r>
            <a:r>
              <a:rPr lang="en-US" sz="1800" dirty="0" err="1">
                <a:solidFill>
                  <a:schemeClr val="tx1"/>
                </a:solidFill>
                <a:cs typeface="Arial" panose="020B0604020202020204" pitchFamily="34" charset="0"/>
              </a:rPr>
              <a:t>hidung</a:t>
            </a:r>
            <a:r>
              <a:rPr lang="en-US" sz="1800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cs typeface="Arial" panose="020B0604020202020204" pitchFamily="34" charset="0"/>
              </a:rPr>
              <a:t>tersumbat</a:t>
            </a:r>
            <a:r>
              <a:rPr lang="en-US" sz="1800" dirty="0">
                <a:solidFill>
                  <a:schemeClr val="tx1"/>
                </a:solidFill>
                <a:cs typeface="Arial" panose="020B0604020202020204" pitchFamily="34" charset="0"/>
              </a:rPr>
              <a:t>, </a:t>
            </a:r>
            <a:r>
              <a:rPr lang="en-US" sz="1800" dirty="0" err="1">
                <a:solidFill>
                  <a:schemeClr val="tx1"/>
                </a:solidFill>
                <a:cs typeface="Arial" panose="020B0604020202020204" pitchFamily="34" charset="0"/>
              </a:rPr>
              <a:t>sesak</a:t>
            </a:r>
            <a:r>
              <a:rPr lang="en-US" sz="1800" dirty="0">
                <a:solidFill>
                  <a:schemeClr val="tx1"/>
                </a:solidFill>
                <a:cs typeface="Arial" panose="020B0604020202020204" pitchFamily="34" charset="0"/>
              </a:rPr>
              <a:t> napas, </a:t>
            </a:r>
            <a:r>
              <a:rPr lang="en-US" sz="1800" dirty="0" err="1">
                <a:solidFill>
                  <a:schemeClr val="tx1"/>
                </a:solidFill>
                <a:cs typeface="Arial" panose="020B0604020202020204" pitchFamily="34" charset="0"/>
              </a:rPr>
              <a:t>anoreksia</a:t>
            </a:r>
            <a:r>
              <a:rPr lang="en-US" sz="1800" dirty="0">
                <a:solidFill>
                  <a:schemeClr val="tx1"/>
                </a:solidFill>
                <a:cs typeface="Arial" panose="020B0604020202020204" pitchFamily="34" charset="0"/>
              </a:rPr>
              <a:t>/</a:t>
            </a:r>
            <a:r>
              <a:rPr lang="en-US" sz="1800" dirty="0" err="1">
                <a:solidFill>
                  <a:schemeClr val="tx1"/>
                </a:solidFill>
                <a:cs typeface="Arial" panose="020B0604020202020204" pitchFamily="34" charset="0"/>
              </a:rPr>
              <a:t>mual</a:t>
            </a:r>
            <a:r>
              <a:rPr lang="en-US" sz="1800" dirty="0">
                <a:solidFill>
                  <a:schemeClr val="tx1"/>
                </a:solidFill>
                <a:cs typeface="Arial" panose="020B0604020202020204" pitchFamily="34" charset="0"/>
              </a:rPr>
              <a:t>/</a:t>
            </a:r>
            <a:r>
              <a:rPr lang="en-US" sz="1800" dirty="0" err="1">
                <a:solidFill>
                  <a:schemeClr val="tx1"/>
                </a:solidFill>
                <a:cs typeface="Arial" panose="020B0604020202020204" pitchFamily="34" charset="0"/>
              </a:rPr>
              <a:t>muntah</a:t>
            </a:r>
            <a:r>
              <a:rPr lang="en-US" sz="1800" dirty="0">
                <a:solidFill>
                  <a:schemeClr val="tx1"/>
                </a:solidFill>
                <a:cs typeface="Arial" panose="020B0604020202020204" pitchFamily="34" charset="0"/>
              </a:rPr>
              <a:t>, </a:t>
            </a:r>
            <a:r>
              <a:rPr lang="en-US" sz="1800" dirty="0" err="1">
                <a:solidFill>
                  <a:schemeClr val="tx1"/>
                </a:solidFill>
                <a:cs typeface="Arial" panose="020B0604020202020204" pitchFamily="34" charset="0"/>
              </a:rPr>
              <a:t>diare</a:t>
            </a:r>
            <a:r>
              <a:rPr lang="en-US" sz="1800" dirty="0">
                <a:solidFill>
                  <a:schemeClr val="tx1"/>
                </a:solidFill>
                <a:cs typeface="Arial" panose="020B0604020202020204" pitchFamily="34" charset="0"/>
              </a:rPr>
              <a:t>, </a:t>
            </a:r>
            <a:r>
              <a:rPr lang="en-US" sz="1800" dirty="0" err="1">
                <a:solidFill>
                  <a:schemeClr val="tx1"/>
                </a:solidFill>
                <a:cs typeface="Arial" panose="020B0604020202020204" pitchFamily="34" charset="0"/>
              </a:rPr>
              <a:t>atau</a:t>
            </a:r>
            <a:r>
              <a:rPr lang="en-US" sz="1800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cs typeface="Arial" panose="020B0604020202020204" pitchFamily="34" charset="0"/>
              </a:rPr>
              <a:t>penurunan</a:t>
            </a:r>
            <a:r>
              <a:rPr lang="en-US" sz="1800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cs typeface="Arial" panose="020B0604020202020204" pitchFamily="34" charset="0"/>
              </a:rPr>
              <a:t>kesadaran</a:t>
            </a:r>
            <a:r>
              <a:rPr lang="en-US" sz="1800" dirty="0">
                <a:solidFill>
                  <a:schemeClr val="tx1"/>
                </a:solidFill>
                <a:cs typeface="Arial" panose="020B0604020202020204" pitchFamily="34" charset="0"/>
              </a:rPr>
              <a:t>; </a:t>
            </a:r>
            <a:r>
              <a:rPr lang="en-US" sz="1800" dirty="0" err="1">
                <a:solidFill>
                  <a:schemeClr val="tx1"/>
                </a:solidFill>
                <a:cs typeface="Arial" panose="020B0604020202020204" pitchFamily="34" charset="0"/>
              </a:rPr>
              <a:t>atau</a:t>
            </a:r>
            <a:r>
              <a:rPr lang="en-US" sz="1800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</a:p>
          <a:p>
            <a:pPr marL="1133475" indent="-514350">
              <a:buFont typeface="+mj-lt"/>
              <a:buAutoNum type="arabicParenR"/>
            </a:pPr>
            <a:r>
              <a:rPr lang="en-US" sz="1800" dirty="0" err="1">
                <a:solidFill>
                  <a:schemeClr val="tx1"/>
                </a:solidFill>
                <a:cs typeface="Arial" panose="020B0604020202020204" pitchFamily="34" charset="0"/>
              </a:rPr>
              <a:t>Pasien</a:t>
            </a:r>
            <a:r>
              <a:rPr lang="en-US" sz="1800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cs typeface="Arial" panose="020B0604020202020204" pitchFamily="34" charset="0"/>
              </a:rPr>
              <a:t>dengan</a:t>
            </a:r>
            <a:r>
              <a:rPr lang="en-US" sz="1800" dirty="0">
                <a:solidFill>
                  <a:schemeClr val="tx1"/>
                </a:solidFill>
                <a:cs typeface="Arial" panose="020B0604020202020204" pitchFamily="34" charset="0"/>
              </a:rPr>
              <a:t> ISPA (</a:t>
            </a:r>
            <a:r>
              <a:rPr lang="en-US" sz="1800" dirty="0" err="1">
                <a:solidFill>
                  <a:schemeClr val="tx1"/>
                </a:solidFill>
                <a:cs typeface="Arial" panose="020B0604020202020204" pitchFamily="34" charset="0"/>
              </a:rPr>
              <a:t>Infeksi</a:t>
            </a:r>
            <a:r>
              <a:rPr lang="en-US" sz="1800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cs typeface="Arial" panose="020B0604020202020204" pitchFamily="34" charset="0"/>
              </a:rPr>
              <a:t>Saluran</a:t>
            </a:r>
            <a:r>
              <a:rPr lang="en-US" sz="1800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cs typeface="Arial" panose="020B0604020202020204" pitchFamily="34" charset="0"/>
              </a:rPr>
              <a:t>Pernapasan</a:t>
            </a:r>
            <a:r>
              <a:rPr lang="en-US" sz="1800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cs typeface="Arial" panose="020B0604020202020204" pitchFamily="34" charset="0"/>
              </a:rPr>
              <a:t>Akut</a:t>
            </a:r>
            <a:r>
              <a:rPr lang="en-US" sz="1800" dirty="0">
                <a:solidFill>
                  <a:schemeClr val="tx1"/>
                </a:solidFill>
                <a:cs typeface="Arial" panose="020B0604020202020204" pitchFamily="34" charset="0"/>
              </a:rPr>
              <a:t>) </a:t>
            </a:r>
            <a:r>
              <a:rPr lang="en-US" sz="1800" dirty="0" err="1">
                <a:solidFill>
                  <a:schemeClr val="tx1"/>
                </a:solidFill>
                <a:cs typeface="Arial" panose="020B0604020202020204" pitchFamily="34" charset="0"/>
              </a:rPr>
              <a:t>berat</a:t>
            </a:r>
            <a:r>
              <a:rPr lang="en-US" sz="1800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cs typeface="Arial" panose="020B0604020202020204" pitchFamily="34" charset="0"/>
              </a:rPr>
              <a:t>dengan</a:t>
            </a:r>
            <a:r>
              <a:rPr lang="en-US" sz="1800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cs typeface="Arial" panose="020B0604020202020204" pitchFamily="34" charset="0"/>
              </a:rPr>
              <a:t>riwayat</a:t>
            </a:r>
            <a:r>
              <a:rPr lang="en-US" sz="1800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cs typeface="Arial" panose="020B0604020202020204" pitchFamily="34" charset="0"/>
              </a:rPr>
              <a:t>demam</a:t>
            </a:r>
            <a:r>
              <a:rPr lang="en-US" sz="1800" dirty="0">
                <a:solidFill>
                  <a:schemeClr val="tx1"/>
                </a:solidFill>
                <a:cs typeface="Arial" panose="020B0604020202020204" pitchFamily="34" charset="0"/>
              </a:rPr>
              <a:t>/</a:t>
            </a:r>
            <a:r>
              <a:rPr lang="en-US" sz="1800" dirty="0" err="1">
                <a:solidFill>
                  <a:schemeClr val="tx1"/>
                </a:solidFill>
                <a:cs typeface="Arial" panose="020B0604020202020204" pitchFamily="34" charset="0"/>
              </a:rPr>
              <a:t>demam</a:t>
            </a:r>
            <a:r>
              <a:rPr lang="en-US" sz="1800" dirty="0">
                <a:solidFill>
                  <a:schemeClr val="tx1"/>
                </a:solidFill>
                <a:cs typeface="Arial" panose="020B0604020202020204" pitchFamily="34" charset="0"/>
              </a:rPr>
              <a:t> (&gt; 38℃) dan </a:t>
            </a:r>
            <a:r>
              <a:rPr lang="en-US" sz="1800" dirty="0" err="1">
                <a:solidFill>
                  <a:schemeClr val="tx1"/>
                </a:solidFill>
                <a:cs typeface="Arial" panose="020B0604020202020204" pitchFamily="34" charset="0"/>
              </a:rPr>
              <a:t>batuk</a:t>
            </a:r>
            <a:r>
              <a:rPr lang="en-US" sz="1800" dirty="0">
                <a:solidFill>
                  <a:schemeClr val="tx1"/>
                </a:solidFill>
                <a:cs typeface="Arial" panose="020B0604020202020204" pitchFamily="34" charset="0"/>
              </a:rPr>
              <a:t> yang </a:t>
            </a:r>
            <a:r>
              <a:rPr lang="en-US" sz="1800" dirty="0" err="1">
                <a:solidFill>
                  <a:schemeClr val="tx1"/>
                </a:solidFill>
                <a:cs typeface="Arial" panose="020B0604020202020204" pitchFamily="34" charset="0"/>
              </a:rPr>
              <a:t>terjadi</a:t>
            </a:r>
            <a:r>
              <a:rPr lang="en-US" sz="1800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cs typeface="Arial" panose="020B0604020202020204" pitchFamily="34" charset="0"/>
              </a:rPr>
              <a:t>dalam</a:t>
            </a:r>
            <a:r>
              <a:rPr lang="en-US" sz="1800" dirty="0">
                <a:solidFill>
                  <a:schemeClr val="tx1"/>
                </a:solidFill>
                <a:cs typeface="Arial" panose="020B0604020202020204" pitchFamily="34" charset="0"/>
              </a:rPr>
              <a:t> 10 </a:t>
            </a:r>
            <a:r>
              <a:rPr lang="en-US" sz="1800" dirty="0" err="1">
                <a:solidFill>
                  <a:schemeClr val="tx1"/>
                </a:solidFill>
                <a:cs typeface="Arial" panose="020B0604020202020204" pitchFamily="34" charset="0"/>
              </a:rPr>
              <a:t>hari</a:t>
            </a:r>
            <a:r>
              <a:rPr lang="en-US" sz="1800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cs typeface="Arial" panose="020B0604020202020204" pitchFamily="34" charset="0"/>
              </a:rPr>
              <a:t>terakhir</a:t>
            </a:r>
            <a:r>
              <a:rPr lang="en-US" sz="1800" dirty="0">
                <a:solidFill>
                  <a:schemeClr val="tx1"/>
                </a:solidFill>
                <a:cs typeface="Arial" panose="020B0604020202020204" pitchFamily="34" charset="0"/>
              </a:rPr>
              <a:t>, </a:t>
            </a:r>
            <a:r>
              <a:rPr lang="en-US" sz="1800" dirty="0" err="1">
                <a:solidFill>
                  <a:schemeClr val="tx1"/>
                </a:solidFill>
                <a:cs typeface="Arial" panose="020B0604020202020204" pitchFamily="34" charset="0"/>
              </a:rPr>
              <a:t>serta</a:t>
            </a:r>
            <a:r>
              <a:rPr lang="en-US" sz="1800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cs typeface="Arial" panose="020B0604020202020204" pitchFamily="34" charset="0"/>
              </a:rPr>
              <a:t>membutuhkan</a:t>
            </a:r>
            <a:r>
              <a:rPr lang="en-US" sz="1800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cs typeface="Arial" panose="020B0604020202020204" pitchFamily="34" charset="0"/>
              </a:rPr>
              <a:t>perawatan</a:t>
            </a:r>
            <a:r>
              <a:rPr lang="en-US" sz="1800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cs typeface="Arial" panose="020B0604020202020204" pitchFamily="34" charset="0"/>
              </a:rPr>
              <a:t>rumah</a:t>
            </a:r>
            <a:r>
              <a:rPr lang="en-US" sz="1800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cs typeface="Arial" panose="020B0604020202020204" pitchFamily="34" charset="0"/>
              </a:rPr>
              <a:t>sakit</a:t>
            </a:r>
            <a:r>
              <a:rPr lang="en-US" sz="1800" dirty="0">
                <a:solidFill>
                  <a:schemeClr val="tx1"/>
                </a:solidFill>
                <a:cs typeface="Arial" panose="020B0604020202020204" pitchFamily="34" charset="0"/>
              </a:rPr>
              <a:t>; </a:t>
            </a:r>
            <a:r>
              <a:rPr lang="en-US" sz="1800" dirty="0" err="1">
                <a:solidFill>
                  <a:schemeClr val="tx1"/>
                </a:solidFill>
                <a:cs typeface="Arial" panose="020B0604020202020204" pitchFamily="34" charset="0"/>
              </a:rPr>
              <a:t>atau</a:t>
            </a:r>
            <a:r>
              <a:rPr lang="en-US" sz="1800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</a:p>
          <a:p>
            <a:pPr marL="1133475" indent="-514350">
              <a:buFont typeface="+mj-lt"/>
              <a:buAutoNum type="arabicParenR"/>
            </a:pPr>
            <a:r>
              <a:rPr lang="en-US" sz="1800" dirty="0">
                <a:solidFill>
                  <a:schemeClr val="tx1"/>
                </a:solidFill>
                <a:cs typeface="Arial" panose="020B0604020202020204" pitchFamily="34" charset="0"/>
              </a:rPr>
              <a:t>Anosmia (</a:t>
            </a:r>
            <a:r>
              <a:rPr lang="en-US" sz="1800" dirty="0" err="1">
                <a:solidFill>
                  <a:schemeClr val="tx1"/>
                </a:solidFill>
                <a:cs typeface="Arial" panose="020B0604020202020204" pitchFamily="34" charset="0"/>
              </a:rPr>
              <a:t>kehilangan</a:t>
            </a:r>
            <a:r>
              <a:rPr lang="en-US" sz="1800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cs typeface="Arial" panose="020B0604020202020204" pitchFamily="34" charset="0"/>
              </a:rPr>
              <a:t>penciuman</a:t>
            </a:r>
            <a:r>
              <a:rPr lang="en-US" sz="1800" dirty="0">
                <a:solidFill>
                  <a:schemeClr val="tx1"/>
                </a:solidFill>
                <a:cs typeface="Arial" panose="020B0604020202020204" pitchFamily="34" charset="0"/>
              </a:rPr>
              <a:t>) </a:t>
            </a:r>
            <a:r>
              <a:rPr lang="en-US" sz="1800" dirty="0" err="1">
                <a:solidFill>
                  <a:schemeClr val="tx1"/>
                </a:solidFill>
                <a:cs typeface="Arial" panose="020B0604020202020204" pitchFamily="34" charset="0"/>
              </a:rPr>
              <a:t>akut</a:t>
            </a:r>
            <a:r>
              <a:rPr lang="en-US" sz="1800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cs typeface="Arial" panose="020B0604020202020204" pitchFamily="34" charset="0"/>
              </a:rPr>
              <a:t>tanpa</a:t>
            </a:r>
            <a:r>
              <a:rPr lang="en-US" sz="1800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cs typeface="Arial" panose="020B0604020202020204" pitchFamily="34" charset="0"/>
              </a:rPr>
              <a:t>penyebab</a:t>
            </a:r>
            <a:r>
              <a:rPr lang="en-US" sz="1800" dirty="0">
                <a:solidFill>
                  <a:schemeClr val="tx1"/>
                </a:solidFill>
                <a:cs typeface="Arial" panose="020B0604020202020204" pitchFamily="34" charset="0"/>
              </a:rPr>
              <a:t> lain yang </a:t>
            </a:r>
            <a:r>
              <a:rPr lang="en-US" sz="1800" dirty="0" err="1">
                <a:solidFill>
                  <a:schemeClr val="tx1"/>
                </a:solidFill>
                <a:cs typeface="Arial" panose="020B0604020202020204" pitchFamily="34" charset="0"/>
              </a:rPr>
              <a:t>teridentifikasi</a:t>
            </a:r>
            <a:r>
              <a:rPr lang="en-US" sz="1800" dirty="0">
                <a:solidFill>
                  <a:schemeClr val="tx1"/>
                </a:solidFill>
                <a:cs typeface="Arial" panose="020B0604020202020204" pitchFamily="34" charset="0"/>
              </a:rPr>
              <a:t>; </a:t>
            </a:r>
            <a:r>
              <a:rPr lang="en-US" sz="1800" dirty="0" err="1">
                <a:solidFill>
                  <a:schemeClr val="tx1"/>
                </a:solidFill>
                <a:cs typeface="Arial" panose="020B0604020202020204" pitchFamily="34" charset="0"/>
              </a:rPr>
              <a:t>atau</a:t>
            </a:r>
            <a:r>
              <a:rPr lang="en-US" sz="1800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</a:p>
          <a:p>
            <a:pPr marL="1133475" indent="-514350">
              <a:buFont typeface="+mj-lt"/>
              <a:buAutoNum type="arabicParenR"/>
            </a:pPr>
            <a:r>
              <a:rPr lang="en-US" sz="1800" dirty="0">
                <a:solidFill>
                  <a:schemeClr val="tx1"/>
                </a:solidFill>
                <a:cs typeface="Arial" panose="020B0604020202020204" pitchFamily="34" charset="0"/>
              </a:rPr>
              <a:t>Ageusia (</a:t>
            </a:r>
            <a:r>
              <a:rPr lang="en-US" sz="1800" dirty="0" err="1">
                <a:solidFill>
                  <a:schemeClr val="tx1"/>
                </a:solidFill>
                <a:cs typeface="Arial" panose="020B0604020202020204" pitchFamily="34" charset="0"/>
              </a:rPr>
              <a:t>kehilangan</a:t>
            </a:r>
            <a:r>
              <a:rPr lang="en-US" sz="1800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cs typeface="Arial" panose="020B0604020202020204" pitchFamily="34" charset="0"/>
              </a:rPr>
              <a:t>pengecapan</a:t>
            </a:r>
            <a:r>
              <a:rPr lang="en-US" sz="1800" dirty="0">
                <a:solidFill>
                  <a:schemeClr val="tx1"/>
                </a:solidFill>
                <a:cs typeface="Arial" panose="020B0604020202020204" pitchFamily="34" charset="0"/>
              </a:rPr>
              <a:t>) </a:t>
            </a:r>
            <a:r>
              <a:rPr lang="en-US" sz="1800" dirty="0" err="1">
                <a:solidFill>
                  <a:schemeClr val="tx1"/>
                </a:solidFill>
                <a:cs typeface="Arial" panose="020B0604020202020204" pitchFamily="34" charset="0"/>
              </a:rPr>
              <a:t>akut</a:t>
            </a:r>
            <a:r>
              <a:rPr lang="en-US" sz="1800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cs typeface="Arial" panose="020B0604020202020204" pitchFamily="34" charset="0"/>
              </a:rPr>
              <a:t>tanpa</a:t>
            </a:r>
            <a:r>
              <a:rPr lang="en-US" sz="1800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cs typeface="Arial" panose="020B0604020202020204" pitchFamily="34" charset="0"/>
              </a:rPr>
              <a:t>penyebab</a:t>
            </a:r>
            <a:r>
              <a:rPr lang="en-US" sz="1800" dirty="0">
                <a:solidFill>
                  <a:schemeClr val="tx1"/>
                </a:solidFill>
                <a:cs typeface="Arial" panose="020B0604020202020204" pitchFamily="34" charset="0"/>
              </a:rPr>
              <a:t> lain yang </a:t>
            </a:r>
            <a:r>
              <a:rPr lang="en-US" sz="1800" dirty="0" err="1">
                <a:solidFill>
                  <a:schemeClr val="tx1"/>
                </a:solidFill>
                <a:cs typeface="Arial" panose="020B0604020202020204" pitchFamily="34" charset="0"/>
              </a:rPr>
              <a:t>teridentifikasi</a:t>
            </a:r>
            <a:r>
              <a:rPr lang="en-US" sz="1800" dirty="0">
                <a:solidFill>
                  <a:schemeClr val="tx1"/>
                </a:solidFill>
                <a:cs typeface="Arial" panose="020B0604020202020204" pitchFamily="34" charset="0"/>
              </a:rPr>
              <a:t>. </a:t>
            </a:r>
          </a:p>
          <a:p>
            <a:pPr marL="514350" indent="-514350">
              <a:buFont typeface="+mj-lt"/>
              <a:buAutoNum type="alphaLcPeriod" startAt="2"/>
            </a:pPr>
            <a:r>
              <a:rPr lang="en-US" sz="1800" dirty="0" err="1">
                <a:solidFill>
                  <a:schemeClr val="tx1"/>
                </a:solidFill>
                <a:cs typeface="Arial" panose="020B0604020202020204" pitchFamily="34" charset="0"/>
              </a:rPr>
              <a:t>Seseorang</a:t>
            </a:r>
            <a:r>
              <a:rPr lang="en-US" sz="1800" dirty="0">
                <a:solidFill>
                  <a:schemeClr val="tx1"/>
                </a:solidFill>
                <a:cs typeface="Arial" panose="020B0604020202020204" pitchFamily="34" charset="0"/>
              </a:rPr>
              <a:t> yang </a:t>
            </a:r>
            <a:r>
              <a:rPr lang="en-US" sz="1800" dirty="0" err="1">
                <a:solidFill>
                  <a:schemeClr val="tx1"/>
                </a:solidFill>
                <a:cs typeface="Arial" panose="020B0604020202020204" pitchFamily="34" charset="0"/>
              </a:rPr>
              <a:t>memiliki</a:t>
            </a:r>
            <a:r>
              <a:rPr lang="en-US" sz="1800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cs typeface="Arial" panose="020B0604020202020204" pitchFamily="34" charset="0"/>
              </a:rPr>
              <a:t>riwayat</a:t>
            </a:r>
            <a:r>
              <a:rPr lang="en-US" sz="1800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cs typeface="Arial" panose="020B0604020202020204" pitchFamily="34" charset="0"/>
              </a:rPr>
              <a:t>kontak</a:t>
            </a:r>
            <a:r>
              <a:rPr lang="en-US" sz="1800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cs typeface="Arial" panose="020B0604020202020204" pitchFamily="34" charset="0"/>
              </a:rPr>
              <a:t>dengan</a:t>
            </a:r>
            <a:r>
              <a:rPr lang="en-US" sz="1800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cs typeface="Arial" panose="020B0604020202020204" pitchFamily="34" charset="0"/>
              </a:rPr>
              <a:t>kasus</a:t>
            </a:r>
            <a:r>
              <a:rPr lang="en-US" sz="1800" dirty="0">
                <a:solidFill>
                  <a:schemeClr val="tx1"/>
                </a:solidFill>
                <a:cs typeface="Arial" panose="020B0604020202020204" pitchFamily="34" charset="0"/>
              </a:rPr>
              <a:t> probable/</a:t>
            </a:r>
            <a:r>
              <a:rPr lang="en-US" sz="1800" dirty="0" err="1">
                <a:solidFill>
                  <a:schemeClr val="tx1"/>
                </a:solidFill>
                <a:cs typeface="Arial" panose="020B0604020202020204" pitchFamily="34" charset="0"/>
              </a:rPr>
              <a:t>konfirmasi</a:t>
            </a:r>
            <a:r>
              <a:rPr lang="en-US" sz="1800" dirty="0">
                <a:solidFill>
                  <a:schemeClr val="tx1"/>
                </a:solidFill>
                <a:cs typeface="Arial" panose="020B0604020202020204" pitchFamily="34" charset="0"/>
              </a:rPr>
              <a:t> COVID-19/</a:t>
            </a:r>
            <a:r>
              <a:rPr lang="en-US" sz="1800" dirty="0" err="1">
                <a:solidFill>
                  <a:schemeClr val="tx1"/>
                </a:solidFill>
                <a:cs typeface="Arial" panose="020B0604020202020204" pitchFamily="34" charset="0"/>
              </a:rPr>
              <a:t>kluster</a:t>
            </a:r>
            <a:r>
              <a:rPr lang="en-US" sz="1800" dirty="0">
                <a:solidFill>
                  <a:schemeClr val="tx1"/>
                </a:solidFill>
                <a:cs typeface="Arial" panose="020B0604020202020204" pitchFamily="34" charset="0"/>
              </a:rPr>
              <a:t> COVID-19 dan </a:t>
            </a:r>
            <a:r>
              <a:rPr lang="en-US" sz="1800" dirty="0" err="1">
                <a:solidFill>
                  <a:schemeClr val="tx1"/>
                </a:solidFill>
                <a:cs typeface="Arial" panose="020B0604020202020204" pitchFamily="34" charset="0"/>
              </a:rPr>
              <a:t>memenuhi</a:t>
            </a:r>
            <a:r>
              <a:rPr lang="en-US" sz="1800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cs typeface="Arial" panose="020B0604020202020204" pitchFamily="34" charset="0"/>
              </a:rPr>
              <a:t>kriteria</a:t>
            </a:r>
            <a:r>
              <a:rPr lang="en-US" sz="1800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cs typeface="Arial" panose="020B0604020202020204" pitchFamily="34" charset="0"/>
              </a:rPr>
              <a:t>klinis</a:t>
            </a:r>
            <a:r>
              <a:rPr lang="en-US" sz="1800" dirty="0">
                <a:solidFill>
                  <a:schemeClr val="tx1"/>
                </a:solidFill>
                <a:cs typeface="Arial" panose="020B0604020202020204" pitchFamily="34" charset="0"/>
              </a:rPr>
              <a:t> pada </a:t>
            </a:r>
            <a:r>
              <a:rPr lang="en-US" sz="1800" dirty="0" err="1">
                <a:solidFill>
                  <a:schemeClr val="tx1"/>
                </a:solidFill>
                <a:cs typeface="Arial" panose="020B0604020202020204" pitchFamily="34" charset="0"/>
              </a:rPr>
              <a:t>huruf</a:t>
            </a:r>
            <a:r>
              <a:rPr lang="en-US" sz="1800" dirty="0">
                <a:solidFill>
                  <a:schemeClr val="tx1"/>
                </a:solidFill>
                <a:cs typeface="Arial" panose="020B0604020202020204" pitchFamily="34" charset="0"/>
              </a:rPr>
              <a:t> a. </a:t>
            </a:r>
          </a:p>
          <a:p>
            <a:pPr marL="514350" indent="-514350">
              <a:buFont typeface="+mj-lt"/>
              <a:buAutoNum type="alphaLcPeriod" startAt="2"/>
            </a:pPr>
            <a:r>
              <a:rPr lang="en-US" sz="1800" dirty="0" err="1">
                <a:solidFill>
                  <a:schemeClr val="tx1"/>
                </a:solidFill>
                <a:cs typeface="Arial" panose="020B0604020202020204" pitchFamily="34" charset="0"/>
              </a:rPr>
              <a:t>Seseorang</a:t>
            </a:r>
            <a:r>
              <a:rPr lang="en-US" sz="1800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cs typeface="Arial" panose="020B0604020202020204" pitchFamily="34" charset="0"/>
              </a:rPr>
              <a:t>dengan</a:t>
            </a:r>
            <a:r>
              <a:rPr lang="en-US" sz="1800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cs typeface="Arial" panose="020B0604020202020204" pitchFamily="34" charset="0"/>
              </a:rPr>
              <a:t>hasil</a:t>
            </a:r>
            <a:r>
              <a:rPr lang="en-US" sz="1800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cs typeface="Arial" panose="020B0604020202020204" pitchFamily="34" charset="0"/>
              </a:rPr>
              <a:t>pemeriksaan</a:t>
            </a:r>
            <a:r>
              <a:rPr lang="en-US" sz="1800" dirty="0">
                <a:solidFill>
                  <a:schemeClr val="tx1"/>
                </a:solidFill>
                <a:cs typeface="Arial" panose="020B0604020202020204" pitchFamily="34" charset="0"/>
              </a:rPr>
              <a:t> Rapid Diagnostic Test Antigen (RDT-Ag) </a:t>
            </a:r>
            <a:r>
              <a:rPr lang="en-US" sz="1800" dirty="0" err="1">
                <a:solidFill>
                  <a:schemeClr val="tx1"/>
                </a:solidFill>
                <a:cs typeface="Arial" panose="020B0604020202020204" pitchFamily="34" charset="0"/>
              </a:rPr>
              <a:t>positif</a:t>
            </a:r>
            <a:r>
              <a:rPr lang="en-US" sz="1800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cs typeface="Arial" panose="020B0604020202020204" pitchFamily="34" charset="0"/>
              </a:rPr>
              <a:t>sesuai</a:t>
            </a:r>
            <a:r>
              <a:rPr lang="en-US" sz="1800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cs typeface="Arial" panose="020B0604020202020204" pitchFamily="34" charset="0"/>
              </a:rPr>
              <a:t>dengan</a:t>
            </a:r>
            <a:r>
              <a:rPr lang="en-US" sz="1800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cs typeface="Arial" panose="020B0604020202020204" pitchFamily="34" charset="0"/>
              </a:rPr>
              <a:t>penggunaan</a:t>
            </a:r>
            <a:r>
              <a:rPr lang="en-US" sz="1800" dirty="0">
                <a:solidFill>
                  <a:schemeClr val="tx1"/>
                </a:solidFill>
                <a:cs typeface="Arial" panose="020B0604020202020204" pitchFamily="34" charset="0"/>
              </a:rPr>
              <a:t> RDT-Ag pada  </a:t>
            </a:r>
            <a:r>
              <a:rPr lang="en-US" sz="1800" dirty="0" err="1">
                <a:solidFill>
                  <a:schemeClr val="tx1"/>
                </a:solidFill>
                <a:cs typeface="Arial" panose="020B0604020202020204" pitchFamily="34" charset="0"/>
              </a:rPr>
              <a:t>kriteria</a:t>
            </a:r>
            <a:r>
              <a:rPr lang="en-US" sz="1800" dirty="0">
                <a:solidFill>
                  <a:schemeClr val="tx1"/>
                </a:solidFill>
                <a:cs typeface="Arial" panose="020B0604020202020204" pitchFamily="34" charset="0"/>
              </a:rPr>
              <a:t> wilayah A dan B, dan </a:t>
            </a:r>
            <a:r>
              <a:rPr lang="en-US" sz="1800" dirty="0" err="1">
                <a:solidFill>
                  <a:schemeClr val="tx1"/>
                </a:solidFill>
                <a:cs typeface="Arial" panose="020B0604020202020204" pitchFamily="34" charset="0"/>
              </a:rPr>
              <a:t>tidak</a:t>
            </a:r>
            <a:r>
              <a:rPr lang="en-US" sz="1800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cs typeface="Arial" panose="020B0604020202020204" pitchFamily="34" charset="0"/>
              </a:rPr>
              <a:t>memiliki</a:t>
            </a:r>
            <a:r>
              <a:rPr lang="en-US" sz="1800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cs typeface="Arial" panose="020B0604020202020204" pitchFamily="34" charset="0"/>
              </a:rPr>
              <a:t>gejala</a:t>
            </a:r>
            <a:r>
              <a:rPr lang="en-US" sz="1800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cs typeface="Arial" panose="020B0604020202020204" pitchFamily="34" charset="0"/>
              </a:rPr>
              <a:t>serta</a:t>
            </a:r>
            <a:r>
              <a:rPr lang="en-US" sz="1800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cs typeface="Arial" panose="020B0604020202020204" pitchFamily="34" charset="0"/>
              </a:rPr>
              <a:t>bukan</a:t>
            </a:r>
            <a:r>
              <a:rPr lang="en-US" sz="1800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cs typeface="Arial" panose="020B0604020202020204" pitchFamily="34" charset="0"/>
              </a:rPr>
              <a:t>merupakan</a:t>
            </a:r>
            <a:r>
              <a:rPr lang="en-US" sz="1800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cs typeface="Arial" panose="020B0604020202020204" pitchFamily="34" charset="0"/>
              </a:rPr>
              <a:t>kontak</a:t>
            </a:r>
            <a:r>
              <a:rPr lang="en-US" sz="1800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cs typeface="Arial" panose="020B0604020202020204" pitchFamily="34" charset="0"/>
              </a:rPr>
              <a:t>erat</a:t>
            </a:r>
            <a:r>
              <a:rPr lang="en-US" sz="1800" dirty="0">
                <a:solidFill>
                  <a:schemeClr val="tx1"/>
                </a:solidFill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endParaRPr lang="en-US" sz="180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80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05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pic>
        <p:nvPicPr>
          <p:cNvPr id="4" name="Gambar 22" descr="Sebuah gambar berisi burung&#10;&#10;Deskripsi dihasilkan secara otomatis">
            <a:extLst>
              <a:ext uri="{FF2B5EF4-FFF2-40B4-BE49-F238E27FC236}">
                <a16:creationId xmlns="" xmlns:a16="http://schemas.microsoft.com/office/drawing/2014/main" id="{AA7C6235-3A82-4F8F-93B5-79CE43D554A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558"/>
            <a:ext cx="757668" cy="760160"/>
          </a:xfrm>
          <a:prstGeom prst="rect">
            <a:avLst/>
          </a:prstGeom>
        </p:spPr>
      </p:pic>
      <p:pic>
        <p:nvPicPr>
          <p:cNvPr id="5" name="Gambar 20" descr="Sebuah gambar berisi burung&#10;&#10;Deskripsi dihasilkan secara otomatis">
            <a:extLst>
              <a:ext uri="{FF2B5EF4-FFF2-40B4-BE49-F238E27FC236}">
                <a16:creationId xmlns="" xmlns:a16="http://schemas.microsoft.com/office/drawing/2014/main" id="{58A25AD2-11B9-4309-B2B4-B06E7A25F35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21660"/>
            <a:ext cx="12192000" cy="355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949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ambar 22" descr="Sebuah gambar berisi burung&#10;&#10;Deskripsi dihasilkan secara otomatis">
            <a:extLst>
              <a:ext uri="{FF2B5EF4-FFF2-40B4-BE49-F238E27FC236}">
                <a16:creationId xmlns="" xmlns:a16="http://schemas.microsoft.com/office/drawing/2014/main" id="{AA7C6235-3A82-4F8F-93B5-79CE43D554A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558"/>
            <a:ext cx="757668" cy="760160"/>
          </a:xfrm>
          <a:prstGeom prst="rect">
            <a:avLst/>
          </a:prstGeom>
        </p:spPr>
      </p:pic>
      <p:pic>
        <p:nvPicPr>
          <p:cNvPr id="4" name="Gambar 20" descr="Sebuah gambar berisi burung&#10;&#10;Deskripsi dihasilkan secara otomatis">
            <a:extLst>
              <a:ext uri="{FF2B5EF4-FFF2-40B4-BE49-F238E27FC236}">
                <a16:creationId xmlns="" xmlns:a16="http://schemas.microsoft.com/office/drawing/2014/main" id="{58A25AD2-11B9-4309-B2B4-B06E7A25F35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21660"/>
            <a:ext cx="12192000" cy="355345"/>
          </a:xfrm>
          <a:prstGeom prst="rect">
            <a:avLst/>
          </a:prstGeom>
        </p:spPr>
      </p:pic>
      <p:sp>
        <p:nvSpPr>
          <p:cNvPr id="7" name="Content Placeholder 6">
            <a:extLst>
              <a:ext uri="{FF2B5EF4-FFF2-40B4-BE49-F238E27FC236}">
                <a16:creationId xmlns="" xmlns:a16="http://schemas.microsoft.com/office/drawing/2014/main" id="{B532971D-2F7F-624B-BA00-4116CA8538B8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757668" y="754602"/>
            <a:ext cx="10515600" cy="52442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marL="334963" indent="-285750" algn="just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1196975" algn="l"/>
              </a:tabLst>
            </a:pPr>
            <a:r>
              <a:rPr lang="en-US" sz="2200" dirty="0" err="1">
                <a:effectLst/>
                <a:ea typeface="Times New Roman" panose="02020603050405020304" pitchFamily="18" charset="0"/>
              </a:rPr>
              <a:t>Kriteria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daerah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penggunaan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RDT-Ag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ditetapkan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oleh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kepala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dinas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kesehatan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daerah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kabupaten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/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kota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atau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dinas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kesehatan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daerah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provinsi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untuk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Daerah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Khusus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Ibu Kota Jakarta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sesuai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dengan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hasil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self assessment.</a:t>
            </a:r>
          </a:p>
          <a:p>
            <a:pPr marL="334963" indent="-285750" algn="just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1196975" algn="l"/>
              </a:tabLst>
            </a:pPr>
            <a:r>
              <a:rPr lang="en-ID" sz="2200" dirty="0" err="1">
                <a:effectLst/>
                <a:ea typeface="Bookman Old Style" panose="02050604050505020204" pitchFamily="18" charset="0"/>
                <a:cs typeface="Arial" panose="020B0604020202020204" pitchFamily="34" charset="0"/>
              </a:rPr>
              <a:t>Penegakan</a:t>
            </a:r>
            <a:r>
              <a:rPr lang="id-ID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ID" sz="2200" dirty="0">
                <a:effectLst/>
                <a:ea typeface="Bookman Old Style" panose="02050604050505020204" pitchFamily="18" charset="0"/>
                <a:cs typeface="Arial" panose="020B0604020202020204" pitchFamily="34" charset="0"/>
              </a:rPr>
              <a:t> diagnosis COVID-19 </a:t>
            </a:r>
            <a:r>
              <a:rPr lang="en-ID" sz="2200" dirty="0" err="1">
                <a:effectLst/>
                <a:ea typeface="Bookman Old Style" panose="02050604050505020204" pitchFamily="18" charset="0"/>
                <a:cs typeface="Arial" panose="020B0604020202020204" pitchFamily="34" charset="0"/>
              </a:rPr>
              <a:t>utamanya</a:t>
            </a:r>
            <a:r>
              <a:rPr lang="en-ID" sz="2200" dirty="0">
                <a:effectLst/>
                <a:ea typeface="Bookman Old Style" panose="02050604050505020204" pitchFamily="18" charset="0"/>
                <a:cs typeface="Arial" panose="020B0604020202020204" pitchFamily="34" charset="0"/>
              </a:rPr>
              <a:t> </a:t>
            </a:r>
            <a:r>
              <a:rPr lang="en-ID" sz="2200" dirty="0" err="1">
                <a:effectLst/>
                <a:ea typeface="Bookman Old Style" panose="02050604050505020204" pitchFamily="18" charset="0"/>
                <a:cs typeface="Arial" panose="020B0604020202020204" pitchFamily="34" charset="0"/>
              </a:rPr>
              <a:t>menggunakan</a:t>
            </a:r>
            <a:r>
              <a:rPr lang="en-ID" sz="2200" dirty="0">
                <a:effectLst/>
                <a:ea typeface="Bookman Old Style" panose="02050604050505020204" pitchFamily="18" charset="0"/>
                <a:cs typeface="Arial" panose="020B0604020202020204" pitchFamily="34" charset="0"/>
              </a:rPr>
              <a:t> </a:t>
            </a:r>
            <a:r>
              <a:rPr lang="en-ID" sz="2200" i="1" dirty="0">
                <a:effectLst/>
                <a:ea typeface="Bookman Old Style" panose="02050604050505020204" pitchFamily="18" charset="0"/>
                <a:cs typeface="Arial" panose="020B0604020202020204" pitchFamily="34" charset="0"/>
              </a:rPr>
              <a:t>Nucleic Acid Amplification Test</a:t>
            </a:r>
            <a:r>
              <a:rPr lang="en-ID" sz="2200" dirty="0">
                <a:effectLst/>
                <a:ea typeface="Bookman Old Style" panose="02050604050505020204" pitchFamily="18" charset="0"/>
                <a:cs typeface="Arial" panose="020B0604020202020204" pitchFamily="34" charset="0"/>
              </a:rPr>
              <a:t> (NAAT). </a:t>
            </a:r>
          </a:p>
          <a:p>
            <a:pPr marL="334963" marR="0" indent="-28575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1196975" algn="l"/>
              </a:tabLst>
            </a:pPr>
            <a:r>
              <a:rPr lang="en-ID" sz="2200" dirty="0" err="1">
                <a:effectLst/>
                <a:ea typeface="Bookman Old Style" panose="02050604050505020204" pitchFamily="18" charset="0"/>
                <a:cs typeface="Arial" panose="020B0604020202020204" pitchFamily="34" charset="0"/>
              </a:rPr>
              <a:t>Dalam</a:t>
            </a:r>
            <a:r>
              <a:rPr lang="en-ID" sz="2200" dirty="0">
                <a:effectLst/>
                <a:ea typeface="Bookman Old Style" panose="02050604050505020204" pitchFamily="18" charset="0"/>
                <a:cs typeface="Arial" panose="020B0604020202020204" pitchFamily="34" charset="0"/>
              </a:rPr>
              <a:t> </a:t>
            </a:r>
            <a:r>
              <a:rPr lang="en-ID" sz="2200" dirty="0" err="1">
                <a:effectLst/>
                <a:ea typeface="Bookman Old Style" panose="02050604050505020204" pitchFamily="18" charset="0"/>
                <a:cs typeface="Arial" panose="020B0604020202020204" pitchFamily="34" charset="0"/>
              </a:rPr>
              <a:t>hal</a:t>
            </a:r>
            <a:r>
              <a:rPr lang="en-ID" sz="2200" dirty="0">
                <a:effectLst/>
                <a:ea typeface="Bookman Old Style" panose="02050604050505020204" pitchFamily="18" charset="0"/>
                <a:cs typeface="Arial" panose="020B0604020202020204" pitchFamily="34" charset="0"/>
              </a:rPr>
              <a:t> </a:t>
            </a:r>
            <a:r>
              <a:rPr lang="en-ID" sz="2200" dirty="0" err="1">
                <a:effectLst/>
                <a:ea typeface="Bookman Old Style" panose="02050604050505020204" pitchFamily="18" charset="0"/>
                <a:cs typeface="Arial" panose="020B0604020202020204" pitchFamily="34" charset="0"/>
              </a:rPr>
              <a:t>keterbatasan</a:t>
            </a:r>
            <a:r>
              <a:rPr lang="en-ID" sz="2200" dirty="0">
                <a:effectLst/>
                <a:ea typeface="Bookman Old Style" panose="02050604050505020204" pitchFamily="18" charset="0"/>
                <a:cs typeface="Arial" panose="020B0604020202020204" pitchFamily="34" charset="0"/>
              </a:rPr>
              <a:t> </a:t>
            </a:r>
            <a:r>
              <a:rPr lang="en-ID" sz="2200" dirty="0" err="1">
                <a:effectLst/>
                <a:ea typeface="Bookman Old Style" panose="02050604050505020204" pitchFamily="18" charset="0"/>
                <a:cs typeface="Arial" panose="020B0604020202020204" pitchFamily="34" charset="0"/>
              </a:rPr>
              <a:t>akses</a:t>
            </a:r>
            <a:r>
              <a:rPr lang="en-ID" sz="2200" dirty="0">
                <a:effectLst/>
                <a:ea typeface="Bookman Old Style" panose="02050604050505020204" pitchFamily="18" charset="0"/>
                <a:cs typeface="Arial" panose="020B0604020202020204" pitchFamily="34" charset="0"/>
              </a:rPr>
              <a:t> </a:t>
            </a:r>
            <a:r>
              <a:rPr lang="en-ID" sz="2200" dirty="0" err="1">
                <a:effectLst/>
                <a:ea typeface="Bookman Old Style" panose="02050604050505020204" pitchFamily="18" charset="0"/>
                <a:cs typeface="Arial" panose="020B0604020202020204" pitchFamily="34" charset="0"/>
              </a:rPr>
              <a:t>terhadap</a:t>
            </a:r>
            <a:r>
              <a:rPr lang="en-ID" sz="2200" dirty="0">
                <a:effectLst/>
                <a:ea typeface="Bookman Old Style" panose="02050604050505020204" pitchFamily="18" charset="0"/>
                <a:cs typeface="Arial" panose="020B0604020202020204" pitchFamily="34" charset="0"/>
              </a:rPr>
              <a:t> NAAT </a:t>
            </a:r>
            <a:r>
              <a:rPr lang="en-ID" sz="2200" dirty="0" err="1">
                <a:effectLst/>
                <a:ea typeface="Bookman Old Style" panose="02050604050505020204" pitchFamily="18" charset="0"/>
                <a:cs typeface="Arial" panose="020B0604020202020204" pitchFamily="34" charset="0"/>
              </a:rPr>
              <a:t>serta</a:t>
            </a:r>
            <a:r>
              <a:rPr lang="en-ID" sz="2200" dirty="0">
                <a:effectLst/>
                <a:ea typeface="Bookman Old Style" panose="02050604050505020204" pitchFamily="18" charset="0"/>
                <a:cs typeface="Arial" panose="020B0604020202020204" pitchFamily="34" charset="0"/>
              </a:rPr>
              <a:t> </a:t>
            </a:r>
            <a:r>
              <a:rPr lang="en-ID" sz="2200" dirty="0" err="1">
                <a:effectLst/>
                <a:ea typeface="Bookman Old Style" panose="02050604050505020204" pitchFamily="18" charset="0"/>
                <a:cs typeface="Arial" panose="020B0604020202020204" pitchFamily="34" charset="0"/>
              </a:rPr>
              <a:t>kecepatan</a:t>
            </a:r>
            <a:r>
              <a:rPr lang="en-ID" sz="2200" dirty="0">
                <a:effectLst/>
                <a:ea typeface="Bookman Old Style" panose="02050604050505020204" pitchFamily="18" charset="0"/>
                <a:cs typeface="Arial" panose="020B0604020202020204" pitchFamily="34" charset="0"/>
              </a:rPr>
              <a:t> </a:t>
            </a:r>
            <a:r>
              <a:rPr lang="en-ID" sz="2200" dirty="0" err="1">
                <a:effectLst/>
                <a:ea typeface="Bookman Old Style" panose="02050604050505020204" pitchFamily="18" charset="0"/>
                <a:cs typeface="Arial" panose="020B0604020202020204" pitchFamily="34" charset="0"/>
              </a:rPr>
              <a:t>pemeriksaan</a:t>
            </a:r>
            <a:r>
              <a:rPr lang="en-ID" sz="2200" dirty="0">
                <a:effectLst/>
                <a:ea typeface="Bookman Old Style" panose="02050604050505020204" pitchFamily="18" charset="0"/>
                <a:cs typeface="Arial" panose="020B0604020202020204" pitchFamily="34" charset="0"/>
              </a:rPr>
              <a:t> NAAT, dan </a:t>
            </a:r>
            <a:r>
              <a:rPr lang="en-ID" sz="2200" dirty="0" err="1">
                <a:effectLst/>
                <a:ea typeface="Bookman Old Style" panose="02050604050505020204" pitchFamily="18" charset="0"/>
                <a:cs typeface="Arial" panose="020B0604020202020204" pitchFamily="34" charset="0"/>
              </a:rPr>
              <a:t>kondisi</a:t>
            </a:r>
            <a:r>
              <a:rPr lang="en-ID" sz="2200" dirty="0">
                <a:effectLst/>
                <a:ea typeface="Bookman Old Style" panose="02050604050505020204" pitchFamily="18" charset="0"/>
                <a:cs typeface="Arial" panose="020B0604020202020204" pitchFamily="34" charset="0"/>
              </a:rPr>
              <a:t> </a:t>
            </a:r>
            <a:r>
              <a:rPr lang="en-ID" sz="2200" dirty="0" err="1">
                <a:effectLst/>
                <a:ea typeface="Bookman Old Style" panose="02050604050505020204" pitchFamily="18" charset="0"/>
                <a:cs typeface="Arial" panose="020B0604020202020204" pitchFamily="34" charset="0"/>
              </a:rPr>
              <a:t>tertentu</a:t>
            </a:r>
            <a:r>
              <a:rPr lang="en-ID" sz="2200" dirty="0">
                <a:ea typeface="Bookman Old Style" panose="02050604050505020204" pitchFamily="18" charset="0"/>
                <a:cs typeface="Arial" panose="020B0604020202020204" pitchFamily="34" charset="0"/>
              </a:rPr>
              <a:t> (</a:t>
            </a:r>
            <a:r>
              <a:rPr lang="en-ID" sz="2200" dirty="0" err="1">
                <a:effectLst/>
                <a:ea typeface="Bookman Old Style" panose="02050604050505020204" pitchFamily="18" charset="0"/>
                <a:cs typeface="Arial" panose="020B0604020202020204" pitchFamily="34" charset="0"/>
              </a:rPr>
              <a:t>peningkatan</a:t>
            </a:r>
            <a:r>
              <a:rPr lang="en-ID" sz="2200" dirty="0">
                <a:effectLst/>
                <a:ea typeface="Bookman Old Style" panose="02050604050505020204" pitchFamily="18" charset="0"/>
                <a:cs typeface="Arial" panose="020B0604020202020204" pitchFamily="34" charset="0"/>
              </a:rPr>
              <a:t> </a:t>
            </a:r>
            <a:r>
              <a:rPr lang="en-ID" sz="2200" dirty="0" err="1">
                <a:effectLst/>
                <a:ea typeface="Bookman Old Style" panose="02050604050505020204" pitchFamily="18" charset="0"/>
                <a:cs typeface="Arial" panose="020B0604020202020204" pitchFamily="34" charset="0"/>
              </a:rPr>
              <a:t>kasus</a:t>
            </a:r>
            <a:r>
              <a:rPr lang="en-ID" sz="2200" dirty="0">
                <a:effectLst/>
                <a:ea typeface="Bookman Old Style" panose="02050604050505020204" pitchFamily="18" charset="0"/>
                <a:cs typeface="Arial" panose="020B0604020202020204" pitchFamily="34" charset="0"/>
              </a:rPr>
              <a:t> yang </a:t>
            </a:r>
            <a:r>
              <a:rPr lang="en-ID" sz="2200" dirty="0" err="1">
                <a:effectLst/>
                <a:ea typeface="Bookman Old Style" panose="02050604050505020204" pitchFamily="18" charset="0"/>
                <a:cs typeface="Arial" panose="020B0604020202020204" pitchFamily="34" charset="0"/>
              </a:rPr>
              <a:t>signifikan</a:t>
            </a:r>
            <a:r>
              <a:rPr lang="en-ID" sz="2200" dirty="0">
                <a:effectLst/>
                <a:ea typeface="Bookman Old Style" panose="02050604050505020204" pitchFamily="18" charset="0"/>
                <a:cs typeface="Arial" panose="020B0604020202020204" pitchFamily="34" charset="0"/>
              </a:rPr>
              <a:t>) </a:t>
            </a:r>
            <a:r>
              <a:rPr lang="en-ID" sz="2200" dirty="0" err="1">
                <a:effectLst/>
                <a:ea typeface="Bookman Old Style" panose="02050604050505020204" pitchFamily="18" charset="0"/>
                <a:cs typeface="Arial" panose="020B0604020202020204" pitchFamily="34" charset="0"/>
              </a:rPr>
              <a:t>sesuai</a:t>
            </a:r>
            <a:r>
              <a:rPr lang="en-ID" sz="2200" dirty="0">
                <a:effectLst/>
                <a:ea typeface="Bookman Old Style" panose="02050604050505020204" pitchFamily="18" charset="0"/>
                <a:cs typeface="Arial" panose="020B0604020202020204" pitchFamily="34" charset="0"/>
              </a:rPr>
              <a:t> </a:t>
            </a:r>
            <a:r>
              <a:rPr lang="en-ID" sz="2200" i="1" dirty="0">
                <a:effectLst/>
                <a:ea typeface="Bookman Old Style" panose="02050604050505020204" pitchFamily="18" charset="0"/>
                <a:cs typeface="Arial" panose="020B0604020202020204" pitchFamily="34" charset="0"/>
              </a:rPr>
              <a:t>self assessment</a:t>
            </a:r>
            <a:r>
              <a:rPr lang="en-ID" sz="2200" dirty="0">
                <a:effectLst/>
                <a:ea typeface="Bookman Old Style" panose="02050604050505020204" pitchFamily="18" charset="0"/>
                <a:cs typeface="Arial" panose="020B0604020202020204" pitchFamily="34" charset="0"/>
              </a:rPr>
              <a:t> yang </a:t>
            </a:r>
            <a:r>
              <a:rPr lang="en-ID" sz="2200" dirty="0" err="1">
                <a:effectLst/>
                <a:ea typeface="Bookman Old Style" panose="02050604050505020204" pitchFamily="18" charset="0"/>
                <a:cs typeface="Arial" panose="020B0604020202020204" pitchFamily="34" charset="0"/>
              </a:rPr>
              <a:t>dilakukan</a:t>
            </a:r>
            <a:r>
              <a:rPr lang="en-ID" sz="2200" dirty="0">
                <a:effectLst/>
                <a:ea typeface="Bookman Old Style" panose="02050604050505020204" pitchFamily="18" charset="0"/>
                <a:cs typeface="Arial" panose="020B0604020202020204" pitchFamily="34" charset="0"/>
              </a:rPr>
              <a:t> oleh </a:t>
            </a:r>
            <a:r>
              <a:rPr lang="en-ID" sz="2200" dirty="0" err="1">
                <a:effectLst/>
                <a:ea typeface="Bookman Old Style" panose="02050604050505020204" pitchFamily="18" charset="0"/>
                <a:cs typeface="Arial" panose="020B0604020202020204" pitchFamily="34" charset="0"/>
              </a:rPr>
              <a:t>dinas</a:t>
            </a:r>
            <a:r>
              <a:rPr lang="en-ID" sz="2200" dirty="0">
                <a:effectLst/>
                <a:ea typeface="Bookman Old Style" panose="02050604050505020204" pitchFamily="18" charset="0"/>
                <a:cs typeface="Arial" panose="020B0604020202020204" pitchFamily="34" charset="0"/>
              </a:rPr>
              <a:t> </a:t>
            </a:r>
            <a:r>
              <a:rPr lang="en-ID" sz="2200" dirty="0" err="1">
                <a:effectLst/>
                <a:ea typeface="Bookman Old Style" panose="02050604050505020204" pitchFamily="18" charset="0"/>
                <a:cs typeface="Arial" panose="020B0604020202020204" pitchFamily="34" charset="0"/>
              </a:rPr>
              <a:t>kesehatan</a:t>
            </a:r>
            <a:r>
              <a:rPr lang="en-ID" sz="2200" dirty="0">
                <a:effectLst/>
                <a:ea typeface="Bookman Old Style" panose="02050604050505020204" pitchFamily="18" charset="0"/>
                <a:cs typeface="Arial" panose="020B0604020202020204" pitchFamily="34" charset="0"/>
              </a:rPr>
              <a:t> </a:t>
            </a:r>
            <a:r>
              <a:rPr lang="en-ID" sz="2200" dirty="0" err="1">
                <a:effectLst/>
                <a:ea typeface="Bookman Old Style" panose="02050604050505020204" pitchFamily="18" charset="0"/>
                <a:cs typeface="Arial" panose="020B0604020202020204" pitchFamily="34" charset="0"/>
              </a:rPr>
              <a:t>daerah</a:t>
            </a:r>
            <a:r>
              <a:rPr lang="en-ID" sz="2200" dirty="0">
                <a:effectLst/>
                <a:ea typeface="Bookman Old Style" panose="02050604050505020204" pitchFamily="18" charset="0"/>
                <a:cs typeface="Arial" panose="020B0604020202020204" pitchFamily="34" charset="0"/>
              </a:rPr>
              <a:t> </a:t>
            </a:r>
            <a:r>
              <a:rPr lang="en-ID" sz="2200" dirty="0" err="1">
                <a:effectLst/>
                <a:ea typeface="Bookman Old Style" panose="02050604050505020204" pitchFamily="18" charset="0"/>
                <a:cs typeface="Arial" panose="020B0604020202020204" pitchFamily="34" charset="0"/>
              </a:rPr>
              <a:t>kabupaten</a:t>
            </a:r>
            <a:r>
              <a:rPr lang="en-ID" sz="2200" dirty="0">
                <a:effectLst/>
                <a:ea typeface="Bookman Old Style" panose="02050604050505020204" pitchFamily="18" charset="0"/>
                <a:cs typeface="Arial" panose="020B0604020202020204" pitchFamily="34" charset="0"/>
              </a:rPr>
              <a:t>/</a:t>
            </a:r>
            <a:r>
              <a:rPr lang="en-ID" sz="2200" dirty="0" err="1">
                <a:effectLst/>
                <a:ea typeface="Bookman Old Style" panose="02050604050505020204" pitchFamily="18" charset="0"/>
                <a:cs typeface="Arial" panose="020B0604020202020204" pitchFamily="34" charset="0"/>
              </a:rPr>
              <a:t>kota</a:t>
            </a:r>
            <a:r>
              <a:rPr lang="en-ID" sz="2200" dirty="0">
                <a:effectLst/>
                <a:ea typeface="Bookman Old Style" panose="02050604050505020204" pitchFamily="18" charset="0"/>
                <a:cs typeface="Arial" panose="020B0604020202020204" pitchFamily="34" charset="0"/>
              </a:rPr>
              <a:t> </a:t>
            </a:r>
            <a:r>
              <a:rPr lang="en-ID" sz="2200" dirty="0" err="1">
                <a:effectLst/>
                <a:ea typeface="Bookman Old Style" panose="02050604050505020204" pitchFamily="18" charset="0"/>
                <a:cs typeface="Arial" panose="020B0604020202020204" pitchFamily="34" charset="0"/>
              </a:rPr>
              <a:t>atau</a:t>
            </a:r>
            <a:r>
              <a:rPr lang="en-ID" sz="2200" dirty="0">
                <a:effectLst/>
                <a:ea typeface="Bookman Old Style" panose="02050604050505020204" pitchFamily="18" charset="0"/>
                <a:cs typeface="Arial" panose="020B0604020202020204" pitchFamily="34" charset="0"/>
              </a:rPr>
              <a:t> </a:t>
            </a:r>
            <a:r>
              <a:rPr lang="en-ID" sz="2200" dirty="0" err="1">
                <a:effectLst/>
                <a:ea typeface="Bookman Old Style" panose="02050604050505020204" pitchFamily="18" charset="0"/>
                <a:cs typeface="Arial" panose="020B0604020202020204" pitchFamily="34" charset="0"/>
              </a:rPr>
              <a:t>dinas</a:t>
            </a:r>
            <a:r>
              <a:rPr lang="en-ID" sz="2200" dirty="0">
                <a:effectLst/>
                <a:ea typeface="Bookman Old Style" panose="02050604050505020204" pitchFamily="18" charset="0"/>
                <a:cs typeface="Arial" panose="020B0604020202020204" pitchFamily="34" charset="0"/>
              </a:rPr>
              <a:t> </a:t>
            </a:r>
            <a:r>
              <a:rPr lang="en-ID" sz="2200" dirty="0" err="1">
                <a:effectLst/>
                <a:ea typeface="Bookman Old Style" panose="02050604050505020204" pitchFamily="18" charset="0"/>
                <a:cs typeface="Arial" panose="020B0604020202020204" pitchFamily="34" charset="0"/>
              </a:rPr>
              <a:t>kesehatan</a:t>
            </a:r>
            <a:r>
              <a:rPr lang="en-ID" sz="2200" dirty="0">
                <a:effectLst/>
                <a:ea typeface="Bookman Old Style" panose="02050604050505020204" pitchFamily="18" charset="0"/>
                <a:cs typeface="Arial" panose="020B0604020202020204" pitchFamily="34" charset="0"/>
              </a:rPr>
              <a:t> </a:t>
            </a:r>
            <a:r>
              <a:rPr lang="en-ID" sz="2200" dirty="0" err="1">
                <a:effectLst/>
                <a:ea typeface="Bookman Old Style" panose="02050604050505020204" pitchFamily="18" charset="0"/>
                <a:cs typeface="Arial" panose="020B0604020202020204" pitchFamily="34" charset="0"/>
              </a:rPr>
              <a:t>daerah</a:t>
            </a:r>
            <a:r>
              <a:rPr lang="en-ID" sz="2200" dirty="0">
                <a:effectLst/>
                <a:ea typeface="Bookman Old Style" panose="02050604050505020204" pitchFamily="18" charset="0"/>
                <a:cs typeface="Arial" panose="020B0604020202020204" pitchFamily="34" charset="0"/>
              </a:rPr>
              <a:t> </a:t>
            </a:r>
            <a:r>
              <a:rPr lang="en-ID" sz="2200" dirty="0" err="1">
                <a:effectLst/>
                <a:ea typeface="Bookman Old Style" panose="02050604050505020204" pitchFamily="18" charset="0"/>
                <a:cs typeface="Arial" panose="020B0604020202020204" pitchFamily="34" charset="0"/>
              </a:rPr>
              <a:t>provinsi</a:t>
            </a:r>
            <a:r>
              <a:rPr lang="en-ID" sz="2200" dirty="0">
                <a:effectLst/>
                <a:ea typeface="Bookman Old Style" panose="02050604050505020204" pitchFamily="18" charset="0"/>
                <a:cs typeface="Arial" panose="020B0604020202020204" pitchFamily="34" charset="0"/>
              </a:rPr>
              <a:t> </a:t>
            </a:r>
            <a:r>
              <a:rPr lang="en-ID" sz="2200" dirty="0" err="1">
                <a:effectLst/>
                <a:ea typeface="Bookman Old Style" panose="02050604050505020204" pitchFamily="18" charset="0"/>
                <a:cs typeface="Arial" panose="020B0604020202020204" pitchFamily="34" charset="0"/>
              </a:rPr>
              <a:t>untuk</a:t>
            </a:r>
            <a:r>
              <a:rPr lang="en-ID" sz="2200" dirty="0">
                <a:effectLst/>
                <a:ea typeface="Bookman Old Style" panose="02050604050505020204" pitchFamily="18" charset="0"/>
                <a:cs typeface="Arial" panose="020B0604020202020204" pitchFamily="34" charset="0"/>
              </a:rPr>
              <a:t> Daerah </a:t>
            </a:r>
            <a:r>
              <a:rPr lang="en-ID" sz="2200" dirty="0" err="1">
                <a:effectLst/>
                <a:ea typeface="Bookman Old Style" panose="02050604050505020204" pitchFamily="18" charset="0"/>
                <a:cs typeface="Arial" panose="020B0604020202020204" pitchFamily="34" charset="0"/>
              </a:rPr>
              <a:t>Khusus</a:t>
            </a:r>
            <a:r>
              <a:rPr lang="en-ID" sz="2200" dirty="0">
                <a:effectLst/>
                <a:ea typeface="Bookman Old Style" panose="02050604050505020204" pitchFamily="18" charset="0"/>
                <a:cs typeface="Arial" panose="020B0604020202020204" pitchFamily="34" charset="0"/>
              </a:rPr>
              <a:t> Ibu Kota Jakarta, </a:t>
            </a:r>
          </a:p>
          <a:p>
            <a:pPr marL="854075" marR="0" indent="-509588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1196975" algn="l"/>
              </a:tabLst>
            </a:pPr>
            <a:r>
              <a:rPr lang="en-ID" sz="2200" dirty="0">
                <a:effectLst/>
                <a:ea typeface="Bookman Old Style" panose="020506040505050202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 </a:t>
            </a:r>
            <a:r>
              <a:rPr lang="en-ID" sz="2200" dirty="0" err="1">
                <a:effectLst/>
                <a:highlight>
                  <a:srgbClr val="FFFF00"/>
                </a:highlight>
                <a:ea typeface="Bookman Old Style" panose="02050604050505020204" pitchFamily="18" charset="0"/>
                <a:cs typeface="Arial" panose="020B0604020202020204" pitchFamily="34" charset="0"/>
              </a:rPr>
              <a:t>penegakan</a:t>
            </a:r>
            <a:r>
              <a:rPr lang="en-ID" sz="2200" dirty="0">
                <a:effectLst/>
                <a:highlight>
                  <a:srgbClr val="FFFF00"/>
                </a:highlight>
                <a:ea typeface="Bookman Old Style" panose="02050604050505020204" pitchFamily="18" charset="0"/>
                <a:cs typeface="Arial" panose="020B0604020202020204" pitchFamily="34" charset="0"/>
              </a:rPr>
              <a:t> diagnosis COVID-19 </a:t>
            </a:r>
            <a:r>
              <a:rPr lang="en-ID" sz="2200" dirty="0" err="1">
                <a:effectLst/>
                <a:highlight>
                  <a:srgbClr val="FFFF00"/>
                </a:highlight>
                <a:ea typeface="Bookman Old Style" panose="02050604050505020204" pitchFamily="18" charset="0"/>
                <a:cs typeface="Arial" panose="020B0604020202020204" pitchFamily="34" charset="0"/>
              </a:rPr>
              <a:t>dapat</a:t>
            </a:r>
            <a:r>
              <a:rPr lang="en-ID" sz="2200" dirty="0">
                <a:effectLst/>
                <a:highlight>
                  <a:srgbClr val="FFFF00"/>
                </a:highlight>
                <a:ea typeface="Bookman Old Style" panose="02050604050505020204" pitchFamily="18" charset="0"/>
                <a:cs typeface="Arial" panose="020B0604020202020204" pitchFamily="34" charset="0"/>
              </a:rPr>
              <a:t> </a:t>
            </a:r>
            <a:r>
              <a:rPr lang="en-ID" sz="2200" dirty="0" err="1">
                <a:effectLst/>
                <a:highlight>
                  <a:srgbClr val="FFFF00"/>
                </a:highlight>
                <a:ea typeface="Bookman Old Style" panose="02050604050505020204" pitchFamily="18" charset="0"/>
                <a:cs typeface="Arial" panose="020B0604020202020204" pitchFamily="34" charset="0"/>
              </a:rPr>
              <a:t>menggunakan</a:t>
            </a:r>
            <a:r>
              <a:rPr lang="en-ID" sz="2200" dirty="0">
                <a:effectLst/>
                <a:highlight>
                  <a:srgbClr val="FFFF00"/>
                </a:highlight>
                <a:ea typeface="Bookman Old Style" panose="02050604050505020204" pitchFamily="18" charset="0"/>
                <a:cs typeface="Arial" panose="020B0604020202020204" pitchFamily="34" charset="0"/>
              </a:rPr>
              <a:t> RDT-Ag </a:t>
            </a:r>
            <a:r>
              <a:rPr lang="en-ID" sz="2200" dirty="0" err="1">
                <a:effectLst/>
                <a:highlight>
                  <a:srgbClr val="FFFF00"/>
                </a:highlight>
                <a:ea typeface="Bookman Old Style" panose="02050604050505020204" pitchFamily="18" charset="0"/>
                <a:cs typeface="Arial" panose="020B0604020202020204" pitchFamily="34" charset="0"/>
              </a:rPr>
              <a:t>sebagai</a:t>
            </a:r>
            <a:r>
              <a:rPr lang="en-ID" sz="2200" dirty="0">
                <a:effectLst/>
                <a:highlight>
                  <a:srgbClr val="FFFF00"/>
                </a:highlight>
                <a:ea typeface="Bookman Old Style" panose="02050604050505020204" pitchFamily="18" charset="0"/>
                <a:cs typeface="Arial" panose="020B0604020202020204" pitchFamily="34" charset="0"/>
              </a:rPr>
              <a:t> </a:t>
            </a:r>
            <a:r>
              <a:rPr lang="en-ID" sz="2200" dirty="0" err="1">
                <a:effectLst/>
                <a:highlight>
                  <a:srgbClr val="FFFF00"/>
                </a:highlight>
                <a:ea typeface="Bookman Old Style" panose="02050604050505020204" pitchFamily="18" charset="0"/>
                <a:cs typeface="Arial" panose="020B0604020202020204" pitchFamily="34" charset="0"/>
              </a:rPr>
              <a:t>alternatif</a:t>
            </a:r>
            <a:r>
              <a:rPr lang="en-ID" sz="2200" dirty="0">
                <a:effectLst/>
                <a:highlight>
                  <a:srgbClr val="FFFF00"/>
                </a:highlight>
                <a:ea typeface="Bookman Old Style" panose="02050604050505020204" pitchFamily="18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15777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3" name="TextBox 3"/>
          <p:cNvSpPr txBox="1">
            <a:spLocks noChangeArrowheads="1"/>
          </p:cNvSpPr>
          <p:nvPr/>
        </p:nvSpPr>
        <p:spPr bwMode="auto">
          <a:xfrm>
            <a:off x="1904999" y="202286"/>
            <a:ext cx="8132949" cy="4000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id-ID" altLang="id-ID" sz="2000" b="1" dirty="0">
                <a:solidFill>
                  <a:srgbClr val="7030A0"/>
                </a:solidFill>
                <a:latin typeface="Calibri" pitchFamily="34" charset="0"/>
                <a:cs typeface="Arial" pitchFamily="34" charset="0"/>
              </a:rPr>
              <a:t>KELOMPOK  PESERTA  JAMINAN  KESEHATAN</a:t>
            </a:r>
          </a:p>
        </p:txBody>
      </p:sp>
      <p:graphicFrame>
        <p:nvGraphicFramePr>
          <p:cNvPr id="12" name="Diagram 11"/>
          <p:cNvGraphicFramePr/>
          <p:nvPr>
            <p:extLst/>
          </p:nvPr>
        </p:nvGraphicFramePr>
        <p:xfrm>
          <a:off x="689752" y="1037230"/>
          <a:ext cx="9859967" cy="47903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7655" name="TextBox 12"/>
          <p:cNvSpPr txBox="1">
            <a:spLocks noChangeArrowheads="1"/>
          </p:cNvSpPr>
          <p:nvPr/>
        </p:nvSpPr>
        <p:spPr bwMode="auto">
          <a:xfrm>
            <a:off x="1904999" y="5868723"/>
            <a:ext cx="8132949" cy="6461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1450" indent="-171450">
              <a:buFont typeface="Arial" pitchFamily="34" charset="0"/>
              <a:buChar char="•"/>
            </a:pPr>
            <a:r>
              <a:rPr lang="id-ID" altLang="id-ID" sz="12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Bagi Pekerja Penerima Upah dan Pekerja Bukan Penerima Upah </a:t>
            </a:r>
            <a:r>
              <a:rPr lang="id-ID" altLang="id-ID" sz="1200" dirty="0">
                <a:solidFill>
                  <a:srgbClr val="000000"/>
                </a:solidFill>
                <a:latin typeface="Calibri" pitchFamily="34" charset="0"/>
                <a:cs typeface="Arial" pitchFamily="34" charset="0"/>
                <a:sym typeface="Wingdings" pitchFamily="2" charset="2"/>
              </a:rPr>
              <a:t> termasuk warga negara asing yang bekerja di Indonesia paling singkat 6 (enam) bulan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id-ID" altLang="id-ID" sz="12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Peserta bukan PBI Jaminan Kesehatan dapat mengikut sertakan anggota keuarga yang lain</a:t>
            </a:r>
          </a:p>
        </p:txBody>
      </p:sp>
      <p:pic>
        <p:nvPicPr>
          <p:cNvPr id="5" name="Gambar 22" descr="Sebuah gambar berisi burung&#10;&#10;Deskripsi dihasilkan secara otomatis">
            <a:extLst>
              <a:ext uri="{FF2B5EF4-FFF2-40B4-BE49-F238E27FC236}">
                <a16:creationId xmlns="" xmlns:a16="http://schemas.microsoft.com/office/drawing/2014/main" id="{AA7C6235-3A82-4F8F-93B5-79CE43D554A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558"/>
            <a:ext cx="757668" cy="760160"/>
          </a:xfrm>
          <a:prstGeom prst="rect">
            <a:avLst/>
          </a:prstGeom>
        </p:spPr>
      </p:pic>
      <p:pic>
        <p:nvPicPr>
          <p:cNvPr id="6" name="Gambar 20" descr="Sebuah gambar berisi burung&#10;&#10;Deskripsi dihasilkan secara otomatis">
            <a:extLst>
              <a:ext uri="{FF2B5EF4-FFF2-40B4-BE49-F238E27FC236}">
                <a16:creationId xmlns="" xmlns:a16="http://schemas.microsoft.com/office/drawing/2014/main" id="{58A25AD2-11B9-4309-B2B4-B06E7A25F35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08213"/>
            <a:ext cx="12192000" cy="355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347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15803"/>
          </a:xfrm>
        </p:spPr>
        <p:txBody>
          <a:bodyPr>
            <a:normAutofit/>
          </a:bodyPr>
          <a:lstStyle/>
          <a:p>
            <a:r>
              <a:rPr lang="id-ID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DEFINISI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KASUS PROBABLE</a:t>
            </a:r>
            <a:endParaRPr lang="id-ID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="" xmlns:a16="http://schemas.microsoft.com/office/drawing/2014/main" id="{103730EF-6DD9-FA4B-A8BE-70368B48E2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12178"/>
            <a:ext cx="10515600" cy="4351338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ID" sz="2800" dirty="0" err="1" smtClean="0">
                <a:solidFill>
                  <a:schemeClr val="tx1"/>
                </a:solidFill>
                <a:effectLst/>
                <a:ea typeface="Bookman Old Style" panose="02050604050505020204" pitchFamily="18" charset="0"/>
                <a:cs typeface="Arial" panose="020B0604020202020204" pitchFamily="34" charset="0"/>
              </a:rPr>
              <a:t>Adalah</a:t>
            </a:r>
            <a:r>
              <a:rPr lang="en-ID" sz="2800" dirty="0" smtClean="0">
                <a:solidFill>
                  <a:schemeClr val="tx1"/>
                </a:solidFill>
                <a:effectLst/>
                <a:ea typeface="Bookman Old Style" panose="02050604050505020204" pitchFamily="18" charset="0"/>
                <a:cs typeface="Arial" panose="020B0604020202020204" pitchFamily="34" charset="0"/>
              </a:rPr>
              <a:t> </a:t>
            </a:r>
            <a:r>
              <a:rPr lang="en-ID" sz="2800" dirty="0" err="1">
                <a:solidFill>
                  <a:schemeClr val="tx1"/>
                </a:solidFill>
                <a:effectLst/>
                <a:ea typeface="Bookman Old Style" panose="02050604050505020204" pitchFamily="18" charset="0"/>
                <a:cs typeface="Arial" panose="020B0604020202020204" pitchFamily="34" charset="0"/>
              </a:rPr>
              <a:t>kasus</a:t>
            </a:r>
            <a:r>
              <a:rPr lang="en-ID" sz="2800" dirty="0">
                <a:solidFill>
                  <a:schemeClr val="tx1"/>
                </a:solidFill>
                <a:effectLst/>
                <a:ea typeface="Bookman Old Style" panose="02050604050505020204" pitchFamily="18" charset="0"/>
                <a:cs typeface="Arial" panose="020B0604020202020204" pitchFamily="34" charset="0"/>
              </a:rPr>
              <a:t> </a:t>
            </a:r>
            <a:r>
              <a:rPr lang="en-ID" sz="2800" dirty="0" err="1">
                <a:solidFill>
                  <a:schemeClr val="tx1"/>
                </a:solidFill>
                <a:effectLst/>
                <a:ea typeface="Bookman Old Style" panose="02050604050505020204" pitchFamily="18" charset="0"/>
                <a:cs typeface="Arial" panose="020B0604020202020204" pitchFamily="34" charset="0"/>
              </a:rPr>
              <a:t>suspek</a:t>
            </a:r>
            <a:r>
              <a:rPr lang="en-ID" sz="2800" dirty="0">
                <a:solidFill>
                  <a:schemeClr val="tx1"/>
                </a:solidFill>
                <a:effectLst/>
                <a:ea typeface="Bookman Old Style" panose="02050604050505020204" pitchFamily="18" charset="0"/>
                <a:cs typeface="Arial" panose="020B0604020202020204" pitchFamily="34" charset="0"/>
              </a:rPr>
              <a:t> yang </a:t>
            </a:r>
            <a:r>
              <a:rPr lang="en-ID" sz="2800" b="1" dirty="0" err="1">
                <a:solidFill>
                  <a:schemeClr val="tx1"/>
                </a:solidFill>
                <a:effectLst/>
                <a:ea typeface="Bookman Old Style" panose="02050604050505020204" pitchFamily="18" charset="0"/>
                <a:cs typeface="Arial" panose="020B0604020202020204" pitchFamily="34" charset="0"/>
              </a:rPr>
              <a:t>meninggal</a:t>
            </a:r>
            <a:r>
              <a:rPr lang="en-ID" sz="2800" b="1" dirty="0">
                <a:solidFill>
                  <a:schemeClr val="tx1"/>
                </a:solidFill>
                <a:effectLst/>
                <a:ea typeface="Bookman Old Style" panose="02050604050505020204" pitchFamily="18" charset="0"/>
                <a:cs typeface="Arial" panose="020B0604020202020204" pitchFamily="34" charset="0"/>
              </a:rPr>
              <a:t> </a:t>
            </a:r>
            <a:r>
              <a:rPr lang="en-ID" sz="2800" dirty="0" err="1">
                <a:solidFill>
                  <a:schemeClr val="tx1"/>
                </a:solidFill>
                <a:effectLst/>
                <a:ea typeface="Bookman Old Style" panose="02050604050505020204" pitchFamily="18" charset="0"/>
                <a:cs typeface="Arial" panose="020B0604020202020204" pitchFamily="34" charset="0"/>
              </a:rPr>
              <a:t>dengan</a:t>
            </a:r>
            <a:r>
              <a:rPr lang="en-ID" sz="2800" dirty="0">
                <a:solidFill>
                  <a:schemeClr val="tx1"/>
                </a:solidFill>
                <a:effectLst/>
                <a:ea typeface="Bookman Old Style" panose="02050604050505020204" pitchFamily="18" charset="0"/>
                <a:cs typeface="Arial" panose="020B0604020202020204" pitchFamily="34" charset="0"/>
              </a:rPr>
              <a:t> </a:t>
            </a:r>
            <a:r>
              <a:rPr lang="en-ID" sz="2800" b="1" dirty="0" err="1">
                <a:solidFill>
                  <a:schemeClr val="tx1"/>
                </a:solidFill>
                <a:effectLst/>
                <a:ea typeface="Bookman Old Style" panose="02050604050505020204" pitchFamily="18" charset="0"/>
                <a:cs typeface="Arial" panose="020B0604020202020204" pitchFamily="34" charset="0"/>
              </a:rPr>
              <a:t>gambaran</a:t>
            </a:r>
            <a:r>
              <a:rPr lang="en-ID" sz="2800" b="1" dirty="0">
                <a:solidFill>
                  <a:schemeClr val="tx1"/>
                </a:solidFill>
                <a:effectLst/>
                <a:ea typeface="Bookman Old Style" panose="02050604050505020204" pitchFamily="18" charset="0"/>
                <a:cs typeface="Arial" panose="020B0604020202020204" pitchFamily="34" charset="0"/>
              </a:rPr>
              <a:t> </a:t>
            </a:r>
            <a:r>
              <a:rPr lang="en-ID" sz="2800" b="1" dirty="0" err="1">
                <a:solidFill>
                  <a:schemeClr val="tx1"/>
                </a:solidFill>
                <a:effectLst/>
                <a:ea typeface="Bookman Old Style" panose="02050604050505020204" pitchFamily="18" charset="0"/>
                <a:cs typeface="Arial" panose="020B0604020202020204" pitchFamily="34" charset="0"/>
              </a:rPr>
              <a:t>klinis</a:t>
            </a:r>
            <a:r>
              <a:rPr lang="en-ID" sz="2800" b="1" dirty="0">
                <a:solidFill>
                  <a:schemeClr val="tx1"/>
                </a:solidFill>
                <a:effectLst/>
                <a:ea typeface="Bookman Old Style" panose="02050604050505020204" pitchFamily="18" charset="0"/>
                <a:cs typeface="Arial" panose="020B0604020202020204" pitchFamily="34" charset="0"/>
              </a:rPr>
              <a:t> </a:t>
            </a:r>
            <a:r>
              <a:rPr lang="en-ID" sz="2800" dirty="0" err="1">
                <a:solidFill>
                  <a:schemeClr val="tx1"/>
                </a:solidFill>
                <a:effectLst/>
                <a:ea typeface="Bookman Old Style" panose="02050604050505020204" pitchFamily="18" charset="0"/>
                <a:cs typeface="Arial" panose="020B0604020202020204" pitchFamily="34" charset="0"/>
              </a:rPr>
              <a:t>meyakinkan</a:t>
            </a:r>
            <a:r>
              <a:rPr lang="en-ID" sz="2800" dirty="0">
                <a:solidFill>
                  <a:schemeClr val="tx1"/>
                </a:solidFill>
                <a:effectLst/>
                <a:ea typeface="Bookman Old Style" panose="02050604050505020204" pitchFamily="18" charset="0"/>
                <a:cs typeface="Arial" panose="020B0604020202020204" pitchFamily="34" charset="0"/>
              </a:rPr>
              <a:t> COVID-19 dan </a:t>
            </a:r>
            <a:r>
              <a:rPr lang="en-ID" sz="2800" dirty="0" err="1">
                <a:solidFill>
                  <a:schemeClr val="tx1"/>
                </a:solidFill>
                <a:effectLst/>
                <a:ea typeface="Bookman Old Style" panose="02050604050505020204" pitchFamily="18" charset="0"/>
                <a:cs typeface="Arial" panose="020B0604020202020204" pitchFamily="34" charset="0"/>
              </a:rPr>
              <a:t>memiliki</a:t>
            </a:r>
            <a:r>
              <a:rPr lang="en-ID" sz="2800" dirty="0">
                <a:solidFill>
                  <a:schemeClr val="tx1"/>
                </a:solidFill>
                <a:effectLst/>
                <a:ea typeface="Bookman Old Style" panose="02050604050505020204" pitchFamily="18" charset="0"/>
                <a:cs typeface="Arial" panose="020B0604020202020204" pitchFamily="34" charset="0"/>
              </a:rPr>
              <a:t> salah </a:t>
            </a:r>
            <a:r>
              <a:rPr lang="en-ID" sz="2800" dirty="0" err="1">
                <a:solidFill>
                  <a:schemeClr val="tx1"/>
                </a:solidFill>
                <a:effectLst/>
                <a:ea typeface="Bookman Old Style" panose="02050604050505020204" pitchFamily="18" charset="0"/>
                <a:cs typeface="Arial" panose="020B0604020202020204" pitchFamily="34" charset="0"/>
              </a:rPr>
              <a:t>satu</a:t>
            </a:r>
            <a:r>
              <a:rPr lang="en-ID" sz="2800" dirty="0">
                <a:solidFill>
                  <a:schemeClr val="tx1"/>
                </a:solidFill>
                <a:effectLst/>
                <a:ea typeface="Bookman Old Style" panose="02050604050505020204" pitchFamily="18" charset="0"/>
                <a:cs typeface="Arial" panose="020B0604020202020204" pitchFamily="34" charset="0"/>
              </a:rPr>
              <a:t> </a:t>
            </a:r>
            <a:r>
              <a:rPr lang="en-ID" sz="2800" dirty="0" err="1">
                <a:solidFill>
                  <a:schemeClr val="tx1"/>
                </a:solidFill>
                <a:effectLst/>
                <a:ea typeface="Bookman Old Style" panose="02050604050505020204" pitchFamily="18" charset="0"/>
                <a:cs typeface="Arial" panose="020B0604020202020204" pitchFamily="34" charset="0"/>
              </a:rPr>
              <a:t>kriteria</a:t>
            </a:r>
            <a:r>
              <a:rPr lang="en-ID" sz="2800" dirty="0">
                <a:solidFill>
                  <a:schemeClr val="tx1"/>
                </a:solidFill>
                <a:effectLst/>
                <a:ea typeface="Bookman Old Style" panose="02050604050505020204" pitchFamily="18" charset="0"/>
                <a:cs typeface="Arial" panose="020B0604020202020204" pitchFamily="34" charset="0"/>
              </a:rPr>
              <a:t> </a:t>
            </a:r>
            <a:r>
              <a:rPr lang="en-ID" sz="2800" dirty="0" err="1">
                <a:solidFill>
                  <a:schemeClr val="tx1"/>
                </a:solidFill>
                <a:effectLst/>
                <a:ea typeface="Bookman Old Style" panose="02050604050505020204" pitchFamily="18" charset="0"/>
                <a:cs typeface="Arial" panose="020B0604020202020204" pitchFamily="34" charset="0"/>
              </a:rPr>
              <a:t>sebagai</a:t>
            </a:r>
            <a:r>
              <a:rPr lang="en-ID" sz="2800" dirty="0">
                <a:solidFill>
                  <a:schemeClr val="tx1"/>
                </a:solidFill>
                <a:effectLst/>
                <a:ea typeface="Bookman Old Style" panose="02050604050505020204" pitchFamily="18" charset="0"/>
                <a:cs typeface="Arial" panose="020B0604020202020204" pitchFamily="34" charset="0"/>
              </a:rPr>
              <a:t> </a:t>
            </a:r>
            <a:r>
              <a:rPr lang="en-ID" sz="2800" dirty="0" err="1">
                <a:solidFill>
                  <a:schemeClr val="tx1"/>
                </a:solidFill>
                <a:effectLst/>
                <a:ea typeface="Bookman Old Style" panose="02050604050505020204" pitchFamily="18" charset="0"/>
                <a:cs typeface="Arial" panose="020B0604020202020204" pitchFamily="34" charset="0"/>
              </a:rPr>
              <a:t>berikut</a:t>
            </a:r>
            <a:r>
              <a:rPr lang="en-ID" sz="2800" dirty="0">
                <a:solidFill>
                  <a:schemeClr val="tx1"/>
                </a:solidFill>
                <a:effectLst/>
                <a:ea typeface="Bookman Old Style" panose="02050604050505020204" pitchFamily="18" charset="0"/>
                <a:cs typeface="Arial" panose="020B0604020202020204" pitchFamily="34" charset="0"/>
              </a:rPr>
              <a:t>:</a:t>
            </a:r>
            <a:endParaRPr lang="en-US" sz="2800" dirty="0"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514350" marR="0" lvl="0" indent="-51435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1440180" algn="l"/>
              </a:tabLst>
            </a:pPr>
            <a:r>
              <a:rPr lang="en-ID" sz="2800" b="1" dirty="0" err="1">
                <a:solidFill>
                  <a:schemeClr val="tx1"/>
                </a:solidFill>
                <a:effectLst/>
                <a:ea typeface="Bookman Old Style" panose="02050604050505020204" pitchFamily="18" charset="0"/>
                <a:cs typeface="Arial" panose="020B0604020202020204" pitchFamily="34" charset="0"/>
              </a:rPr>
              <a:t>Tidak</a:t>
            </a:r>
            <a:r>
              <a:rPr lang="en-ID" sz="2800" b="1" dirty="0">
                <a:solidFill>
                  <a:schemeClr val="tx1"/>
                </a:solidFill>
                <a:effectLst/>
                <a:ea typeface="Bookman Old Style" panose="02050604050505020204" pitchFamily="18" charset="0"/>
                <a:cs typeface="Arial" panose="020B0604020202020204" pitchFamily="34" charset="0"/>
              </a:rPr>
              <a:t> </a:t>
            </a:r>
            <a:r>
              <a:rPr lang="en-ID" sz="2800" b="1" dirty="0" err="1">
                <a:solidFill>
                  <a:schemeClr val="tx1"/>
                </a:solidFill>
                <a:effectLst/>
                <a:ea typeface="Bookman Old Style" panose="02050604050505020204" pitchFamily="18" charset="0"/>
                <a:cs typeface="Arial" panose="020B0604020202020204" pitchFamily="34" charset="0"/>
              </a:rPr>
              <a:t>dilakukan</a:t>
            </a:r>
            <a:r>
              <a:rPr lang="en-ID" sz="2800" b="1" dirty="0">
                <a:solidFill>
                  <a:schemeClr val="tx1"/>
                </a:solidFill>
                <a:effectLst/>
                <a:ea typeface="Bookman Old Style" panose="02050604050505020204" pitchFamily="18" charset="0"/>
                <a:cs typeface="Arial" panose="020B0604020202020204" pitchFamily="34" charset="0"/>
              </a:rPr>
              <a:t> </a:t>
            </a:r>
            <a:r>
              <a:rPr lang="en-ID" sz="2800" dirty="0" err="1">
                <a:solidFill>
                  <a:schemeClr val="tx1"/>
                </a:solidFill>
                <a:effectLst/>
                <a:ea typeface="Bookman Old Style" panose="02050604050505020204" pitchFamily="18" charset="0"/>
                <a:cs typeface="Arial" panose="020B0604020202020204" pitchFamily="34" charset="0"/>
              </a:rPr>
              <a:t>pemeriksaan</a:t>
            </a:r>
            <a:r>
              <a:rPr lang="en-ID" sz="2800" dirty="0">
                <a:solidFill>
                  <a:schemeClr val="tx1"/>
                </a:solidFill>
                <a:effectLst/>
                <a:ea typeface="Bookman Old Style" panose="02050604050505020204" pitchFamily="18" charset="0"/>
                <a:cs typeface="Arial" panose="020B0604020202020204" pitchFamily="34" charset="0"/>
              </a:rPr>
              <a:t> </a:t>
            </a:r>
            <a:r>
              <a:rPr lang="en-ID" sz="2800" dirty="0" err="1">
                <a:solidFill>
                  <a:schemeClr val="tx1"/>
                </a:solidFill>
                <a:effectLst/>
                <a:ea typeface="Bookman Old Style" panose="02050604050505020204" pitchFamily="18" charset="0"/>
                <a:cs typeface="Arial" panose="020B0604020202020204" pitchFamily="34" charset="0"/>
              </a:rPr>
              <a:t>laboratorium</a:t>
            </a:r>
            <a:r>
              <a:rPr lang="en-ID" sz="2800" dirty="0">
                <a:solidFill>
                  <a:schemeClr val="tx1"/>
                </a:solidFill>
                <a:effectLst/>
                <a:ea typeface="Bookman Old Style" panose="02050604050505020204" pitchFamily="18" charset="0"/>
                <a:cs typeface="Arial" panose="020B0604020202020204" pitchFamily="34" charset="0"/>
              </a:rPr>
              <a:t> </a:t>
            </a:r>
            <a:r>
              <a:rPr lang="en-ID" sz="2800" i="1" dirty="0">
                <a:solidFill>
                  <a:schemeClr val="tx1"/>
                </a:solidFill>
                <a:effectLst/>
                <a:ea typeface="Bookman Old Style" panose="02050604050505020204" pitchFamily="18" charset="0"/>
                <a:cs typeface="Arial" panose="020B0604020202020204" pitchFamily="34" charset="0"/>
              </a:rPr>
              <a:t>Nucleic Acid Amplification Test</a:t>
            </a:r>
            <a:r>
              <a:rPr lang="en-ID" sz="2800" dirty="0">
                <a:solidFill>
                  <a:schemeClr val="tx1"/>
                </a:solidFill>
                <a:effectLst/>
                <a:ea typeface="Bookman Old Style" panose="02050604050505020204" pitchFamily="18" charset="0"/>
                <a:cs typeface="Arial" panose="020B0604020202020204" pitchFamily="34" charset="0"/>
              </a:rPr>
              <a:t> (NAAT) </a:t>
            </a:r>
            <a:r>
              <a:rPr lang="en-ID" sz="2800" dirty="0" err="1">
                <a:solidFill>
                  <a:schemeClr val="tx1"/>
                </a:solidFill>
                <a:effectLst/>
                <a:ea typeface="Bookman Old Style" panose="02050604050505020204" pitchFamily="18" charset="0"/>
                <a:cs typeface="Arial" panose="020B0604020202020204" pitchFamily="34" charset="0"/>
              </a:rPr>
              <a:t>atau</a:t>
            </a:r>
            <a:r>
              <a:rPr lang="en-ID" sz="2800" dirty="0">
                <a:solidFill>
                  <a:schemeClr val="tx1"/>
                </a:solidFill>
                <a:effectLst/>
                <a:ea typeface="Bookman Old Style" panose="02050604050505020204" pitchFamily="18" charset="0"/>
                <a:cs typeface="Arial" panose="020B0604020202020204" pitchFamily="34" charset="0"/>
              </a:rPr>
              <a:t> RDT-Ag; </a:t>
            </a:r>
            <a:r>
              <a:rPr lang="en-ID" sz="2800" dirty="0" err="1">
                <a:solidFill>
                  <a:schemeClr val="tx1"/>
                </a:solidFill>
                <a:effectLst/>
                <a:ea typeface="Bookman Old Style" panose="02050604050505020204" pitchFamily="18" charset="0"/>
                <a:cs typeface="Arial" panose="020B0604020202020204" pitchFamily="34" charset="0"/>
              </a:rPr>
              <a:t>atau</a:t>
            </a:r>
            <a:r>
              <a:rPr lang="en-ID" sz="2800" dirty="0">
                <a:solidFill>
                  <a:schemeClr val="tx1"/>
                </a:solidFill>
                <a:effectLst/>
                <a:ea typeface="Bookman Old Style" panose="02050604050505020204" pitchFamily="18" charset="0"/>
                <a:cs typeface="Arial" panose="020B0604020202020204" pitchFamily="34" charset="0"/>
              </a:rPr>
              <a:t> </a:t>
            </a:r>
            <a:endParaRPr lang="en-US" sz="2800" dirty="0">
              <a:solidFill>
                <a:schemeClr val="tx1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14350" marR="0" lvl="0" indent="-51435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1440180" algn="l"/>
              </a:tabLst>
            </a:pPr>
            <a:r>
              <a:rPr lang="en-ID" sz="2800" dirty="0">
                <a:solidFill>
                  <a:schemeClr val="tx1"/>
                </a:solidFill>
                <a:effectLst/>
                <a:ea typeface="Bookman Old Style" panose="02050604050505020204" pitchFamily="18" charset="0"/>
                <a:cs typeface="Arial" panose="020B0604020202020204" pitchFamily="34" charset="0"/>
              </a:rPr>
              <a:t>Hasil </a:t>
            </a:r>
            <a:r>
              <a:rPr lang="en-ID" sz="2800" dirty="0" err="1">
                <a:solidFill>
                  <a:schemeClr val="tx1"/>
                </a:solidFill>
                <a:effectLst/>
                <a:ea typeface="Bookman Old Style" panose="02050604050505020204" pitchFamily="18" charset="0"/>
                <a:cs typeface="Arial" panose="020B0604020202020204" pitchFamily="34" charset="0"/>
              </a:rPr>
              <a:t>pemeriksaan</a:t>
            </a:r>
            <a:r>
              <a:rPr lang="en-ID" sz="2800" dirty="0">
                <a:solidFill>
                  <a:schemeClr val="tx1"/>
                </a:solidFill>
                <a:effectLst/>
                <a:ea typeface="Bookman Old Style" panose="02050604050505020204" pitchFamily="18" charset="0"/>
                <a:cs typeface="Arial" panose="020B0604020202020204" pitchFamily="34" charset="0"/>
              </a:rPr>
              <a:t> </a:t>
            </a:r>
            <a:r>
              <a:rPr lang="en-ID" sz="2800" dirty="0" err="1">
                <a:solidFill>
                  <a:schemeClr val="tx1"/>
                </a:solidFill>
                <a:effectLst/>
                <a:ea typeface="Bookman Old Style" panose="02050604050505020204" pitchFamily="18" charset="0"/>
                <a:cs typeface="Arial" panose="020B0604020202020204" pitchFamily="34" charset="0"/>
              </a:rPr>
              <a:t>laboratorium</a:t>
            </a:r>
            <a:r>
              <a:rPr lang="en-ID" sz="2800" dirty="0">
                <a:solidFill>
                  <a:schemeClr val="tx1"/>
                </a:solidFill>
                <a:effectLst/>
                <a:ea typeface="Bookman Old Style" panose="02050604050505020204" pitchFamily="18" charset="0"/>
                <a:cs typeface="Arial" panose="020B0604020202020204" pitchFamily="34" charset="0"/>
              </a:rPr>
              <a:t> NAAT/RDT-Ag </a:t>
            </a:r>
            <a:r>
              <a:rPr lang="en-ID" sz="2800" dirty="0" err="1">
                <a:solidFill>
                  <a:schemeClr val="tx1"/>
                </a:solidFill>
                <a:effectLst/>
                <a:ea typeface="Bookman Old Style" panose="02050604050505020204" pitchFamily="18" charset="0"/>
                <a:cs typeface="Arial" panose="020B0604020202020204" pitchFamily="34" charset="0"/>
              </a:rPr>
              <a:t>tidak</a:t>
            </a:r>
            <a:r>
              <a:rPr lang="en-ID" sz="2800" dirty="0">
                <a:solidFill>
                  <a:schemeClr val="tx1"/>
                </a:solidFill>
                <a:effectLst/>
                <a:ea typeface="Bookman Old Style" panose="02050604050505020204" pitchFamily="18" charset="0"/>
                <a:cs typeface="Arial" panose="020B0604020202020204" pitchFamily="34" charset="0"/>
              </a:rPr>
              <a:t> </a:t>
            </a:r>
            <a:r>
              <a:rPr lang="en-ID" sz="2800" dirty="0" err="1">
                <a:solidFill>
                  <a:schemeClr val="tx1"/>
                </a:solidFill>
                <a:effectLst/>
                <a:ea typeface="Bookman Old Style" panose="02050604050505020204" pitchFamily="18" charset="0"/>
                <a:cs typeface="Arial" panose="020B0604020202020204" pitchFamily="34" charset="0"/>
              </a:rPr>
              <a:t>memenuhi</a:t>
            </a:r>
            <a:r>
              <a:rPr lang="en-ID" sz="2800" dirty="0">
                <a:solidFill>
                  <a:schemeClr val="tx1"/>
                </a:solidFill>
                <a:effectLst/>
                <a:ea typeface="Bookman Old Style" panose="02050604050505020204" pitchFamily="18" charset="0"/>
                <a:cs typeface="Arial" panose="020B0604020202020204" pitchFamily="34" charset="0"/>
              </a:rPr>
              <a:t> </a:t>
            </a:r>
            <a:r>
              <a:rPr lang="en-ID" sz="2800" dirty="0" err="1">
                <a:solidFill>
                  <a:schemeClr val="tx1"/>
                </a:solidFill>
                <a:effectLst/>
                <a:ea typeface="Bookman Old Style" panose="02050604050505020204" pitchFamily="18" charset="0"/>
                <a:cs typeface="Arial" panose="020B0604020202020204" pitchFamily="34" charset="0"/>
              </a:rPr>
              <a:t>kriteria</a:t>
            </a:r>
            <a:r>
              <a:rPr lang="en-ID" sz="2800" dirty="0">
                <a:solidFill>
                  <a:schemeClr val="tx1"/>
                </a:solidFill>
                <a:effectLst/>
                <a:ea typeface="Bookman Old Style" panose="02050604050505020204" pitchFamily="18" charset="0"/>
                <a:cs typeface="Arial" panose="020B0604020202020204" pitchFamily="34" charset="0"/>
              </a:rPr>
              <a:t> </a:t>
            </a:r>
            <a:r>
              <a:rPr lang="en-ID" sz="2800" dirty="0" err="1">
                <a:solidFill>
                  <a:schemeClr val="tx1"/>
                </a:solidFill>
                <a:effectLst/>
                <a:ea typeface="Bookman Old Style" panose="02050604050505020204" pitchFamily="18" charset="0"/>
                <a:cs typeface="Arial" panose="020B0604020202020204" pitchFamily="34" charset="0"/>
              </a:rPr>
              <a:t>kasus</a:t>
            </a:r>
            <a:r>
              <a:rPr lang="en-ID" sz="2800" dirty="0">
                <a:solidFill>
                  <a:schemeClr val="tx1"/>
                </a:solidFill>
                <a:effectLst/>
                <a:ea typeface="Bookman Old Style" panose="02050604050505020204" pitchFamily="18" charset="0"/>
                <a:cs typeface="Arial" panose="020B0604020202020204" pitchFamily="34" charset="0"/>
              </a:rPr>
              <a:t> </a:t>
            </a:r>
            <a:r>
              <a:rPr lang="en-ID" sz="2800" dirty="0" err="1">
                <a:solidFill>
                  <a:schemeClr val="tx1"/>
                </a:solidFill>
                <a:effectLst/>
                <a:ea typeface="Bookman Old Style" panose="02050604050505020204" pitchFamily="18" charset="0"/>
                <a:cs typeface="Arial" panose="020B0604020202020204" pitchFamily="34" charset="0"/>
              </a:rPr>
              <a:t>konfirmasi</a:t>
            </a:r>
            <a:r>
              <a:rPr lang="en-ID" sz="2800" dirty="0">
                <a:solidFill>
                  <a:schemeClr val="tx1"/>
                </a:solidFill>
                <a:effectLst/>
                <a:ea typeface="Bookman Old Style" panose="02050604050505020204" pitchFamily="18" charset="0"/>
                <a:cs typeface="Arial" panose="020B0604020202020204" pitchFamily="34" charset="0"/>
              </a:rPr>
              <a:t> </a:t>
            </a:r>
            <a:r>
              <a:rPr lang="en-ID" sz="2800" dirty="0" err="1">
                <a:solidFill>
                  <a:schemeClr val="tx1"/>
                </a:solidFill>
                <a:effectLst/>
                <a:ea typeface="Bookman Old Style" panose="02050604050505020204" pitchFamily="18" charset="0"/>
                <a:cs typeface="Arial" panose="020B0604020202020204" pitchFamily="34" charset="0"/>
              </a:rPr>
              <a:t>maupun</a:t>
            </a:r>
            <a:r>
              <a:rPr lang="en-ID" sz="2800" dirty="0">
                <a:solidFill>
                  <a:schemeClr val="tx1"/>
                </a:solidFill>
                <a:effectLst/>
                <a:ea typeface="Bookman Old Style" panose="02050604050505020204" pitchFamily="18" charset="0"/>
                <a:cs typeface="Arial" panose="020B0604020202020204" pitchFamily="34" charset="0"/>
              </a:rPr>
              <a:t> </a:t>
            </a:r>
            <a:r>
              <a:rPr lang="en-ID" sz="2800" b="1" dirty="0" err="1">
                <a:solidFill>
                  <a:schemeClr val="tx1"/>
                </a:solidFill>
                <a:effectLst/>
                <a:ea typeface="Bookman Old Style" panose="02050604050505020204" pitchFamily="18" charset="0"/>
                <a:cs typeface="Arial" panose="020B0604020202020204" pitchFamily="34" charset="0"/>
              </a:rPr>
              <a:t>bukan</a:t>
            </a:r>
            <a:r>
              <a:rPr lang="en-ID" sz="2800" b="1" dirty="0">
                <a:solidFill>
                  <a:schemeClr val="tx1"/>
                </a:solidFill>
                <a:effectLst/>
                <a:ea typeface="Bookman Old Style" panose="02050604050505020204" pitchFamily="18" charset="0"/>
                <a:cs typeface="Arial" panose="020B0604020202020204" pitchFamily="34" charset="0"/>
              </a:rPr>
              <a:t> COVID-19 </a:t>
            </a:r>
            <a:r>
              <a:rPr lang="en-ID" sz="2800" dirty="0">
                <a:solidFill>
                  <a:schemeClr val="tx1"/>
                </a:solidFill>
                <a:effectLst/>
                <a:ea typeface="Bookman Old Style" panose="02050604050505020204" pitchFamily="18" charset="0"/>
                <a:cs typeface="Arial" panose="020B0604020202020204" pitchFamily="34" charset="0"/>
              </a:rPr>
              <a:t>(</a:t>
            </a:r>
            <a:r>
              <a:rPr lang="en-ID" sz="2800" i="1" dirty="0">
                <a:solidFill>
                  <a:schemeClr val="tx1"/>
                </a:solidFill>
                <a:effectLst/>
                <a:ea typeface="Bookman Old Style" panose="02050604050505020204" pitchFamily="18" charset="0"/>
                <a:cs typeface="Arial" panose="020B0604020202020204" pitchFamily="34" charset="0"/>
              </a:rPr>
              <a:t>discarded</a:t>
            </a:r>
            <a:r>
              <a:rPr lang="en-ID" sz="2800" dirty="0">
                <a:solidFill>
                  <a:schemeClr val="tx1"/>
                </a:solidFill>
                <a:effectLst/>
                <a:ea typeface="Bookman Old Style" panose="02050604050505020204" pitchFamily="18" charset="0"/>
                <a:cs typeface="Arial" panose="020B0604020202020204" pitchFamily="34" charset="0"/>
              </a:rPr>
              <a:t>). </a:t>
            </a:r>
            <a:endParaRPr lang="en-US" sz="280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pic>
        <p:nvPicPr>
          <p:cNvPr id="5" name="Gambar 22" descr="Sebuah gambar berisi burung&#10;&#10;Deskripsi dihasilkan secara otomatis">
            <a:extLst>
              <a:ext uri="{FF2B5EF4-FFF2-40B4-BE49-F238E27FC236}">
                <a16:creationId xmlns="" xmlns:a16="http://schemas.microsoft.com/office/drawing/2014/main" id="{AA7C6235-3A82-4F8F-93B5-79CE43D554A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558"/>
            <a:ext cx="757668" cy="760160"/>
          </a:xfrm>
          <a:prstGeom prst="rect">
            <a:avLst/>
          </a:prstGeom>
        </p:spPr>
      </p:pic>
      <p:pic>
        <p:nvPicPr>
          <p:cNvPr id="6" name="Gambar 20" descr="Sebuah gambar berisi burung&#10;&#10;Deskripsi dihasilkan secara otomatis">
            <a:extLst>
              <a:ext uri="{FF2B5EF4-FFF2-40B4-BE49-F238E27FC236}">
                <a16:creationId xmlns="" xmlns:a16="http://schemas.microsoft.com/office/drawing/2014/main" id="{58A25AD2-11B9-4309-B2B4-B06E7A25F35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21660"/>
            <a:ext cx="12192000" cy="355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879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DEFINISI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KASUS KONFIRMASI</a:t>
            </a:r>
            <a:endParaRPr lang="id-ID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0" name="Content Placeholder 9">
            <a:extLst>
              <a:ext uri="{FF2B5EF4-FFF2-40B4-BE49-F238E27FC236}">
                <a16:creationId xmlns="" xmlns:a16="http://schemas.microsoft.com/office/drawing/2014/main" id="{B532971D-2F7F-624B-BA00-4116CA8538B8}"/>
              </a:ext>
            </a:extLst>
          </p:cNvPr>
          <p:cNvSpPr txBox="1">
            <a:spLocks noGrp="1"/>
          </p:cNvSpPr>
          <p:nvPr>
            <p:ph sz="half" idx="1"/>
          </p:nvPr>
        </p:nvSpPr>
        <p:spPr>
          <a:xfrm>
            <a:off x="838200" y="1825625"/>
            <a:ext cx="3975847" cy="3987758"/>
          </a:xfrm>
          <a:prstGeom prst="rect">
            <a:avLst/>
          </a:prstGeom>
          <a:solidFill>
            <a:srgbClr val="FFFF99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arenR"/>
            </a:pPr>
            <a:r>
              <a:rPr lang="en-US" sz="17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Seseorang</a:t>
            </a:r>
            <a:r>
              <a:rPr lang="en-US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yang </a:t>
            </a:r>
            <a:r>
              <a:rPr lang="en-US" sz="1700" dirty="0" err="1">
                <a:latin typeface="Arial" panose="020B0604020202020204" pitchFamily="34" charset="0"/>
                <a:cs typeface="Arial" panose="020B0604020202020204" pitchFamily="34" charset="0"/>
              </a:rPr>
              <a:t>dinyatakan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00" dirty="0" err="1">
                <a:latin typeface="Arial" panose="020B0604020202020204" pitchFamily="34" charset="0"/>
                <a:cs typeface="Arial" panose="020B0604020202020204" pitchFamily="34" charset="0"/>
              </a:rPr>
              <a:t>positif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00" dirty="0" err="1">
                <a:latin typeface="Arial" panose="020B0604020202020204" pitchFamily="34" charset="0"/>
                <a:cs typeface="Arial" panose="020B0604020202020204" pitchFamily="34" charset="0"/>
              </a:rPr>
              <a:t>terinfeksi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 virus COVID-19 yang </a:t>
            </a:r>
            <a:r>
              <a:rPr lang="en-US" sz="1700" dirty="0" err="1">
                <a:latin typeface="Arial" panose="020B0604020202020204" pitchFamily="34" charset="0"/>
                <a:cs typeface="Arial" panose="020B0604020202020204" pitchFamily="34" charset="0"/>
              </a:rPr>
              <a:t>dibuktikan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00" dirty="0" err="1"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00" dirty="0" err="1">
                <a:latin typeface="Arial" panose="020B0604020202020204" pitchFamily="34" charset="0"/>
                <a:cs typeface="Arial" panose="020B0604020202020204" pitchFamily="34" charset="0"/>
              </a:rPr>
              <a:t>pemeriksaan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00" dirty="0" err="1">
                <a:latin typeface="Arial" panose="020B0604020202020204" pitchFamily="34" charset="0"/>
                <a:cs typeface="Arial" panose="020B0604020202020204" pitchFamily="34" charset="0"/>
              </a:rPr>
              <a:t>laboratorium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00" b="1" dirty="0">
                <a:latin typeface="Arial" panose="020B0604020202020204" pitchFamily="34" charset="0"/>
                <a:cs typeface="Arial" panose="020B0604020202020204" pitchFamily="34" charset="0"/>
              </a:rPr>
              <a:t>NAAT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00" dirty="0" err="1">
                <a:latin typeface="Arial" panose="020B0604020202020204" pitchFamily="34" charset="0"/>
                <a:cs typeface="Arial" panose="020B0604020202020204" pitchFamily="34" charset="0"/>
              </a:rPr>
              <a:t>termasuk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00" dirty="0" err="1">
                <a:latin typeface="Arial" panose="020B0604020202020204" pitchFamily="34" charset="0"/>
                <a:cs typeface="Arial" panose="020B0604020202020204" pitchFamily="34" charset="0"/>
              </a:rPr>
              <a:t>hasil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 RT-PCR </a:t>
            </a:r>
            <a:r>
              <a:rPr lang="en-US" sz="1700" b="1" dirty="0" err="1">
                <a:latin typeface="Arial" panose="020B0604020202020204" pitchFamily="34" charset="0"/>
                <a:cs typeface="Arial" panose="020B0604020202020204" pitchFamily="34" charset="0"/>
              </a:rPr>
              <a:t>positif</a:t>
            </a:r>
            <a:r>
              <a:rPr lang="en-US" sz="1700" b="1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00" dirty="0" err="1">
                <a:latin typeface="Arial" panose="020B0604020202020204" pitchFamily="34" charset="0"/>
                <a:cs typeface="Arial" panose="020B0604020202020204" pitchFamily="34" charset="0"/>
              </a:rPr>
              <a:t>atau</a:t>
            </a:r>
            <a:endParaRPr lang="en-US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arenR"/>
            </a:pPr>
            <a:r>
              <a:rPr lang="en-US" sz="1700" dirty="0" err="1">
                <a:latin typeface="Arial" panose="020B0604020202020204" pitchFamily="34" charset="0"/>
                <a:cs typeface="Arial" panose="020B0604020202020204" pitchFamily="34" charset="0"/>
              </a:rPr>
              <a:t>Seseorang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700" dirty="0" err="1">
                <a:latin typeface="Arial" panose="020B0604020202020204" pitchFamily="34" charset="0"/>
                <a:cs typeface="Arial" panose="020B0604020202020204" pitchFamily="34" charset="0"/>
              </a:rPr>
              <a:t>dinyatakan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00" dirty="0" err="1">
                <a:latin typeface="Arial" panose="020B0604020202020204" pitchFamily="34" charset="0"/>
                <a:cs typeface="Arial" panose="020B0604020202020204" pitchFamily="34" charset="0"/>
              </a:rPr>
              <a:t>positif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00" dirty="0" err="1">
                <a:latin typeface="Arial" panose="020B0604020202020204" pitchFamily="34" charset="0"/>
                <a:cs typeface="Arial" panose="020B0604020202020204" pitchFamily="34" charset="0"/>
              </a:rPr>
              <a:t>terinfeksi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 virus COVID-19 yang </a:t>
            </a:r>
            <a:r>
              <a:rPr lang="en-US" sz="1700" dirty="0" err="1">
                <a:latin typeface="Arial" panose="020B0604020202020204" pitchFamily="34" charset="0"/>
                <a:cs typeface="Arial" panose="020B0604020202020204" pitchFamily="34" charset="0"/>
              </a:rPr>
              <a:t>dibuktikan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00" dirty="0" err="1"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00" dirty="0" err="1">
                <a:latin typeface="Arial" panose="020B0604020202020204" pitchFamily="34" charset="0"/>
                <a:cs typeface="Arial" panose="020B0604020202020204" pitchFamily="34" charset="0"/>
              </a:rPr>
              <a:t>hasil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00" dirty="0" err="1">
                <a:latin typeface="Arial" panose="020B0604020202020204" pitchFamily="34" charset="0"/>
                <a:cs typeface="Arial" panose="020B0604020202020204" pitchFamily="34" charset="0"/>
              </a:rPr>
              <a:t>pemeriksaan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00" b="1" dirty="0">
                <a:latin typeface="Arial" panose="020B0604020202020204" pitchFamily="34" charset="0"/>
                <a:cs typeface="Arial" panose="020B0604020202020204" pitchFamily="34" charset="0"/>
              </a:rPr>
              <a:t>RDT-Ag </a:t>
            </a:r>
            <a:r>
              <a:rPr lang="en-US" sz="1700" b="1" dirty="0" err="1">
                <a:latin typeface="Arial" panose="020B0604020202020204" pitchFamily="34" charset="0"/>
                <a:cs typeface="Arial" panose="020B0604020202020204" pitchFamily="34" charset="0"/>
              </a:rPr>
              <a:t>positif</a:t>
            </a:r>
            <a:r>
              <a:rPr lang="en-US" sz="17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pada </a:t>
            </a:r>
            <a:r>
              <a:rPr lang="en-US" sz="1700" dirty="0" err="1">
                <a:latin typeface="Arial" panose="020B0604020202020204" pitchFamily="34" charset="0"/>
                <a:cs typeface="Arial" panose="020B0604020202020204" pitchFamily="34" charset="0"/>
              </a:rPr>
              <a:t>daerah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00" dirty="0" err="1">
                <a:latin typeface="Arial" panose="020B0604020202020204" pitchFamily="34" charset="0"/>
                <a:cs typeface="Arial" panose="020B0604020202020204" pitchFamily="34" charset="0"/>
              </a:rPr>
              <a:t>tertentu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sz="1700" dirty="0" err="1">
                <a:latin typeface="Arial" panose="020B0604020202020204" pitchFamily="34" charset="0"/>
                <a:cs typeface="Arial" panose="020B0604020202020204" pitchFamily="34" charset="0"/>
              </a:rPr>
              <a:t>memenuhi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00" dirty="0" err="1">
                <a:latin typeface="Arial" panose="020B0604020202020204" pitchFamily="34" charset="0"/>
                <a:cs typeface="Arial" panose="020B0604020202020204" pitchFamily="34" charset="0"/>
              </a:rPr>
              <a:t>kriteria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00" dirty="0" err="1">
                <a:latin typeface="Arial" panose="020B0604020202020204" pitchFamily="34" charset="0"/>
                <a:cs typeface="Arial" panose="020B0604020202020204" pitchFamily="34" charset="0"/>
              </a:rPr>
              <a:t>kecepatan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00" dirty="0" err="1">
                <a:latin typeface="Arial" panose="020B0604020202020204" pitchFamily="34" charset="0"/>
                <a:cs typeface="Arial" panose="020B0604020202020204" pitchFamily="34" charset="0"/>
              </a:rPr>
              <a:t>pemeriksaan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 NAAT dan </a:t>
            </a:r>
            <a:r>
              <a:rPr lang="en-US" sz="1700" dirty="0" err="1">
                <a:latin typeface="Arial" panose="020B0604020202020204" pitchFamily="34" charset="0"/>
                <a:cs typeface="Arial" panose="020B0604020202020204" pitchFamily="34" charset="0"/>
              </a:rPr>
              <a:t>kriteria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00" dirty="0" err="1">
                <a:latin typeface="Arial" panose="020B0604020202020204" pitchFamily="34" charset="0"/>
                <a:cs typeface="Arial" panose="020B0604020202020204" pitchFamily="34" charset="0"/>
              </a:rPr>
              <a:t>akses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00" dirty="0" err="1">
                <a:latin typeface="Arial" panose="020B0604020202020204" pitchFamily="34" charset="0"/>
                <a:cs typeface="Arial" panose="020B0604020202020204" pitchFamily="34" charset="0"/>
              </a:rPr>
              <a:t>terhadap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 NAAT </a:t>
            </a:r>
            <a:r>
              <a:rPr lang="en-US" sz="1700" dirty="0" err="1">
                <a:latin typeface="Arial" panose="020B0604020202020204" pitchFamily="34" charset="0"/>
                <a:cs typeface="Arial" panose="020B0604020202020204" pitchFamily="34" charset="0"/>
              </a:rPr>
              <a:t>berupa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00" dirty="0" err="1">
                <a:latin typeface="Arial" panose="020B0604020202020204" pitchFamily="34" charset="0"/>
                <a:cs typeface="Arial" panose="020B0604020202020204" pitchFamily="34" charset="0"/>
              </a:rPr>
              <a:t>daerah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00" dirty="0" err="1"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00" b="1" dirty="0" err="1">
                <a:latin typeface="Arial" panose="020B0604020202020204" pitchFamily="34" charset="0"/>
                <a:cs typeface="Arial" panose="020B0604020202020204" pitchFamily="34" charset="0"/>
              </a:rPr>
              <a:t>kriteria</a:t>
            </a:r>
            <a:r>
              <a:rPr lang="en-US" sz="1700" b="1" dirty="0">
                <a:latin typeface="Arial" panose="020B0604020202020204" pitchFamily="34" charset="0"/>
                <a:cs typeface="Arial" panose="020B0604020202020204" pitchFamily="34" charset="0"/>
              </a:rPr>
              <a:t> B dan </a:t>
            </a:r>
            <a:r>
              <a:rPr lang="en-US" sz="1700" b="1" dirty="0" err="1">
                <a:latin typeface="Arial" panose="020B0604020202020204" pitchFamily="34" charset="0"/>
                <a:cs typeface="Arial" panose="020B0604020202020204" pitchFamily="34" charset="0"/>
              </a:rPr>
              <a:t>kriteria</a:t>
            </a:r>
            <a:r>
              <a:rPr lang="en-US" sz="1700" b="1" dirty="0">
                <a:latin typeface="Arial" panose="020B0604020202020204" pitchFamily="34" charset="0"/>
                <a:cs typeface="Arial" panose="020B0604020202020204" pitchFamily="34" charset="0"/>
              </a:rPr>
              <a:t> C </a:t>
            </a:r>
            <a:r>
              <a:rPr lang="en-US" sz="1700" dirty="0" err="1">
                <a:latin typeface="Arial" panose="020B0604020202020204" pitchFamily="34" charset="0"/>
                <a:cs typeface="Arial" panose="020B0604020202020204" pitchFamily="34" charset="0"/>
              </a:rPr>
              <a:t>sesuai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00" dirty="0" err="1"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00" dirty="0" err="1">
                <a:latin typeface="Arial" panose="020B0604020202020204" pitchFamily="34" charset="0"/>
                <a:cs typeface="Arial" panose="020B0604020202020204" pitchFamily="34" charset="0"/>
              </a:rPr>
              <a:t>ketentuan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00" dirty="0" err="1">
                <a:latin typeface="Arial" panose="020B0604020202020204" pitchFamily="34" charset="0"/>
                <a:cs typeface="Arial" panose="020B0604020202020204" pitchFamily="34" charset="0"/>
              </a:rPr>
              <a:t>peraturan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00" dirty="0" err="1">
                <a:latin typeface="Arial" panose="020B0604020202020204" pitchFamily="34" charset="0"/>
                <a:cs typeface="Arial" panose="020B0604020202020204" pitchFamily="34" charset="0"/>
              </a:rPr>
              <a:t>perundang-undangan</a:t>
            </a:r>
            <a:r>
              <a:rPr lang="en-US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ontent Placeholder 9">
            <a:extLst>
              <a:ext uri="{FF2B5EF4-FFF2-40B4-BE49-F238E27FC236}">
                <a16:creationId xmlns="" xmlns:a16="http://schemas.microsoft.com/office/drawing/2014/main" id="{B532971D-2F7F-624B-BA00-4116CA8538B8}"/>
              </a:ext>
            </a:extLst>
          </p:cNvPr>
          <p:cNvSpPr txBox="1">
            <a:spLocks noGrp="1"/>
          </p:cNvSpPr>
          <p:nvPr>
            <p:ph sz="half" idx="2"/>
          </p:nvPr>
        </p:nvSpPr>
        <p:spPr>
          <a:xfrm>
            <a:off x="5405717" y="1825625"/>
            <a:ext cx="6028765" cy="4115999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marL="339725" indent="-285750">
              <a:buFont typeface="Wingdings" panose="05000000000000000000" pitchFamily="2" charset="2"/>
              <a:buChar char="Ø"/>
            </a:pPr>
            <a:r>
              <a:rPr lang="en-US" sz="17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Kriteria</a:t>
            </a:r>
            <a:r>
              <a:rPr lang="en-US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B: </a:t>
            </a:r>
            <a:r>
              <a:rPr lang="en-US" sz="1700" dirty="0" err="1">
                <a:latin typeface="Arial" panose="020B0604020202020204" pitchFamily="34" charset="0"/>
                <a:cs typeface="Arial" panose="020B0604020202020204" pitchFamily="34" charset="0"/>
              </a:rPr>
              <a:t>jika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00" b="1" dirty="0" err="1">
                <a:latin typeface="Arial" panose="020B0604020202020204" pitchFamily="34" charset="0"/>
                <a:cs typeface="Arial" panose="020B0604020202020204" pitchFamily="34" charset="0"/>
              </a:rPr>
              <a:t>ada</a:t>
            </a:r>
            <a:r>
              <a:rPr lang="en-US" sz="17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00" b="1" dirty="0" err="1">
                <a:latin typeface="Arial" panose="020B0604020202020204" pitchFamily="34" charset="0"/>
                <a:cs typeface="Arial" panose="020B0604020202020204" pitchFamily="34" charset="0"/>
              </a:rPr>
              <a:t>akses</a:t>
            </a:r>
            <a:r>
              <a:rPr lang="en-US" sz="1700" b="1" dirty="0">
                <a:latin typeface="Arial" panose="020B0604020202020204" pitchFamily="34" charset="0"/>
                <a:cs typeface="Arial" panose="020B0604020202020204" pitchFamily="34" charset="0"/>
              </a:rPr>
              <a:t> NAAT </a:t>
            </a:r>
            <a:r>
              <a:rPr lang="en-US" sz="1700" dirty="0" err="1">
                <a:latin typeface="Arial" panose="020B0604020202020204" pitchFamily="34" charset="0"/>
                <a:cs typeface="Arial" panose="020B0604020202020204" pitchFamily="34" charset="0"/>
              </a:rPr>
              <a:t>tetapi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00" dirty="0" err="1">
                <a:latin typeface="Arial" panose="020B0604020202020204" pitchFamily="34" charset="0"/>
                <a:cs typeface="Arial" panose="020B0604020202020204" pitchFamily="34" charset="0"/>
              </a:rPr>
              <a:t>pemeriksaan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00" dirty="0" err="1">
                <a:latin typeface="Arial" panose="020B0604020202020204" pitchFamily="34" charset="0"/>
                <a:cs typeface="Arial" panose="020B0604020202020204" pitchFamily="34" charset="0"/>
              </a:rPr>
              <a:t>tidak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00" dirty="0" err="1">
                <a:latin typeface="Arial" panose="020B0604020202020204" pitchFamily="34" charset="0"/>
                <a:cs typeface="Arial" panose="020B0604020202020204" pitchFamily="34" charset="0"/>
              </a:rPr>
              <a:t>dapat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00" dirty="0" err="1">
                <a:latin typeface="Arial" panose="020B0604020202020204" pitchFamily="34" charset="0"/>
                <a:cs typeface="Arial" panose="020B0604020202020204" pitchFamily="34" charset="0"/>
              </a:rPr>
              <a:t>dilakukan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00" dirty="0" err="1"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00" dirty="0" err="1">
                <a:latin typeface="Arial" panose="020B0604020202020204" pitchFamily="34" charset="0"/>
                <a:cs typeface="Arial" panose="020B0604020202020204" pitchFamily="34" charset="0"/>
              </a:rPr>
              <a:t>cepat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1700" b="1" dirty="0" err="1">
                <a:latin typeface="Arial" panose="020B0604020202020204" pitchFamily="34" charset="0"/>
                <a:cs typeface="Arial" panose="020B0604020202020204" pitchFamily="34" charset="0"/>
              </a:rPr>
              <a:t>waktu</a:t>
            </a:r>
            <a:r>
              <a:rPr lang="en-US" sz="17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00" b="1" dirty="0" err="1">
                <a:latin typeface="Arial" panose="020B0604020202020204" pitchFamily="34" charset="0"/>
                <a:cs typeface="Arial" panose="020B0604020202020204" pitchFamily="34" charset="0"/>
              </a:rPr>
              <a:t>pengiriman</a:t>
            </a:r>
            <a:r>
              <a:rPr lang="en-US" sz="1700" b="1" dirty="0">
                <a:latin typeface="Arial" panose="020B0604020202020204" pitchFamily="34" charset="0"/>
                <a:cs typeface="Arial" panose="020B0604020202020204" pitchFamily="34" charset="0"/>
              </a:rPr>
              <a:t> ≤24 jam DAN </a:t>
            </a:r>
            <a:r>
              <a:rPr lang="en-US" sz="1700" b="1" dirty="0" err="1">
                <a:latin typeface="Arial" panose="020B0604020202020204" pitchFamily="34" charset="0"/>
                <a:cs typeface="Arial" panose="020B0604020202020204" pitchFamily="34" charset="0"/>
              </a:rPr>
              <a:t>waktu</a:t>
            </a:r>
            <a:r>
              <a:rPr lang="en-US" sz="17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00" b="1" dirty="0" err="1">
                <a:latin typeface="Arial" panose="020B0604020202020204" pitchFamily="34" charset="0"/>
                <a:cs typeface="Arial" panose="020B0604020202020204" pitchFamily="34" charset="0"/>
              </a:rPr>
              <a:t>tunggu</a:t>
            </a:r>
            <a:r>
              <a:rPr lang="en-US" sz="1700" b="1" dirty="0">
                <a:latin typeface="Arial" panose="020B0604020202020204" pitchFamily="34" charset="0"/>
                <a:cs typeface="Arial" panose="020B0604020202020204" pitchFamily="34" charset="0"/>
              </a:rPr>
              <a:t> ≥24 jam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) ATAU </a:t>
            </a:r>
            <a:r>
              <a:rPr lang="en-US" sz="1700" dirty="0" err="1">
                <a:latin typeface="Arial" panose="020B0604020202020204" pitchFamily="34" charset="0"/>
                <a:cs typeface="Arial" panose="020B0604020202020204" pitchFamily="34" charset="0"/>
              </a:rPr>
              <a:t>jika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00" dirty="0" err="1">
                <a:latin typeface="Arial" panose="020B0604020202020204" pitchFamily="34" charset="0"/>
                <a:cs typeface="Arial" panose="020B0604020202020204" pitchFamily="34" charset="0"/>
              </a:rPr>
              <a:t>tidak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00" dirty="0" err="1">
                <a:latin typeface="Arial" panose="020B0604020202020204" pitchFamily="34" charset="0"/>
                <a:cs typeface="Arial" panose="020B0604020202020204" pitchFamily="34" charset="0"/>
              </a:rPr>
              <a:t>ada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00" dirty="0" err="1">
                <a:latin typeface="Arial" panose="020B0604020202020204" pitchFamily="34" charset="0"/>
                <a:cs typeface="Arial" panose="020B0604020202020204" pitchFamily="34" charset="0"/>
              </a:rPr>
              <a:t>akses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 NAAT </a:t>
            </a:r>
            <a:r>
              <a:rPr lang="en-US" sz="1700" dirty="0" err="1">
                <a:latin typeface="Arial" panose="020B0604020202020204" pitchFamily="34" charset="0"/>
                <a:cs typeface="Arial" panose="020B0604020202020204" pitchFamily="34" charset="0"/>
              </a:rPr>
              <a:t>tetapi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00" dirty="0" err="1">
                <a:latin typeface="Arial" panose="020B0604020202020204" pitchFamily="34" charset="0"/>
                <a:cs typeface="Arial" panose="020B0604020202020204" pitchFamily="34" charset="0"/>
              </a:rPr>
              <a:t>pemeriksaan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00" dirty="0" err="1">
                <a:latin typeface="Arial" panose="020B0604020202020204" pitchFamily="34" charset="0"/>
                <a:cs typeface="Arial" panose="020B0604020202020204" pitchFamily="34" charset="0"/>
              </a:rPr>
              <a:t>dapat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00" dirty="0" err="1">
                <a:latin typeface="Arial" panose="020B0604020202020204" pitchFamily="34" charset="0"/>
                <a:cs typeface="Arial" panose="020B0604020202020204" pitchFamily="34" charset="0"/>
              </a:rPr>
              <a:t>dilakukan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00" dirty="0" err="1"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00" dirty="0" err="1">
                <a:latin typeface="Arial" panose="020B0604020202020204" pitchFamily="34" charset="0"/>
                <a:cs typeface="Arial" panose="020B0604020202020204" pitchFamily="34" charset="0"/>
              </a:rPr>
              <a:t>cepat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1700" b="1" dirty="0" err="1">
                <a:latin typeface="Arial" panose="020B0604020202020204" pitchFamily="34" charset="0"/>
                <a:cs typeface="Arial" panose="020B0604020202020204" pitchFamily="34" charset="0"/>
              </a:rPr>
              <a:t>waktu</a:t>
            </a:r>
            <a:r>
              <a:rPr lang="en-US" sz="17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00" b="1" dirty="0" err="1">
                <a:latin typeface="Arial" panose="020B0604020202020204" pitchFamily="34" charset="0"/>
                <a:cs typeface="Arial" panose="020B0604020202020204" pitchFamily="34" charset="0"/>
              </a:rPr>
              <a:t>pengiriman</a:t>
            </a:r>
            <a:r>
              <a:rPr lang="en-US" sz="1700" b="1" dirty="0">
                <a:latin typeface="Arial" panose="020B0604020202020204" pitchFamily="34" charset="0"/>
                <a:cs typeface="Arial" panose="020B0604020202020204" pitchFamily="34" charset="0"/>
              </a:rPr>
              <a:t> &gt;24 jam DAN </a:t>
            </a:r>
            <a:r>
              <a:rPr lang="en-US" sz="1700" b="1" dirty="0" err="1">
                <a:latin typeface="Arial" panose="020B0604020202020204" pitchFamily="34" charset="0"/>
                <a:cs typeface="Arial" panose="020B0604020202020204" pitchFamily="34" charset="0"/>
              </a:rPr>
              <a:t>waktu</a:t>
            </a:r>
            <a:r>
              <a:rPr lang="en-US" sz="17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00" b="1" dirty="0" err="1">
                <a:latin typeface="Arial" panose="020B0604020202020204" pitchFamily="34" charset="0"/>
                <a:cs typeface="Arial" panose="020B0604020202020204" pitchFamily="34" charset="0"/>
              </a:rPr>
              <a:t>tunggu</a:t>
            </a:r>
            <a:r>
              <a:rPr lang="en-US" sz="1700" b="1" dirty="0">
                <a:latin typeface="Arial" panose="020B0604020202020204" pitchFamily="34" charset="0"/>
                <a:cs typeface="Arial" panose="020B0604020202020204" pitchFamily="34" charset="0"/>
              </a:rPr>
              <a:t> ≤48 jam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marL="339725" indent="-285750">
              <a:buFont typeface="Wingdings" panose="05000000000000000000" pitchFamily="2" charset="2"/>
              <a:buChar char="Ø"/>
            </a:pPr>
            <a:r>
              <a:rPr lang="en-US" sz="17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Kriteria</a:t>
            </a:r>
            <a:r>
              <a:rPr lang="en-US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C: </a:t>
            </a:r>
            <a:r>
              <a:rPr lang="en-US" sz="1700" dirty="0" err="1">
                <a:latin typeface="Arial" panose="020B0604020202020204" pitchFamily="34" charset="0"/>
                <a:cs typeface="Arial" panose="020B0604020202020204" pitchFamily="34" charset="0"/>
              </a:rPr>
              <a:t>jika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00" b="1" dirty="0" err="1">
                <a:latin typeface="Arial" panose="020B0604020202020204" pitchFamily="34" charset="0"/>
                <a:cs typeface="Arial" panose="020B0604020202020204" pitchFamily="34" charset="0"/>
              </a:rPr>
              <a:t>tidak</a:t>
            </a:r>
            <a:r>
              <a:rPr lang="en-US" sz="17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00" b="1" dirty="0" err="1">
                <a:latin typeface="Arial" panose="020B0604020202020204" pitchFamily="34" charset="0"/>
                <a:cs typeface="Arial" panose="020B0604020202020204" pitchFamily="34" charset="0"/>
              </a:rPr>
              <a:t>ada</a:t>
            </a:r>
            <a:r>
              <a:rPr lang="en-US" sz="17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00" b="1" dirty="0" err="1">
                <a:latin typeface="Arial" panose="020B0604020202020204" pitchFamily="34" charset="0"/>
                <a:cs typeface="Arial" panose="020B0604020202020204" pitchFamily="34" charset="0"/>
              </a:rPr>
              <a:t>akses</a:t>
            </a:r>
            <a:r>
              <a:rPr lang="en-US" sz="1700" b="1" dirty="0">
                <a:latin typeface="Arial" panose="020B0604020202020204" pitchFamily="34" charset="0"/>
                <a:cs typeface="Arial" panose="020B0604020202020204" pitchFamily="34" charset="0"/>
              </a:rPr>
              <a:t> NAAT 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dan </a:t>
            </a:r>
            <a:r>
              <a:rPr lang="en-US" sz="1700" dirty="0" err="1">
                <a:latin typeface="Arial" panose="020B0604020202020204" pitchFamily="34" charset="0"/>
                <a:cs typeface="Arial" panose="020B0604020202020204" pitchFamily="34" charset="0"/>
              </a:rPr>
              <a:t>pemeriksaan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00" dirty="0" err="1">
                <a:latin typeface="Arial" panose="020B0604020202020204" pitchFamily="34" charset="0"/>
                <a:cs typeface="Arial" panose="020B0604020202020204" pitchFamily="34" charset="0"/>
              </a:rPr>
              <a:t>tidak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00" dirty="0" err="1">
                <a:latin typeface="Arial" panose="020B0604020202020204" pitchFamily="34" charset="0"/>
                <a:cs typeface="Arial" panose="020B0604020202020204" pitchFamily="34" charset="0"/>
              </a:rPr>
              <a:t>dapat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00" dirty="0" err="1">
                <a:latin typeface="Arial" panose="020B0604020202020204" pitchFamily="34" charset="0"/>
                <a:cs typeface="Arial" panose="020B0604020202020204" pitchFamily="34" charset="0"/>
              </a:rPr>
              <a:t>dilakukan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00" dirty="0" err="1"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00" dirty="0" err="1">
                <a:latin typeface="Arial" panose="020B0604020202020204" pitchFamily="34" charset="0"/>
                <a:cs typeface="Arial" panose="020B0604020202020204" pitchFamily="34" charset="0"/>
              </a:rPr>
              <a:t>cepat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00" b="1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700" b="1" dirty="0" err="1">
                <a:latin typeface="Arial" panose="020B0604020202020204" pitchFamily="34" charset="0"/>
                <a:cs typeface="Arial" panose="020B0604020202020204" pitchFamily="34" charset="0"/>
              </a:rPr>
              <a:t>waktu</a:t>
            </a:r>
            <a:r>
              <a:rPr lang="en-US" sz="17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00" b="1" dirty="0" err="1">
                <a:latin typeface="Arial" panose="020B0604020202020204" pitchFamily="34" charset="0"/>
                <a:cs typeface="Arial" panose="020B0604020202020204" pitchFamily="34" charset="0"/>
              </a:rPr>
              <a:t>pengiriman</a:t>
            </a:r>
            <a:r>
              <a:rPr lang="en-US" sz="1700" b="1" dirty="0">
                <a:latin typeface="Arial" panose="020B0604020202020204" pitchFamily="34" charset="0"/>
                <a:cs typeface="Arial" panose="020B0604020202020204" pitchFamily="34" charset="0"/>
              </a:rPr>
              <a:t> &gt;24 jam DAN </a:t>
            </a:r>
            <a:r>
              <a:rPr lang="en-US" sz="1700" b="1" dirty="0" err="1">
                <a:latin typeface="Arial" panose="020B0604020202020204" pitchFamily="34" charset="0"/>
                <a:cs typeface="Arial" panose="020B0604020202020204" pitchFamily="34" charset="0"/>
              </a:rPr>
              <a:t>waktu</a:t>
            </a:r>
            <a:r>
              <a:rPr lang="en-US" sz="17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00" b="1" dirty="0" err="1">
                <a:latin typeface="Arial" panose="020B0604020202020204" pitchFamily="34" charset="0"/>
                <a:cs typeface="Arial" panose="020B0604020202020204" pitchFamily="34" charset="0"/>
              </a:rPr>
              <a:t>tunggu</a:t>
            </a:r>
            <a:r>
              <a:rPr lang="en-US" sz="1700" b="1" dirty="0">
                <a:latin typeface="Arial" panose="020B0604020202020204" pitchFamily="34" charset="0"/>
                <a:cs typeface="Arial" panose="020B0604020202020204" pitchFamily="34" charset="0"/>
              </a:rPr>
              <a:t> &gt;48 jam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marL="339725" indent="-285750">
              <a:buFont typeface="Wingdings" panose="05000000000000000000" pitchFamily="2" charset="2"/>
              <a:buChar char="Ø"/>
            </a:pPr>
            <a:r>
              <a:rPr lang="en-US" sz="17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Kriteria</a:t>
            </a:r>
            <a:r>
              <a:rPr lang="en-US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00" dirty="0" err="1">
                <a:latin typeface="Arial" panose="020B0604020202020204" pitchFamily="34" charset="0"/>
                <a:cs typeface="Arial" panose="020B0604020202020204" pitchFamily="34" charset="0"/>
              </a:rPr>
              <a:t>daerah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00" dirty="0" err="1">
                <a:latin typeface="Arial" panose="020B0604020202020204" pitchFamily="34" charset="0"/>
                <a:cs typeface="Arial" panose="020B0604020202020204" pitchFamily="34" charset="0"/>
              </a:rPr>
              <a:t>penggunaan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 RDT-Ag </a:t>
            </a:r>
            <a:r>
              <a:rPr lang="en-US" sz="1700" dirty="0" err="1">
                <a:latin typeface="Arial" panose="020B0604020202020204" pitchFamily="34" charset="0"/>
                <a:cs typeface="Arial" panose="020B0604020202020204" pitchFamily="34" charset="0"/>
              </a:rPr>
              <a:t>ditetapkan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 oleh </a:t>
            </a:r>
            <a:r>
              <a:rPr lang="en-US" sz="1700" b="1" dirty="0" err="1">
                <a:latin typeface="Arial" panose="020B0604020202020204" pitchFamily="34" charset="0"/>
                <a:cs typeface="Arial" panose="020B0604020202020204" pitchFamily="34" charset="0"/>
              </a:rPr>
              <a:t>kepala</a:t>
            </a:r>
            <a:r>
              <a:rPr lang="en-US" sz="17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00" b="1" dirty="0" err="1">
                <a:latin typeface="Arial" panose="020B0604020202020204" pitchFamily="34" charset="0"/>
                <a:cs typeface="Arial" panose="020B0604020202020204" pitchFamily="34" charset="0"/>
              </a:rPr>
              <a:t>dinas</a:t>
            </a:r>
            <a:r>
              <a:rPr lang="en-US" sz="17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00" b="1" dirty="0" err="1">
                <a:latin typeface="Arial" panose="020B0604020202020204" pitchFamily="34" charset="0"/>
                <a:cs typeface="Arial" panose="020B0604020202020204" pitchFamily="34" charset="0"/>
              </a:rPr>
              <a:t>kesehatan</a:t>
            </a:r>
            <a:r>
              <a:rPr lang="en-US" sz="17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00" b="1" dirty="0" err="1">
                <a:latin typeface="Arial" panose="020B0604020202020204" pitchFamily="34" charset="0"/>
                <a:cs typeface="Arial" panose="020B0604020202020204" pitchFamily="34" charset="0"/>
              </a:rPr>
              <a:t>daerah</a:t>
            </a:r>
            <a:r>
              <a:rPr lang="en-US" sz="17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00" b="1" dirty="0" err="1">
                <a:latin typeface="Arial" panose="020B0604020202020204" pitchFamily="34" charset="0"/>
                <a:cs typeface="Arial" panose="020B0604020202020204" pitchFamily="34" charset="0"/>
              </a:rPr>
              <a:t>kabupaten</a:t>
            </a:r>
            <a:r>
              <a:rPr lang="en-US" sz="1700" b="1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1700" b="1" dirty="0" err="1">
                <a:latin typeface="Arial" panose="020B0604020202020204" pitchFamily="34" charset="0"/>
                <a:cs typeface="Arial" panose="020B0604020202020204" pitchFamily="34" charset="0"/>
              </a:rPr>
              <a:t>kota</a:t>
            </a:r>
            <a:r>
              <a:rPr lang="en-US" sz="17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00" dirty="0" err="1">
                <a:latin typeface="Arial" panose="020B0604020202020204" pitchFamily="34" charset="0"/>
                <a:cs typeface="Arial" panose="020B0604020202020204" pitchFamily="34" charset="0"/>
              </a:rPr>
              <a:t>atau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00" dirty="0" err="1">
                <a:latin typeface="Arial" panose="020B0604020202020204" pitchFamily="34" charset="0"/>
                <a:cs typeface="Arial" panose="020B0604020202020204" pitchFamily="34" charset="0"/>
              </a:rPr>
              <a:t>dinas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00" dirty="0" err="1">
                <a:latin typeface="Arial" panose="020B0604020202020204" pitchFamily="34" charset="0"/>
                <a:cs typeface="Arial" panose="020B0604020202020204" pitchFamily="34" charset="0"/>
              </a:rPr>
              <a:t>kesehatan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00" dirty="0" err="1">
                <a:latin typeface="Arial" panose="020B0604020202020204" pitchFamily="34" charset="0"/>
                <a:cs typeface="Arial" panose="020B0604020202020204" pitchFamily="34" charset="0"/>
              </a:rPr>
              <a:t>daerah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00" dirty="0" err="1">
                <a:latin typeface="Arial" panose="020B0604020202020204" pitchFamily="34" charset="0"/>
                <a:cs typeface="Arial" panose="020B0604020202020204" pitchFamily="34" charset="0"/>
              </a:rPr>
              <a:t>provinsi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00" dirty="0" err="1">
                <a:latin typeface="Arial" panose="020B0604020202020204" pitchFamily="34" charset="0"/>
                <a:cs typeface="Arial" panose="020B0604020202020204" pitchFamily="34" charset="0"/>
              </a:rPr>
              <a:t>untuk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 Daerah </a:t>
            </a:r>
            <a:r>
              <a:rPr lang="en-US" sz="1700" dirty="0" err="1">
                <a:latin typeface="Arial" panose="020B0604020202020204" pitchFamily="34" charset="0"/>
                <a:cs typeface="Arial" panose="020B0604020202020204" pitchFamily="34" charset="0"/>
              </a:rPr>
              <a:t>Khusus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 Ibu Kota Jakarta </a:t>
            </a:r>
            <a:r>
              <a:rPr lang="en-US" sz="1700" dirty="0" err="1">
                <a:latin typeface="Arial" panose="020B0604020202020204" pitchFamily="34" charset="0"/>
                <a:cs typeface="Arial" panose="020B0604020202020204" pitchFamily="34" charset="0"/>
              </a:rPr>
              <a:t>sesuai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00" dirty="0" err="1"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00" dirty="0" err="1">
                <a:latin typeface="Arial" panose="020B0604020202020204" pitchFamily="34" charset="0"/>
                <a:cs typeface="Arial" panose="020B0604020202020204" pitchFamily="34" charset="0"/>
              </a:rPr>
              <a:t>hasil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 self assessment yang </a:t>
            </a:r>
            <a:r>
              <a:rPr lang="en-US" sz="1700" dirty="0" err="1">
                <a:latin typeface="Arial" panose="020B0604020202020204" pitchFamily="34" charset="0"/>
                <a:cs typeface="Arial" panose="020B0604020202020204" pitchFamily="34" charset="0"/>
              </a:rPr>
              <a:t>dilakukan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 oleh </a:t>
            </a:r>
            <a:r>
              <a:rPr lang="en-US" sz="1700" dirty="0" err="1">
                <a:latin typeface="Arial" panose="020B0604020202020204" pitchFamily="34" charset="0"/>
                <a:cs typeface="Arial" panose="020B0604020202020204" pitchFamily="34" charset="0"/>
              </a:rPr>
              <a:t>dinas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00" dirty="0" err="1">
                <a:latin typeface="Arial" panose="020B0604020202020204" pitchFamily="34" charset="0"/>
                <a:cs typeface="Arial" panose="020B0604020202020204" pitchFamily="34" charset="0"/>
              </a:rPr>
              <a:t>kesehatan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00" dirty="0" err="1">
                <a:latin typeface="Arial" panose="020B0604020202020204" pitchFamily="34" charset="0"/>
                <a:cs typeface="Arial" panose="020B0604020202020204" pitchFamily="34" charset="0"/>
              </a:rPr>
              <a:t>daerah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00" dirty="0" err="1">
                <a:latin typeface="Arial" panose="020B0604020202020204" pitchFamily="34" charset="0"/>
                <a:cs typeface="Arial" panose="020B0604020202020204" pitchFamily="34" charset="0"/>
              </a:rPr>
              <a:t>kabupaten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1700" dirty="0" err="1">
                <a:latin typeface="Arial" panose="020B0604020202020204" pitchFamily="34" charset="0"/>
                <a:cs typeface="Arial" panose="020B0604020202020204" pitchFamily="34" charset="0"/>
              </a:rPr>
              <a:t>kota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00" dirty="0" err="1">
                <a:latin typeface="Arial" panose="020B0604020202020204" pitchFamily="34" charset="0"/>
                <a:cs typeface="Arial" panose="020B0604020202020204" pitchFamily="34" charset="0"/>
              </a:rPr>
              <a:t>atau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00" dirty="0" err="1">
                <a:latin typeface="Arial" panose="020B0604020202020204" pitchFamily="34" charset="0"/>
                <a:cs typeface="Arial" panose="020B0604020202020204" pitchFamily="34" charset="0"/>
              </a:rPr>
              <a:t>dinas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00" dirty="0" err="1">
                <a:latin typeface="Arial" panose="020B0604020202020204" pitchFamily="34" charset="0"/>
                <a:cs typeface="Arial" panose="020B0604020202020204" pitchFamily="34" charset="0"/>
              </a:rPr>
              <a:t>kesehatan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00" dirty="0" err="1">
                <a:latin typeface="Arial" panose="020B0604020202020204" pitchFamily="34" charset="0"/>
                <a:cs typeface="Arial" panose="020B0604020202020204" pitchFamily="34" charset="0"/>
              </a:rPr>
              <a:t>daerah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00" dirty="0" err="1">
                <a:latin typeface="Arial" panose="020B0604020202020204" pitchFamily="34" charset="0"/>
                <a:cs typeface="Arial" panose="020B0604020202020204" pitchFamily="34" charset="0"/>
              </a:rPr>
              <a:t>provinsi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00" dirty="0" err="1">
                <a:latin typeface="Arial" panose="020B0604020202020204" pitchFamily="34" charset="0"/>
                <a:cs typeface="Arial" panose="020B0604020202020204" pitchFamily="34" charset="0"/>
              </a:rPr>
              <a:t>untuk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 Daerah </a:t>
            </a:r>
            <a:r>
              <a:rPr lang="en-US" sz="1700" dirty="0" err="1">
                <a:latin typeface="Arial" panose="020B0604020202020204" pitchFamily="34" charset="0"/>
                <a:cs typeface="Arial" panose="020B0604020202020204" pitchFamily="34" charset="0"/>
              </a:rPr>
              <a:t>Khusus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 Ibu Kota Jakarta. </a:t>
            </a:r>
          </a:p>
        </p:txBody>
      </p:sp>
      <p:pic>
        <p:nvPicPr>
          <p:cNvPr id="5" name="Gambar 22" descr="Sebuah gambar berisi burung&#10;&#10;Deskripsi dihasilkan secara otomatis">
            <a:extLst>
              <a:ext uri="{FF2B5EF4-FFF2-40B4-BE49-F238E27FC236}">
                <a16:creationId xmlns="" xmlns:a16="http://schemas.microsoft.com/office/drawing/2014/main" id="{AA7C6235-3A82-4F8F-93B5-79CE43D554A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558"/>
            <a:ext cx="757668" cy="760160"/>
          </a:xfrm>
          <a:prstGeom prst="rect">
            <a:avLst/>
          </a:prstGeom>
        </p:spPr>
      </p:pic>
      <p:pic>
        <p:nvPicPr>
          <p:cNvPr id="6" name="Gambar 20" descr="Sebuah gambar berisi burung&#10;&#10;Deskripsi dihasilkan secara otomatis">
            <a:extLst>
              <a:ext uri="{FF2B5EF4-FFF2-40B4-BE49-F238E27FC236}">
                <a16:creationId xmlns="" xmlns:a16="http://schemas.microsoft.com/office/drawing/2014/main" id="{58A25AD2-11B9-4309-B2B4-B06E7A25F35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21660"/>
            <a:ext cx="12192000" cy="355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28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531C4C2-AF97-F548-BDFE-8FFB156339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KASUS KONFIRMASI DIBAGI 2: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A86DD9A-7052-AA46-BDD4-B0EA80D29D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57668" y="2353517"/>
            <a:ext cx="5181600" cy="3232057"/>
          </a:xfr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anchor="ctr">
            <a:noAutofit/>
          </a:bodyPr>
          <a:lstStyle/>
          <a:p>
            <a:pPr marL="458788" indent="-458788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1)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Kasus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konfirmasi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gejala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simptomatik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Terdiri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atas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gejala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ringan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gejala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sedang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gejala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berat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dan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kritis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525463" indent="-525463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2)  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Kasus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konfirmasi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tanpa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gejala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asimptomatik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yaitu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kasus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konfirmasi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tanpa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gejala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klinis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2400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="" xmlns:a16="http://schemas.microsoft.com/office/drawing/2014/main" id="{00EC632C-158E-41BF-83CD-3CB332FD75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368989" y="3055145"/>
            <a:ext cx="3227294" cy="182880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marL="0" indent="0" algn="ctr">
              <a:buNone/>
            </a:pPr>
            <a:r>
              <a:rPr lang="en-ID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SESUAIKAN DENGAN KRITERIA RAWAT INAP</a:t>
            </a:r>
          </a:p>
        </p:txBody>
      </p:sp>
      <p:sp>
        <p:nvSpPr>
          <p:cNvPr id="4" name="Arrow: Down 3">
            <a:extLst>
              <a:ext uri="{FF2B5EF4-FFF2-40B4-BE49-F238E27FC236}">
                <a16:creationId xmlns="" xmlns:a16="http://schemas.microsoft.com/office/drawing/2014/main" id="{1827F4F2-501D-4781-947B-367FF5C8E9DB}"/>
              </a:ext>
            </a:extLst>
          </p:cNvPr>
          <p:cNvSpPr/>
          <p:nvPr/>
        </p:nvSpPr>
        <p:spPr>
          <a:xfrm rot="16200000">
            <a:off x="6355871" y="3677150"/>
            <a:ext cx="414670" cy="584790"/>
          </a:xfrm>
          <a:prstGeom prst="downArrow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6" name="Gambar 22" descr="Sebuah gambar berisi burung&#10;&#10;Deskripsi dihasilkan secara otomatis">
            <a:extLst>
              <a:ext uri="{FF2B5EF4-FFF2-40B4-BE49-F238E27FC236}">
                <a16:creationId xmlns="" xmlns:a16="http://schemas.microsoft.com/office/drawing/2014/main" id="{AA7C6235-3A82-4F8F-93B5-79CE43D554A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558"/>
            <a:ext cx="757668" cy="760160"/>
          </a:xfrm>
          <a:prstGeom prst="rect">
            <a:avLst/>
          </a:prstGeom>
        </p:spPr>
      </p:pic>
      <p:pic>
        <p:nvPicPr>
          <p:cNvPr id="8" name="Gambar 20" descr="Sebuah gambar berisi burung&#10;&#10;Deskripsi dihasilkan secara otomatis">
            <a:extLst>
              <a:ext uri="{FF2B5EF4-FFF2-40B4-BE49-F238E27FC236}">
                <a16:creationId xmlns="" xmlns:a16="http://schemas.microsoft.com/office/drawing/2014/main" id="{58A25AD2-11B9-4309-B2B4-B06E7A25F35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21660"/>
            <a:ext cx="12192000" cy="355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033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ambar 22" descr="Sebuah gambar berisi burung&#10;&#10;Deskripsi dihasilkan secara otomatis">
            <a:extLst>
              <a:ext uri="{FF2B5EF4-FFF2-40B4-BE49-F238E27FC236}">
                <a16:creationId xmlns="" xmlns:a16="http://schemas.microsoft.com/office/drawing/2014/main" id="{AA7C6235-3A82-4F8F-93B5-79CE43D554A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558"/>
            <a:ext cx="757668" cy="760160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286075" y="27703"/>
            <a:ext cx="5041899" cy="561103"/>
          </a:xfrm>
        </p:spPr>
        <p:txBody>
          <a:bodyPr/>
          <a:lstStyle/>
          <a:p>
            <a:pPr algn="ctr"/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Komplikasi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id-ID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61BDBDB-CF43-4941-8A58-0EEC692D7E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540076" y="862066"/>
            <a:ext cx="5041900" cy="5377350"/>
          </a:xfrm>
          <a:solidFill>
            <a:srgbClr val="FFFF99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adalah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id-ID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penyakit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yang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timbul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akibat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dari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perawatan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pasien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COVID-19 yang </a:t>
            </a: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tidak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ada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sebelumnya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id-ID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atau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merupakan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perjalanan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penyakitnya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id-ID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Contoh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komplikasi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id-ID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Komplikasi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akibat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penggunaan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ventilasi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mekanik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invasif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(IMV) yang lama, </a:t>
            </a:r>
            <a:endParaRPr lang="id-ID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ventilator-associated </a:t>
            </a:r>
            <a:r>
              <a:rPr lang="en-US" sz="1800" i="1" dirty="0">
                <a:latin typeface="Arial" panose="020B0604020202020204" pitchFamily="34" charset="0"/>
                <a:cs typeface="Arial" panose="020B0604020202020204" pitchFamily="34" charset="0"/>
              </a:rPr>
              <a:t>pneumonia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(VAP), </a:t>
            </a:r>
            <a:endParaRPr lang="id-ID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tromboemboli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vena, </a:t>
            </a:r>
            <a:endParaRPr lang="id-ID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catheter-related </a:t>
            </a:r>
            <a:r>
              <a:rPr lang="en-US" sz="1800" i="1" dirty="0">
                <a:latin typeface="Arial" panose="020B0604020202020204" pitchFamily="34" charset="0"/>
                <a:cs typeface="Arial" panose="020B0604020202020204" pitchFamily="34" charset="0"/>
              </a:rPr>
              <a:t>bloodstream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800" i="1" dirty="0" err="1">
                <a:latin typeface="Arial" panose="020B0604020202020204" pitchFamily="34" charset="0"/>
                <a:cs typeface="Arial" panose="020B0604020202020204" pitchFamily="34" charset="0"/>
              </a:rPr>
              <a:t>stres</a:t>
            </a:r>
            <a:r>
              <a:rPr lang="en-US" sz="1800" i="1" dirty="0">
                <a:latin typeface="Arial" panose="020B0604020202020204" pitchFamily="34" charset="0"/>
                <a:cs typeface="Arial" panose="020B0604020202020204" pitchFamily="34" charset="0"/>
              </a:rPr>
              <a:t> ulcer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dan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pendarahan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saluran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pencernaan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id-ID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kelemahan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akibat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perawatan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di ICU, </a:t>
            </a:r>
            <a:endParaRPr lang="id-ID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komplikasi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lainnya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selama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perawatan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pasien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endParaRPr lang="en-US" sz="6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8581977" y="530147"/>
            <a:ext cx="3258770" cy="823912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pPr algn="ctr"/>
            <a:r>
              <a:rPr lang="en-US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Co-</a:t>
            </a:r>
            <a:r>
              <a:rPr lang="en-US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insidens</a:t>
            </a:r>
            <a:endParaRPr lang="id-ID" dirty="0">
              <a:solidFill>
                <a:schemeClr val="tx1"/>
              </a:solidFill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="" xmlns:a16="http://schemas.microsoft.com/office/drawing/2014/main" id="{B61BDBDB-CF43-4941-8A58-0EEC692D7EF6}"/>
              </a:ext>
            </a:extLst>
          </p:cNvPr>
          <p:cNvSpPr txBox="1">
            <a:spLocks/>
          </p:cNvSpPr>
          <p:nvPr/>
        </p:nvSpPr>
        <p:spPr>
          <a:xfrm>
            <a:off x="680808" y="1104010"/>
            <a:ext cx="2717798" cy="5118100"/>
          </a:xfrm>
          <a:prstGeom prst="rect">
            <a:avLst/>
          </a:prstGeom>
          <a:solidFill>
            <a:srgbClr val="CCFF99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>
            <a:noAutofit/>
          </a:bodyPr>
          <a:lstStyle>
            <a:lvl1pPr marL="32004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200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4008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80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012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600" i="1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8016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020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2024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4028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6032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88036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adalah</a:t>
            </a:r>
            <a:r>
              <a:rPr lang="en-US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id-ID" sz="1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suatu</a:t>
            </a:r>
            <a:r>
              <a:rPr lang="en-US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keadaan</a:t>
            </a:r>
            <a:r>
              <a:rPr lang="en-US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dimana</a:t>
            </a:r>
            <a:r>
              <a:rPr lang="en-US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pasien</a:t>
            </a:r>
            <a:r>
              <a:rPr lang="en-US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telah</a:t>
            </a:r>
            <a:r>
              <a:rPr lang="en-US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memiliki</a:t>
            </a:r>
            <a:r>
              <a:rPr lang="en-US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penyakit</a:t>
            </a:r>
            <a:r>
              <a:rPr lang="en-US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yang </a:t>
            </a:r>
            <a:r>
              <a:rPr lang="en-US" sz="1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sudah</a:t>
            </a:r>
            <a:r>
              <a:rPr lang="en-US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diderita</a:t>
            </a:r>
            <a:r>
              <a:rPr lang="en-US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sebelumnya</a:t>
            </a:r>
            <a:r>
              <a:rPr lang="en-US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endParaRPr lang="id-ID" sz="1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bersifat</a:t>
            </a:r>
            <a:r>
              <a:rPr lang="en-US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kronik</a:t>
            </a:r>
            <a:r>
              <a:rPr lang="en-US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akan</a:t>
            </a:r>
            <a:r>
              <a:rPr lang="en-US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memperberat</a:t>
            </a:r>
            <a:r>
              <a:rPr lang="en-US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perjalanan</a:t>
            </a:r>
            <a:r>
              <a:rPr lang="en-US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penyakit</a:t>
            </a:r>
            <a:r>
              <a:rPr lang="en-US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COVID-19 </a:t>
            </a:r>
            <a:endParaRPr lang="id-ID" sz="1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sesuai</a:t>
            </a:r>
            <a:r>
              <a:rPr lang="en-US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US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pedoman</a:t>
            </a:r>
            <a:r>
              <a:rPr lang="en-US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pencegahan</a:t>
            </a:r>
            <a:r>
              <a:rPr lang="en-US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pengendalian</a:t>
            </a:r>
            <a:r>
              <a:rPr lang="en-US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COVID-19. 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="" xmlns:a16="http://schemas.microsoft.com/office/drawing/2014/main" id="{B61BDBDB-CF43-4941-8A58-0EEC692D7E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723446" y="1707356"/>
            <a:ext cx="3258770" cy="3671247"/>
          </a:xfrm>
          <a:solidFill>
            <a:srgbClr val="66FF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adalah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id-ID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suatu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keadaan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dimana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terdapat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2 (</a:t>
            </a: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dua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penyakit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atau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lebih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id-ID" sz="1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yang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terjadi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dalam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satu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episode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perawatan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pelayanan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COVID-19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secara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bersamaan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id-ID" sz="1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tidak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saling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berhubungan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id-ID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bukan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merupakan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penyakit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kronis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sebelumnya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600" dirty="0"/>
          </a:p>
        </p:txBody>
      </p:sp>
      <p:sp>
        <p:nvSpPr>
          <p:cNvPr id="12" name="Text Placeholder 5"/>
          <p:cNvSpPr txBox="1">
            <a:spLocks/>
          </p:cNvSpPr>
          <p:nvPr/>
        </p:nvSpPr>
        <p:spPr>
          <a:xfrm>
            <a:off x="744348" y="176850"/>
            <a:ext cx="2717798" cy="8239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9000"/>
              </a:lnSpc>
              <a:spcBef>
                <a:spcPts val="930"/>
              </a:spcBef>
              <a:buFont typeface="Corbel" panose="020B0503020204020204" pitchFamily="34" charset="0"/>
              <a:buNone/>
              <a:defRPr sz="2400" b="0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None/>
              <a:defRPr sz="2000" b="1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None/>
              <a:defRPr sz="1800" b="1" i="1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None/>
              <a:defRPr sz="1600" b="1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None/>
              <a:defRPr sz="1600" b="1" i="1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None/>
              <a:defRPr sz="1600" b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None/>
              <a:defRPr sz="1600" b="1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None/>
              <a:defRPr sz="1600" b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None/>
              <a:defRPr sz="1600" b="1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Komorbid</a:t>
            </a:r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2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penyakit</a:t>
            </a:r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penyerta</a:t>
            </a:r>
            <a:endParaRPr lang="id-ID" sz="2000" b="1" dirty="0">
              <a:solidFill>
                <a:schemeClr val="tx1"/>
              </a:solidFill>
            </a:endParaRPr>
          </a:p>
        </p:txBody>
      </p:sp>
      <p:pic>
        <p:nvPicPr>
          <p:cNvPr id="11" name="Gambar 20" descr="Sebuah gambar berisi burung&#10;&#10;Deskripsi dihasilkan secara otomatis">
            <a:extLst>
              <a:ext uri="{FF2B5EF4-FFF2-40B4-BE49-F238E27FC236}">
                <a16:creationId xmlns="" xmlns:a16="http://schemas.microsoft.com/office/drawing/2014/main" id="{58A25AD2-11B9-4309-B2B4-B06E7A25F35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21660"/>
            <a:ext cx="12192000" cy="355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457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22729" y="840173"/>
            <a:ext cx="3025589" cy="823912"/>
          </a:xfr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anchor="ctr">
            <a:normAutofit/>
          </a:bodyPr>
          <a:lstStyle/>
          <a:p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Bayi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baru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lahir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kriteria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suspek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id-ID" sz="2000" dirty="0">
              <a:solidFill>
                <a:schemeClr val="tx1"/>
              </a:solidFill>
            </a:endParaRPr>
          </a:p>
        </p:txBody>
      </p:sp>
      <p:sp>
        <p:nvSpPr>
          <p:cNvPr id="5" name="Content Placeholder 3">
            <a:extLst>
              <a:ext uri="{FF2B5EF4-FFF2-40B4-BE49-F238E27FC236}">
                <a16:creationId xmlns="" xmlns:a16="http://schemas.microsoft.com/office/drawing/2014/main" id="{D0B03250-DB97-CE41-9645-F2F9631A55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22729" y="2043648"/>
            <a:ext cx="3025589" cy="4101655"/>
          </a:xfr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adalah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id-ID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bayi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yang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lahir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dari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ibu</a:t>
            </a:r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suspek</a:t>
            </a:r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20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probable</a:t>
            </a:r>
            <a:r>
              <a:rPr lang="en-US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id-ID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konfirmasi</a:t>
            </a:r>
            <a:r>
              <a:rPr lang="en-US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id-ID" sz="20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gejala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atau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tanpa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gejala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COVID-19 pada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saat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melahirkan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id-ID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sesuai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Pedoman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Pelayanan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Antenatal,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Persalinan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Nifas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dan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Bayi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Baru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Lahir. </a:t>
            </a:r>
          </a:p>
          <a:p>
            <a:pPr marL="0" indent="0">
              <a:buNone/>
            </a:pPr>
            <a:endParaRPr lang="en-US" sz="7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>
          <a:xfrm>
            <a:off x="7409329" y="840173"/>
            <a:ext cx="4300321" cy="820564"/>
          </a:xfrm>
          <a:solidFill>
            <a:srgbClr val="CCFF99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 fontScale="85000" lnSpcReduction="20000"/>
          </a:bodyPr>
          <a:lstStyle/>
          <a:p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Kasus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Suspek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COVID-19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bagi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pelaku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perjalanan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internasional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strain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baru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id-ID" dirty="0">
              <a:solidFill>
                <a:schemeClr val="tx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>
          <a:xfrm>
            <a:off x="7463123" y="2037094"/>
            <a:ext cx="4300321" cy="4253872"/>
          </a:xfrm>
          <a:solidFill>
            <a:srgbClr val="CCFF99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adalah</a:t>
            </a:r>
            <a:r>
              <a:rPr lang="en-US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id-ID" sz="1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pelaku</a:t>
            </a:r>
            <a:r>
              <a:rPr lang="en-US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perjalanan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internasional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dari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negara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outbreak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18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Varian of Concern </a:t>
            </a:r>
            <a:r>
              <a:rPr lang="en-US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VoC</a:t>
            </a:r>
            <a:r>
              <a:rPr lang="en-US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endParaRPr lang="id-ID" sz="18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yang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ditetapkan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oleh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WHO/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Direktorat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Jenderal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Pencegahan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Pengendalian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Penyakit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id-ID" sz="1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yang </a:t>
            </a:r>
            <a:r>
              <a:rPr lang="en-US" sz="1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belum</a:t>
            </a:r>
            <a:r>
              <a:rPr lang="en-US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memiliki</a:t>
            </a:r>
            <a:r>
              <a:rPr lang="en-US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hasil</a:t>
            </a:r>
            <a:r>
              <a:rPr lang="en-US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RT-PCR </a:t>
            </a:r>
            <a:r>
              <a:rPr lang="en-US" sz="1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positif</a:t>
            </a:r>
            <a:r>
              <a:rPr lang="en-US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yang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dikeluarkan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dari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laboratorium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jejaring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COVID-19 yang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ditetapkan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oleh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Litbangkes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Kementerian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Kesehatan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sedang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dalam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pengawasan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melalui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isolasi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karantina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id-ID" sz="18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671049" y="2043649"/>
            <a:ext cx="3469343" cy="4247317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adalah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id-ID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pelaku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perjalanan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internasional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dari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negara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outbreak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Varian of Concern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VoC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endParaRPr lang="id-ID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yang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ditetapkan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oleh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WHO/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Direktorat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Jenderal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Pencegahan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Pengendalian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Penyakit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id-ID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hasil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RT-PCR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positif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dikeluarkan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dari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laboratorium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jejaring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COVID-19 yang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ditetapkan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oleh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Litbangkes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Kementerian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Kesehatan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10" name="Text Placeholder 7"/>
          <p:cNvSpPr txBox="1">
            <a:spLocks/>
          </p:cNvSpPr>
          <p:nvPr/>
        </p:nvSpPr>
        <p:spPr>
          <a:xfrm>
            <a:off x="3644155" y="836825"/>
            <a:ext cx="3469343" cy="82391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b">
            <a:normAutofit fontScale="70000" lnSpcReduction="20000"/>
          </a:bodyPr>
          <a:lstStyle>
            <a:lvl1pPr marL="0" indent="0" algn="l" defTabSz="914400" rtl="0" eaLnBrk="1" latinLnBrk="0" hangingPunct="1">
              <a:lnSpc>
                <a:spcPct val="99000"/>
              </a:lnSpc>
              <a:spcBef>
                <a:spcPts val="930"/>
              </a:spcBef>
              <a:buFont typeface="Corbel" panose="020B0503020204020204" pitchFamily="34" charset="0"/>
              <a:buNone/>
              <a:defRPr sz="2400" b="0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None/>
              <a:defRPr sz="2000" b="1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None/>
              <a:defRPr sz="1800" b="1" i="1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None/>
              <a:defRPr sz="1600" b="1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None/>
              <a:defRPr sz="1600" b="1" i="1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None/>
              <a:defRPr sz="1600" b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None/>
              <a:defRPr sz="1600" b="1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None/>
              <a:defRPr sz="1600" b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None/>
              <a:defRPr sz="1600" b="1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Kasus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Konfirmasi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COVID-19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bagi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pelaku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perjalanan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internasional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strain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baru</a:t>
            </a:r>
            <a:endParaRPr lang="id-ID" dirty="0">
              <a:solidFill>
                <a:schemeClr val="tx1"/>
              </a:solidFill>
            </a:endParaRPr>
          </a:p>
        </p:txBody>
      </p:sp>
      <p:pic>
        <p:nvPicPr>
          <p:cNvPr id="11" name="Gambar 22" descr="Sebuah gambar berisi burung&#10;&#10;Deskripsi dihasilkan secara otomatis">
            <a:extLst>
              <a:ext uri="{FF2B5EF4-FFF2-40B4-BE49-F238E27FC236}">
                <a16:creationId xmlns="" xmlns:a16="http://schemas.microsoft.com/office/drawing/2014/main" id="{AA7C6235-3A82-4F8F-93B5-79CE43D554A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558"/>
            <a:ext cx="757668" cy="760160"/>
          </a:xfrm>
          <a:prstGeom prst="rect">
            <a:avLst/>
          </a:prstGeom>
        </p:spPr>
      </p:pic>
      <p:pic>
        <p:nvPicPr>
          <p:cNvPr id="12" name="Gambar 20" descr="Sebuah gambar berisi burung&#10;&#10;Deskripsi dihasilkan secara otomatis">
            <a:extLst>
              <a:ext uri="{FF2B5EF4-FFF2-40B4-BE49-F238E27FC236}">
                <a16:creationId xmlns="" xmlns:a16="http://schemas.microsoft.com/office/drawing/2014/main" id="{58A25AD2-11B9-4309-B2B4-B06E7A25F35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21660"/>
            <a:ext cx="12192000" cy="355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308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3586" y="374254"/>
            <a:ext cx="10616152" cy="532337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id-ID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BATASAN BERAKHIRNYA PENJAMINAN</a:t>
            </a:r>
            <a:endParaRPr lang="id-ID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6216175" y="1080552"/>
            <a:ext cx="5183563" cy="2227424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id-ID" sz="1800" b="1" dirty="0" smtClean="0">
                <a:solidFill>
                  <a:srgbClr val="0070C0"/>
                </a:solidFill>
              </a:rPr>
              <a:t>PASIEN SUSPEK/</a:t>
            </a:r>
            <a:r>
              <a:rPr lang="id-ID" sz="1800" b="1" i="1" dirty="0" smtClean="0">
                <a:solidFill>
                  <a:srgbClr val="0070C0"/>
                </a:solidFill>
              </a:rPr>
              <a:t>PROBABLE</a:t>
            </a:r>
            <a:r>
              <a:rPr lang="id-ID" sz="1800" b="1" dirty="0" smtClean="0">
                <a:solidFill>
                  <a:srgbClr val="0070C0"/>
                </a:solidFill>
              </a:rPr>
              <a:t>/KONFIRMASI COVID-19 </a:t>
            </a:r>
            <a:r>
              <a:rPr lang="id-ID" sz="1800" b="1" dirty="0" smtClean="0">
                <a:solidFill>
                  <a:srgbClr val="0070C0"/>
                </a:solidFill>
                <a:sym typeface="Wingdings" panose="05000000000000000000" pitchFamily="2" charset="2"/>
              </a:rPr>
              <a:t></a:t>
            </a:r>
            <a:r>
              <a:rPr lang="id-ID" sz="1800" b="1" dirty="0" smtClean="0">
                <a:solidFill>
                  <a:srgbClr val="0070C0"/>
                </a:solidFill>
              </a:rPr>
              <a:t>ALIH RAWAT NON ISOLASI: </a:t>
            </a:r>
          </a:p>
          <a:p>
            <a:pPr marL="228600" indent="-228600">
              <a:spcBef>
                <a:spcPts val="0"/>
              </a:spcBef>
              <a:buClrTx/>
              <a:buFont typeface="Arial" panose="020B0604020202020204" pitchFamily="34" charset="0"/>
              <a:buChar char="•"/>
            </a:pPr>
            <a:r>
              <a:rPr lang="id-ID" sz="1800" b="1" cap="none" dirty="0" smtClean="0">
                <a:solidFill>
                  <a:srgbClr val="0070C0"/>
                </a:solidFill>
              </a:rPr>
              <a:t> </a:t>
            </a:r>
            <a:r>
              <a:rPr lang="id-ID" sz="1800" cap="none" dirty="0" smtClean="0"/>
              <a:t>Hasil assesmen klinis</a:t>
            </a:r>
          </a:p>
          <a:p>
            <a:pPr marL="228600" indent="-228600">
              <a:spcBef>
                <a:spcPts val="0"/>
              </a:spcBef>
              <a:buClrTx/>
              <a:buFont typeface="Arial" panose="020B0604020202020204" pitchFamily="34" charset="0"/>
              <a:buChar char="•"/>
            </a:pPr>
            <a:r>
              <a:rPr lang="en-US" sz="1800" cap="none" dirty="0" err="1" smtClean="0"/>
              <a:t>Hasilpemeriksaan</a:t>
            </a:r>
            <a:r>
              <a:rPr lang="en-US" sz="1800" cap="none" dirty="0" smtClean="0"/>
              <a:t> </a:t>
            </a:r>
            <a:r>
              <a:rPr lang="en-US" sz="1800" i="1" cap="none" dirty="0" smtClean="0"/>
              <a:t>follow up </a:t>
            </a:r>
            <a:r>
              <a:rPr lang="en-US" sz="1800" cap="none" dirty="0" err="1" smtClean="0"/>
              <a:t>laboratorium</a:t>
            </a:r>
            <a:r>
              <a:rPr lang="en-US" sz="1800" cap="none" dirty="0" smtClean="0"/>
              <a:t> RT-PCR. </a:t>
            </a:r>
            <a:endParaRPr lang="id-ID" sz="1800" cap="none" dirty="0" smtClean="0"/>
          </a:p>
          <a:p>
            <a:pPr marL="228600" indent="-228600">
              <a:spcBef>
                <a:spcPts val="0"/>
              </a:spcBef>
              <a:buClrTx/>
              <a:buFont typeface="Arial" panose="020B0604020202020204" pitchFamily="34" charset="0"/>
              <a:buChar char="•"/>
            </a:pPr>
            <a:r>
              <a:rPr lang="id-ID" sz="1800" cap="none" dirty="0" smtClean="0"/>
              <a:t>Dalam </a:t>
            </a:r>
            <a:r>
              <a:rPr lang="id-ID" sz="1800" cap="none" dirty="0" smtClean="0"/>
              <a:t>hal pemeriksaan </a:t>
            </a:r>
            <a:r>
              <a:rPr lang="id-ID" sz="1800" i="1" cap="none" dirty="0" smtClean="0"/>
              <a:t>follow up </a:t>
            </a:r>
            <a:r>
              <a:rPr lang="id-ID" sz="1800" cap="none" dirty="0" smtClean="0"/>
              <a:t>RT-PCR tidak </a:t>
            </a:r>
            <a:r>
              <a:rPr lang="id-ID" sz="1800" cap="none" dirty="0" smtClean="0"/>
              <a:t>dapat dilakukan,dibuktikan dengan gambaran hasil pemeriksaan radiologi (</a:t>
            </a:r>
            <a:r>
              <a:rPr lang="id-ID" sz="1800" cap="none" dirty="0" smtClean="0"/>
              <a:t>x-ray foto </a:t>
            </a:r>
            <a:r>
              <a:rPr lang="id-ID" sz="1800" cap="none" dirty="0" smtClean="0"/>
              <a:t>thorax) dan/atau pemeriksaan darah </a:t>
            </a:r>
            <a:r>
              <a:rPr lang="id-ID" sz="1800" cap="none" dirty="0" smtClean="0"/>
              <a:t>menunjukkan perbaikan</a:t>
            </a:r>
            <a:r>
              <a:rPr lang="id-ID" sz="1800" cap="none" dirty="0" smtClean="0"/>
              <a:t>. </a:t>
            </a:r>
            <a:endParaRPr lang="id-ID" sz="1800" b="1" cap="none" dirty="0">
              <a:solidFill>
                <a:srgbClr val="0070C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783586" y="3097013"/>
            <a:ext cx="5194134" cy="2181101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id-ID" sz="1800" b="1" dirty="0" smtClean="0">
                <a:solidFill>
                  <a:srgbClr val="0070C0"/>
                </a:solidFill>
              </a:rPr>
              <a:t>PASIEN </a:t>
            </a:r>
            <a:r>
              <a:rPr lang="id-ID" sz="1800" b="1" i="1" dirty="0" smtClean="0">
                <a:solidFill>
                  <a:srgbClr val="0070C0"/>
                </a:solidFill>
              </a:rPr>
              <a:t>PROBABLE</a:t>
            </a:r>
            <a:r>
              <a:rPr lang="id-ID" sz="1800" b="1" dirty="0" smtClean="0">
                <a:solidFill>
                  <a:srgbClr val="0070C0"/>
                </a:solidFill>
              </a:rPr>
              <a:t>/KONFIRMASI COVID-19 DENGAN GEJALA BERAT/KRITIS:</a:t>
            </a:r>
          </a:p>
          <a:p>
            <a:pPr marL="228600" indent="-228600">
              <a:spcBef>
                <a:spcPts val="0"/>
              </a:spcBef>
              <a:buClrTx/>
              <a:buFont typeface="Arial" panose="020B0604020202020204" pitchFamily="34" charset="0"/>
              <a:buChar char="•"/>
            </a:pPr>
            <a:r>
              <a:rPr lang="id-ID" sz="1800" cap="none" dirty="0" smtClean="0"/>
              <a:t>Hasil assesmen klinis</a:t>
            </a:r>
          </a:p>
          <a:p>
            <a:pPr marL="228600" indent="-228600">
              <a:spcBef>
                <a:spcPts val="0"/>
              </a:spcBef>
              <a:buClrTx/>
              <a:buFont typeface="Arial" panose="020B0604020202020204" pitchFamily="34" charset="0"/>
              <a:buChar char="•"/>
            </a:pPr>
            <a:r>
              <a:rPr lang="en-US" sz="1800" cap="none" dirty="0" err="1" smtClean="0"/>
              <a:t>Hasil</a:t>
            </a:r>
            <a:r>
              <a:rPr lang="id-ID" sz="1800" cap="none" dirty="0" smtClean="0"/>
              <a:t> </a:t>
            </a:r>
            <a:r>
              <a:rPr lang="en-US" sz="1800" cap="none" dirty="0" err="1" smtClean="0"/>
              <a:t>pemeriksaan</a:t>
            </a:r>
            <a:r>
              <a:rPr lang="en-US" sz="1800" cap="none" dirty="0" smtClean="0"/>
              <a:t> </a:t>
            </a:r>
            <a:r>
              <a:rPr lang="en-US" sz="1800" i="1" cap="none" dirty="0" smtClean="0"/>
              <a:t>follow up </a:t>
            </a:r>
            <a:r>
              <a:rPr lang="en-US" sz="1800" cap="none" dirty="0" err="1" smtClean="0"/>
              <a:t>laboratorium</a:t>
            </a:r>
            <a:r>
              <a:rPr lang="en-US" sz="1800" cap="none" dirty="0" smtClean="0"/>
              <a:t> RT-PCR. </a:t>
            </a:r>
            <a:endParaRPr lang="id-ID" sz="1800" cap="none" dirty="0" smtClean="0"/>
          </a:p>
          <a:p>
            <a:pPr marL="228600" indent="-228600">
              <a:spcBef>
                <a:spcPts val="0"/>
              </a:spcBef>
              <a:buClrTx/>
              <a:buFont typeface="Arial" panose="020B0604020202020204" pitchFamily="34" charset="0"/>
              <a:buChar char="•"/>
            </a:pPr>
            <a:r>
              <a:rPr lang="id-ID" sz="1800" cap="none" dirty="0" smtClean="0"/>
              <a:t>Dalam </a:t>
            </a:r>
            <a:r>
              <a:rPr lang="id-ID" sz="1800" cap="none" dirty="0" smtClean="0"/>
              <a:t>hal pemeriksaan </a:t>
            </a:r>
            <a:r>
              <a:rPr lang="id-ID" sz="1800" i="1" cap="none" dirty="0" smtClean="0"/>
              <a:t>follow up </a:t>
            </a:r>
            <a:r>
              <a:rPr lang="id-ID" sz="1800" cap="none" dirty="0" smtClean="0"/>
              <a:t>RT-PCR tidak </a:t>
            </a:r>
            <a:r>
              <a:rPr lang="id-ID" sz="1800" cap="none" dirty="0" smtClean="0"/>
              <a:t>dapat dilakukan,dibuktikan dengan gambaran hasil pemeriksaan radiologi (</a:t>
            </a:r>
            <a:r>
              <a:rPr lang="id-ID" sz="1800" cap="none" dirty="0" smtClean="0"/>
              <a:t>x-ray foto </a:t>
            </a:r>
            <a:r>
              <a:rPr lang="id-ID" sz="1800" cap="none" dirty="0" smtClean="0"/>
              <a:t>thorax) dan/atau pemeriksaan darah </a:t>
            </a:r>
            <a:r>
              <a:rPr lang="id-ID" sz="1800" cap="none" dirty="0" smtClean="0"/>
              <a:t>menunjukkan perbaikan</a:t>
            </a:r>
            <a:r>
              <a:rPr lang="id-ID" sz="1800" cap="none" dirty="0" smtClean="0"/>
              <a:t>. </a:t>
            </a:r>
            <a:endParaRPr lang="id-ID" sz="1800" dirty="0"/>
          </a:p>
          <a:p>
            <a:pPr marL="228600" indent="-228600">
              <a:buClrTx/>
              <a:buFont typeface="Arial" panose="020B0604020202020204" pitchFamily="34" charset="0"/>
              <a:buChar char="•"/>
            </a:pPr>
            <a:endParaRPr lang="id-ID" sz="1800" dirty="0" smtClean="0"/>
          </a:p>
          <a:p>
            <a:endParaRPr lang="id-ID" sz="1800" dirty="0"/>
          </a:p>
          <a:p>
            <a:pPr marL="0" indent="0">
              <a:buNone/>
            </a:pPr>
            <a:r>
              <a:rPr lang="id-ID" sz="1800" b="1" dirty="0" smtClean="0">
                <a:solidFill>
                  <a:srgbClr val="0070C0"/>
                </a:solidFill>
              </a:rPr>
              <a:t> </a:t>
            </a:r>
          </a:p>
          <a:p>
            <a:pPr marL="0" indent="0">
              <a:buNone/>
            </a:pPr>
            <a:endParaRPr lang="id-ID" sz="1800" b="1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id-ID" sz="1800" b="1" dirty="0">
              <a:solidFill>
                <a:srgbClr val="0070C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83586" y="1825440"/>
            <a:ext cx="5194134" cy="1077218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r>
              <a:rPr lang="id-ID" sz="1600" b="1" i="0" u="none" strike="noStrike" baseline="0" dirty="0" smtClean="0">
                <a:solidFill>
                  <a:srgbClr val="0070C0"/>
                </a:solidFill>
              </a:rPr>
              <a:t>PASIEN </a:t>
            </a:r>
            <a:r>
              <a:rPr lang="id-ID" sz="1600" b="1" i="1" u="none" strike="noStrike" baseline="0" dirty="0" smtClean="0">
                <a:solidFill>
                  <a:srgbClr val="0070C0"/>
                </a:solidFill>
              </a:rPr>
              <a:t>PROBABLE</a:t>
            </a:r>
            <a:r>
              <a:rPr lang="id-ID" sz="1600" b="1" i="0" u="none" strike="noStrike" baseline="0" dirty="0" smtClean="0">
                <a:solidFill>
                  <a:srgbClr val="0070C0"/>
                </a:solidFill>
              </a:rPr>
              <a:t>/KONFIRMASI COVID-19 TANPA GEJALA, DENGAN GEJALA RINGAN, DAN GEJALA SEDANG 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d-ID" sz="1600" dirty="0" smtClean="0"/>
              <a:t>hasil </a:t>
            </a:r>
            <a:r>
              <a:rPr lang="id-ID" sz="1600" dirty="0"/>
              <a:t>assesmen klinis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d-ID" sz="1600" dirty="0" smtClean="0"/>
              <a:t>tanpa </a:t>
            </a:r>
            <a:r>
              <a:rPr lang="id-ID" sz="1600" dirty="0"/>
              <a:t>dilakukan pemeriksaan </a:t>
            </a:r>
            <a:r>
              <a:rPr lang="id-ID" sz="1600" i="1" dirty="0"/>
              <a:t>follow up </a:t>
            </a:r>
            <a:r>
              <a:rPr lang="id-ID" sz="1600" dirty="0" smtClean="0"/>
              <a:t>RT-PCR</a:t>
            </a:r>
            <a:endParaRPr lang="id-ID" sz="1600" b="1" i="0" u="none" strike="noStrike" baseline="0" dirty="0" smtClean="0">
              <a:solidFill>
                <a:srgbClr val="0070C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83586" y="1102922"/>
            <a:ext cx="5194134" cy="646331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id-ID" b="1" i="0" u="none" strike="noStrike" baseline="0" dirty="0" smtClean="0">
                <a:solidFill>
                  <a:srgbClr val="0070C0"/>
                </a:solidFill>
              </a:rPr>
              <a:t>PASIEN SUSPEK: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d-ID" dirty="0" smtClean="0"/>
              <a:t>Hasil assesmen </a:t>
            </a:r>
            <a:r>
              <a:rPr lang="id-ID" dirty="0"/>
              <a:t>klinis </a:t>
            </a:r>
          </a:p>
        </p:txBody>
      </p:sp>
      <p:sp>
        <p:nvSpPr>
          <p:cNvPr id="10" name="Rectangle 9"/>
          <p:cNvSpPr/>
          <p:nvPr/>
        </p:nvSpPr>
        <p:spPr>
          <a:xfrm>
            <a:off x="6216175" y="3519323"/>
            <a:ext cx="5183563" cy="1754326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id-ID" b="1" i="0" u="none" strike="noStrike" baseline="0" dirty="0" smtClean="0">
                <a:solidFill>
                  <a:srgbClr val="0070C0"/>
                </a:solidFill>
              </a:rPr>
              <a:t>PASIEN SUSPEK/</a:t>
            </a:r>
            <a:r>
              <a:rPr lang="id-ID" b="1" i="1" u="none" strike="noStrike" baseline="0" dirty="0" smtClean="0">
                <a:solidFill>
                  <a:srgbClr val="0070C0"/>
                </a:solidFill>
              </a:rPr>
              <a:t>PROBABLE</a:t>
            </a:r>
            <a:r>
              <a:rPr lang="id-ID" b="1" i="0" u="none" strike="noStrike" baseline="0" dirty="0" smtClean="0">
                <a:solidFill>
                  <a:srgbClr val="0070C0"/>
                </a:solidFill>
              </a:rPr>
              <a:t>/KONFIRMASI COVID-19 YANG MENINGGAL: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ID" dirty="0" err="1" smtClean="0"/>
              <a:t>Bukti</a:t>
            </a:r>
            <a:r>
              <a:rPr lang="en-ID" dirty="0" smtClean="0"/>
              <a:t> </a:t>
            </a:r>
            <a:r>
              <a:rPr lang="en-ID" dirty="0" err="1" smtClean="0"/>
              <a:t>pelayanan</a:t>
            </a:r>
            <a:r>
              <a:rPr lang="en-ID" dirty="0" smtClean="0"/>
              <a:t> </a:t>
            </a:r>
            <a:r>
              <a:rPr lang="en-ID" dirty="0" err="1" smtClean="0"/>
              <a:t>pemulasaran</a:t>
            </a:r>
            <a:r>
              <a:rPr lang="en-ID" dirty="0" smtClean="0"/>
              <a:t> </a:t>
            </a:r>
            <a:r>
              <a:rPr lang="en-ID" dirty="0" err="1" smtClean="0"/>
              <a:t>jenazah</a:t>
            </a:r>
            <a:r>
              <a:rPr lang="en-ID" dirty="0" smtClean="0"/>
              <a:t> </a:t>
            </a:r>
            <a:r>
              <a:rPr lang="en-ID" dirty="0" err="1" smtClean="0"/>
              <a:t>sebagai</a:t>
            </a:r>
            <a:r>
              <a:rPr lang="en-ID" dirty="0" smtClean="0"/>
              <a:t> </a:t>
            </a:r>
            <a:r>
              <a:rPr lang="en-ID" dirty="0" err="1" smtClean="0"/>
              <a:t>jenazah</a:t>
            </a:r>
            <a:r>
              <a:rPr lang="en-ID" dirty="0" smtClean="0"/>
              <a:t> COVID-19</a:t>
            </a:r>
            <a:r>
              <a:rPr lang="id-ID" dirty="0" smtClean="0"/>
              <a:t>; </a:t>
            </a:r>
            <a:r>
              <a:rPr lang="en-ID" dirty="0" err="1" smtClean="0"/>
              <a:t>atau</a:t>
            </a:r>
            <a:r>
              <a:rPr lang="en-ID" dirty="0" smtClean="0"/>
              <a:t> </a:t>
            </a:r>
            <a:endParaRPr lang="id-ID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ID" dirty="0" smtClean="0"/>
              <a:t>List data </a:t>
            </a:r>
            <a:r>
              <a:rPr lang="en-ID" dirty="0" err="1" smtClean="0"/>
              <a:t>Penyelidikan</a:t>
            </a:r>
            <a:r>
              <a:rPr lang="en-ID" dirty="0" smtClean="0"/>
              <a:t> </a:t>
            </a:r>
            <a:r>
              <a:rPr lang="en-ID" dirty="0" err="1" smtClean="0"/>
              <a:t>Epidemiologi</a:t>
            </a:r>
            <a:r>
              <a:rPr lang="en-ID" dirty="0" smtClean="0"/>
              <a:t> (PE) </a:t>
            </a:r>
            <a:r>
              <a:rPr lang="en-ID" dirty="0" err="1" smtClean="0"/>
              <a:t>dari</a:t>
            </a:r>
            <a:r>
              <a:rPr lang="en-ID" dirty="0" smtClean="0"/>
              <a:t> </a:t>
            </a:r>
            <a:r>
              <a:rPr lang="en-ID" dirty="0" err="1" smtClean="0"/>
              <a:t>dinas</a:t>
            </a:r>
            <a:r>
              <a:rPr lang="en-ID" dirty="0" smtClean="0"/>
              <a:t> </a:t>
            </a:r>
            <a:r>
              <a:rPr lang="en-ID" dirty="0" err="1" smtClean="0"/>
              <a:t>kesehatan</a:t>
            </a:r>
            <a:r>
              <a:rPr lang="en-ID" dirty="0" smtClean="0"/>
              <a:t> </a:t>
            </a:r>
            <a:r>
              <a:rPr lang="en-ID" dirty="0" err="1" smtClean="0"/>
              <a:t>kabupaten</a:t>
            </a:r>
            <a:r>
              <a:rPr lang="en-ID" dirty="0" smtClean="0"/>
              <a:t>/</a:t>
            </a:r>
            <a:r>
              <a:rPr lang="en-ID" dirty="0" err="1" smtClean="0"/>
              <a:t>kota</a:t>
            </a:r>
            <a:endParaRPr lang="id-ID" b="1" i="0" u="none" strike="noStrike" baseline="0" dirty="0" smtClean="0">
              <a:solidFill>
                <a:srgbClr val="0070C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33857" y="5395102"/>
            <a:ext cx="5343863" cy="738664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id-ID" sz="1400" b="1" u="sng" dirty="0" smtClean="0"/>
              <a:t>ASESMEN KLINIS </a:t>
            </a:r>
            <a:r>
              <a:rPr lang="id-ID" sz="1400" dirty="0" smtClean="0"/>
              <a:t>: </a:t>
            </a:r>
            <a:r>
              <a:rPr lang="en-ID" sz="1400" dirty="0" err="1" smtClean="0"/>
              <a:t>dituangkan</a:t>
            </a:r>
            <a:r>
              <a:rPr lang="en-ID" sz="1400" dirty="0" smtClean="0"/>
              <a:t> </a:t>
            </a:r>
            <a:r>
              <a:rPr lang="en-ID" sz="1400" dirty="0" err="1" smtClean="0"/>
              <a:t>dalam</a:t>
            </a:r>
            <a:r>
              <a:rPr lang="en-ID" sz="1400" dirty="0" smtClean="0"/>
              <a:t> resume </a:t>
            </a:r>
            <a:r>
              <a:rPr lang="en-ID" sz="1400" dirty="0" err="1" smtClean="0"/>
              <a:t>medis</a:t>
            </a:r>
            <a:r>
              <a:rPr lang="en-ID" sz="1400" dirty="0" smtClean="0"/>
              <a:t>, </a:t>
            </a:r>
            <a:r>
              <a:rPr lang="en-ID" sz="1400" dirty="0" err="1" smtClean="0"/>
              <a:t>termasuk</a:t>
            </a:r>
            <a:r>
              <a:rPr lang="en-ID" sz="1400" dirty="0" smtClean="0"/>
              <a:t> </a:t>
            </a:r>
            <a:r>
              <a:rPr lang="en-ID" sz="1400" dirty="0" err="1" smtClean="0"/>
              <a:t>diantaranya</a:t>
            </a:r>
            <a:r>
              <a:rPr lang="en-ID" sz="1400" dirty="0" smtClean="0"/>
              <a:t> </a:t>
            </a:r>
            <a:r>
              <a:rPr lang="en-ID" sz="1400" dirty="0" err="1" smtClean="0"/>
              <a:t>gambaran</a:t>
            </a:r>
            <a:r>
              <a:rPr lang="en-ID" sz="1400" dirty="0" smtClean="0"/>
              <a:t> </a:t>
            </a:r>
            <a:r>
              <a:rPr lang="en-ID" sz="1400" dirty="0" err="1" smtClean="0"/>
              <a:t>radiologis</a:t>
            </a:r>
            <a:r>
              <a:rPr lang="en-ID" sz="1400" dirty="0" smtClean="0"/>
              <a:t> </a:t>
            </a:r>
            <a:r>
              <a:rPr lang="en-ID" sz="1400" dirty="0" err="1" smtClean="0"/>
              <a:t>menunjukkan</a:t>
            </a:r>
            <a:r>
              <a:rPr lang="en-ID" sz="1400" dirty="0" smtClean="0"/>
              <a:t> </a:t>
            </a:r>
            <a:r>
              <a:rPr lang="en-ID" sz="1400" dirty="0" err="1" smtClean="0"/>
              <a:t>perbaikan</a:t>
            </a:r>
            <a:r>
              <a:rPr lang="en-ID" sz="1400" dirty="0" smtClean="0"/>
              <a:t> </a:t>
            </a:r>
            <a:r>
              <a:rPr lang="en-ID" sz="1400" dirty="0" err="1" smtClean="0"/>
              <a:t>dan</a:t>
            </a:r>
            <a:r>
              <a:rPr lang="en-ID" sz="1400" dirty="0" smtClean="0"/>
              <a:t>/</a:t>
            </a:r>
            <a:r>
              <a:rPr lang="en-ID" sz="1400" dirty="0" err="1" smtClean="0"/>
              <a:t>atau</a:t>
            </a:r>
            <a:r>
              <a:rPr lang="en-ID" sz="1400" dirty="0" smtClean="0"/>
              <a:t> </a:t>
            </a:r>
            <a:r>
              <a:rPr lang="en-ID" sz="1400" dirty="0" err="1" smtClean="0"/>
              <a:t>pemeriksaan</a:t>
            </a:r>
            <a:r>
              <a:rPr lang="en-ID" sz="1400" dirty="0" smtClean="0"/>
              <a:t> </a:t>
            </a:r>
            <a:r>
              <a:rPr lang="en-ID" sz="1400" dirty="0" err="1" smtClean="0"/>
              <a:t>darah</a:t>
            </a:r>
            <a:r>
              <a:rPr lang="en-ID" sz="1400" dirty="0" smtClean="0"/>
              <a:t> </a:t>
            </a:r>
            <a:r>
              <a:rPr lang="en-ID" sz="1400" dirty="0" err="1" smtClean="0"/>
              <a:t>menunjukan</a:t>
            </a:r>
            <a:r>
              <a:rPr lang="en-ID" sz="1400" dirty="0" smtClean="0"/>
              <a:t> </a:t>
            </a:r>
            <a:r>
              <a:rPr lang="en-ID" sz="1400" dirty="0" err="1" smtClean="0"/>
              <a:t>perbaikan</a:t>
            </a:r>
            <a:r>
              <a:rPr lang="en-ID" sz="1400" dirty="0" smtClean="0"/>
              <a:t>, yang </a:t>
            </a:r>
            <a:r>
              <a:rPr lang="en-ID" sz="1400" dirty="0" err="1" smtClean="0"/>
              <a:t>dilakukan</a:t>
            </a:r>
            <a:r>
              <a:rPr lang="en-ID" sz="1400" dirty="0" smtClean="0"/>
              <a:t> </a:t>
            </a:r>
            <a:r>
              <a:rPr lang="en-ID" sz="1400" dirty="0" err="1" smtClean="0"/>
              <a:t>oleh</a:t>
            </a:r>
            <a:r>
              <a:rPr lang="en-ID" sz="1400" dirty="0" smtClean="0"/>
              <a:t> DPJP.</a:t>
            </a:r>
            <a:endParaRPr lang="id-ID" sz="1400" dirty="0"/>
          </a:p>
        </p:txBody>
      </p:sp>
      <p:sp>
        <p:nvSpPr>
          <p:cNvPr id="12" name="Rectangle 11"/>
          <p:cNvSpPr/>
          <p:nvPr/>
        </p:nvSpPr>
        <p:spPr>
          <a:xfrm>
            <a:off x="6216175" y="5385691"/>
            <a:ext cx="5384422" cy="738664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1400" b="1" u="sng" dirty="0" smtClean="0"/>
              <a:t>BUKTI X-RAY FOTO THORAX DIKECUALIKAN </a:t>
            </a:r>
            <a:r>
              <a:rPr lang="en-US" sz="1400" dirty="0" err="1" smtClean="0"/>
              <a:t>bagi</a:t>
            </a:r>
            <a:r>
              <a:rPr lang="id-ID" sz="1400" dirty="0" smtClean="0"/>
              <a:t> ibu hamil</a:t>
            </a:r>
            <a:r>
              <a:rPr lang="en-US" sz="1400" dirty="0" smtClean="0"/>
              <a:t> </a:t>
            </a:r>
            <a:r>
              <a:rPr lang="en-US" sz="1400" dirty="0" err="1" smtClean="0"/>
              <a:t>dan</a:t>
            </a:r>
            <a:r>
              <a:rPr lang="en-US" sz="1400" dirty="0" smtClean="0"/>
              <a:t> </a:t>
            </a:r>
            <a:r>
              <a:rPr lang="en-US" sz="1400" dirty="0" err="1" smtClean="0"/>
              <a:t>pasien</a:t>
            </a:r>
            <a:r>
              <a:rPr lang="en-US" sz="1400" dirty="0" smtClean="0"/>
              <a:t> </a:t>
            </a:r>
            <a:r>
              <a:rPr lang="en-US" sz="1400" dirty="0" err="1" smtClean="0"/>
              <a:t>dengan</a:t>
            </a:r>
            <a:r>
              <a:rPr lang="en-US" sz="1400" dirty="0" smtClean="0"/>
              <a:t> </a:t>
            </a:r>
            <a:r>
              <a:rPr lang="en-US" sz="1400" dirty="0" err="1" smtClean="0"/>
              <a:t>kondisi</a:t>
            </a:r>
            <a:r>
              <a:rPr lang="en-US" sz="1400" dirty="0" smtClean="0"/>
              <a:t> </a:t>
            </a:r>
            <a:r>
              <a:rPr lang="en-US" sz="1400" dirty="0" err="1" smtClean="0"/>
              <a:t>medis</a:t>
            </a:r>
            <a:r>
              <a:rPr lang="en-US" sz="1400" dirty="0" smtClean="0"/>
              <a:t> </a:t>
            </a:r>
            <a:r>
              <a:rPr lang="en-US" sz="1400" dirty="0" err="1" smtClean="0"/>
              <a:t>tertentu</a:t>
            </a:r>
            <a:r>
              <a:rPr lang="en-US" sz="1400" dirty="0" smtClean="0"/>
              <a:t> </a:t>
            </a:r>
            <a:r>
              <a:rPr lang="en-US" sz="1400" dirty="0" err="1" smtClean="0"/>
              <a:t>seperti</a:t>
            </a:r>
            <a:r>
              <a:rPr lang="en-US" sz="1400" dirty="0" smtClean="0"/>
              <a:t> </a:t>
            </a:r>
            <a:r>
              <a:rPr lang="en-US" sz="1400" dirty="0" err="1" smtClean="0"/>
              <a:t>pasien</a:t>
            </a:r>
            <a:r>
              <a:rPr lang="en-US" sz="1400" dirty="0" smtClean="0"/>
              <a:t> </a:t>
            </a:r>
            <a:r>
              <a:rPr lang="en-US" sz="1400" dirty="0" err="1" smtClean="0"/>
              <a:t>gangguan</a:t>
            </a:r>
            <a:r>
              <a:rPr lang="en-US" sz="1400" dirty="0" smtClean="0"/>
              <a:t> </a:t>
            </a:r>
            <a:r>
              <a:rPr lang="en-US" sz="1400" dirty="0" err="1" smtClean="0"/>
              <a:t>jiwa</a:t>
            </a:r>
            <a:r>
              <a:rPr lang="en-US" sz="1400" dirty="0" smtClean="0"/>
              <a:t>, </a:t>
            </a:r>
            <a:r>
              <a:rPr lang="en-US" sz="1400" dirty="0" err="1" smtClean="0"/>
              <a:t>gaduh</a:t>
            </a:r>
            <a:r>
              <a:rPr lang="en-US" sz="1400" dirty="0" smtClean="0"/>
              <a:t> </a:t>
            </a:r>
            <a:r>
              <a:rPr lang="en-US" sz="1400" dirty="0" err="1" smtClean="0"/>
              <a:t>gelisah</a:t>
            </a:r>
            <a:r>
              <a:rPr lang="id-ID" sz="1400" dirty="0" smtClean="0"/>
              <a:t>,</a:t>
            </a:r>
            <a:r>
              <a:rPr lang="en-US" sz="1400" dirty="0" smtClean="0"/>
              <a:t> yang </a:t>
            </a:r>
            <a:r>
              <a:rPr lang="en-US" sz="1400" dirty="0" err="1" smtClean="0"/>
              <a:t>dibuktikan</a:t>
            </a:r>
            <a:r>
              <a:rPr lang="en-US" sz="1400" dirty="0" smtClean="0"/>
              <a:t> </a:t>
            </a:r>
            <a:r>
              <a:rPr lang="en-US" sz="1400" dirty="0" err="1" smtClean="0"/>
              <a:t>dengan</a:t>
            </a:r>
            <a:r>
              <a:rPr lang="en-US" sz="1400" dirty="0" smtClean="0"/>
              <a:t> </a:t>
            </a:r>
            <a:r>
              <a:rPr lang="en-US" sz="1400" dirty="0" err="1" smtClean="0"/>
              <a:t>surat</a:t>
            </a:r>
            <a:r>
              <a:rPr lang="en-US" sz="1400" dirty="0" smtClean="0"/>
              <a:t> </a:t>
            </a:r>
            <a:r>
              <a:rPr lang="en-US" sz="1400" dirty="0" err="1" smtClean="0"/>
              <a:t>keterangan</a:t>
            </a:r>
            <a:r>
              <a:rPr lang="en-US" sz="1400" dirty="0" smtClean="0"/>
              <a:t> </a:t>
            </a:r>
            <a:r>
              <a:rPr lang="en-US" sz="1400" dirty="0" err="1" smtClean="0"/>
              <a:t>dari</a:t>
            </a:r>
            <a:r>
              <a:rPr lang="en-US" sz="1400" dirty="0" smtClean="0"/>
              <a:t> DPJP</a:t>
            </a:r>
            <a:endParaRPr lang="id-ID" sz="1400" dirty="0"/>
          </a:p>
        </p:txBody>
      </p:sp>
      <p:pic>
        <p:nvPicPr>
          <p:cNvPr id="13" name="Gambar 20" descr="Sebuah gambar berisi burung&#10;&#10;Deskripsi dihasilkan secara otomatis">
            <a:extLst>
              <a:ext uri="{FF2B5EF4-FFF2-40B4-BE49-F238E27FC236}">
                <a16:creationId xmlns="" xmlns:a16="http://schemas.microsoft.com/office/drawing/2014/main" id="{58A25AD2-11B9-4309-B2B4-B06E7A25F35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21660"/>
            <a:ext cx="12192000" cy="355345"/>
          </a:xfrm>
          <a:prstGeom prst="rect">
            <a:avLst/>
          </a:prstGeom>
        </p:spPr>
      </p:pic>
      <p:pic>
        <p:nvPicPr>
          <p:cNvPr id="14" name="Gambar 22" descr="Sebuah gambar berisi burung&#10;&#10;Deskripsi dihasilkan secara otomatis">
            <a:extLst>
              <a:ext uri="{FF2B5EF4-FFF2-40B4-BE49-F238E27FC236}">
                <a16:creationId xmlns="" xmlns:a16="http://schemas.microsoft.com/office/drawing/2014/main" id="{AA7C6235-3A82-4F8F-93B5-79CE43D554A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558"/>
            <a:ext cx="757668" cy="76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435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BATASAN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PENJAMINAN</a:t>
            </a:r>
            <a:r>
              <a:rPr lang="id-ID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suspek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/probable/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konfirmasi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 COVID-19 </a:t>
            </a:r>
            <a:endParaRPr lang="id-ID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idx="1"/>
          </p:nvPr>
        </p:nvSpPr>
        <p:spPr>
          <a:noFill/>
        </p:spPr>
        <p:txBody>
          <a:bodyPr anchor="ctr">
            <a:noAutofit/>
          </a:bodyPr>
          <a:lstStyle/>
          <a:p>
            <a:pPr marL="0" lvl="1">
              <a:lnSpc>
                <a:spcPct val="99000"/>
              </a:lnSpc>
            </a:pP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Pasien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US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atau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tanpa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gejala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tanda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ISPA</a:t>
            </a:r>
            <a:endParaRPr lang="id-ID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pPr marL="320040" lvl="1"/>
            <a:r>
              <a:rPr lang="en-US" sz="1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dapat</a:t>
            </a:r>
            <a:r>
              <a:rPr lang="en-US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dipulangkan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dari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perawatan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 </a:t>
            </a:r>
            <a:r>
              <a:rPr lang="en-US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rumah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sakit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setelah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terdapat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perbaikan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klinis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signifikan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mengikuti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hasil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assessment </a:t>
            </a:r>
            <a:r>
              <a:rPr lang="en-US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dari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DPJP </a:t>
            </a:r>
            <a:endParaRPr lang="id-ID" sz="16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20040" lvl="1"/>
            <a:r>
              <a:rPr lang="en-US" sz="1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dibuktikan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hasil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pemeriksaan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klinis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dituangkan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dalam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resume </a:t>
            </a:r>
            <a:r>
              <a:rPr lang="en-US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medis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id-ID" sz="16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20040" lvl="1"/>
            <a:r>
              <a:rPr lang="en-US" sz="1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US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atau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tanpa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dilampirkan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gambaran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radiologis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(x-ray </a:t>
            </a:r>
            <a:r>
              <a:rPr lang="en-US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foto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thorax </a:t>
            </a:r>
            <a:r>
              <a:rPr lang="en-US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atau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radiologi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lainnya</a:t>
            </a:r>
            <a:r>
              <a:rPr lang="en-US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id-ID" sz="16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20040" lvl="1"/>
            <a:r>
              <a:rPr lang="en-US" sz="1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atau</a:t>
            </a:r>
            <a:r>
              <a:rPr lang="en-US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pemeriksaan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darah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id-ID" sz="16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20040" lvl="1"/>
            <a:r>
              <a:rPr lang="en-US" sz="1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atau</a:t>
            </a:r>
            <a:r>
              <a:rPr lang="en-US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melampirkan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bukti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hasil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pemeriksaan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laboratorium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RT-PCR </a:t>
            </a:r>
            <a:r>
              <a:rPr lang="en-US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dari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rumah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sakit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atau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dari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fasilitas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pelayanan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kesehatan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lainnya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id-ID" sz="16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20040" lvl="1"/>
            <a:r>
              <a:rPr lang="en-US" sz="1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atau</a:t>
            </a:r>
            <a:r>
              <a:rPr lang="en-US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hasil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pemeriksaan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RDT-Ag. </a:t>
            </a:r>
          </a:p>
          <a:p>
            <a:endParaRPr lang="id-ID" sz="1600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3"/>
          </p:nvPr>
        </p:nvSpPr>
        <p:spPr>
          <a:noFill/>
        </p:spPr>
        <p:txBody>
          <a:bodyPr anchor="ctr">
            <a:normAutofit/>
          </a:bodyPr>
          <a:lstStyle/>
          <a:p>
            <a:r>
              <a:rPr lang="en-ID" sz="1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masuk</a:t>
            </a:r>
            <a:r>
              <a:rPr lang="en-ID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triase</a:t>
            </a:r>
            <a:r>
              <a:rPr lang="en-ID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ID" sz="1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pemilahan</a:t>
            </a:r>
            <a:r>
              <a:rPr lang="en-ID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id-ID" sz="1800" b="1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4"/>
          </p:nvPr>
        </p:nvSpPr>
        <p:spPr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pPr marL="0" lvl="1" indent="0">
              <a:buNone/>
            </a:pPr>
            <a:r>
              <a:rPr lang="en-ID" sz="1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dapat</a:t>
            </a:r>
            <a:r>
              <a:rPr lang="en-ID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dipulangkan</a:t>
            </a:r>
            <a:r>
              <a:rPr lang="en-ID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dari</a:t>
            </a:r>
            <a:r>
              <a:rPr lang="en-ID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rumah</a:t>
            </a:r>
            <a:r>
              <a:rPr lang="en-ID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sakit</a:t>
            </a:r>
            <a:r>
              <a:rPr lang="en-ID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apabila</a:t>
            </a:r>
            <a:endParaRPr lang="id-ID" sz="16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20040" lvl="1"/>
            <a:r>
              <a:rPr lang="en-ID" sz="1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tergolong</a:t>
            </a:r>
            <a:r>
              <a:rPr lang="en-ID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pada</a:t>
            </a:r>
            <a:r>
              <a:rPr lang="en-ID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kasus</a:t>
            </a:r>
            <a:r>
              <a:rPr lang="en-ID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suspek</a:t>
            </a:r>
            <a:r>
              <a:rPr lang="en-ID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ID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gejala</a:t>
            </a:r>
            <a:r>
              <a:rPr lang="en-ID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klinis</a:t>
            </a:r>
            <a:r>
              <a:rPr lang="en-ID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ringan</a:t>
            </a:r>
            <a:r>
              <a:rPr lang="en-ID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id-ID" sz="16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20040" lvl="1"/>
            <a:r>
              <a:rPr lang="en-ID" sz="1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atau</a:t>
            </a:r>
            <a:r>
              <a:rPr lang="en-ID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konfirmasi</a:t>
            </a:r>
            <a:r>
              <a:rPr lang="en-ID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ID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gejala</a:t>
            </a:r>
            <a:r>
              <a:rPr lang="en-ID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ringan</a:t>
            </a:r>
            <a:r>
              <a:rPr lang="en-ID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id-ID" sz="16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20040" lvl="1"/>
            <a:r>
              <a:rPr lang="en-ID" sz="1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untuk</a:t>
            </a:r>
            <a:r>
              <a:rPr lang="en-ID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selanjutnya</a:t>
            </a:r>
            <a:r>
              <a:rPr lang="en-ID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dilakukan</a:t>
            </a:r>
            <a:r>
              <a:rPr lang="en-ID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rujukan</a:t>
            </a:r>
            <a:r>
              <a:rPr lang="en-ID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</a:t>
            </a:r>
            <a:r>
              <a:rPr lang="en-ID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rumah</a:t>
            </a:r>
            <a:r>
              <a:rPr lang="en-ID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sakit</a:t>
            </a:r>
            <a:r>
              <a:rPr lang="en-ID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lapangan</a:t>
            </a:r>
            <a:r>
              <a:rPr lang="en-ID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ID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rumah</a:t>
            </a:r>
            <a:r>
              <a:rPr lang="en-ID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sakit</a:t>
            </a:r>
            <a:r>
              <a:rPr lang="en-ID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darurat</a:t>
            </a:r>
            <a:r>
              <a:rPr lang="en-ID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COVID-19 </a:t>
            </a:r>
            <a:r>
              <a:rPr lang="en-ID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atau</a:t>
            </a:r>
            <a:r>
              <a:rPr lang="en-ID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dapat</a:t>
            </a:r>
            <a:r>
              <a:rPr lang="en-ID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dilakukan</a:t>
            </a:r>
            <a:r>
              <a:rPr lang="en-ID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isolasi</a:t>
            </a:r>
            <a:r>
              <a:rPr lang="en-ID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mandiri</a:t>
            </a:r>
            <a:r>
              <a:rPr lang="en-ID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atau</a:t>
            </a:r>
            <a:r>
              <a:rPr lang="en-ID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isolasi</a:t>
            </a:r>
            <a:r>
              <a:rPr lang="en-ID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terpusat</a:t>
            </a:r>
            <a:r>
              <a:rPr lang="en-ID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ID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pemantauan</a:t>
            </a:r>
            <a:r>
              <a:rPr lang="en-ID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Puskesmas</a:t>
            </a:r>
            <a:r>
              <a:rPr lang="en-ID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id-ID" sz="16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20040" lvl="1"/>
            <a:r>
              <a:rPr lang="en-ID" sz="1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dibuktikan</a:t>
            </a:r>
            <a:r>
              <a:rPr lang="en-ID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ID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hasil</a:t>
            </a:r>
            <a:r>
              <a:rPr lang="en-ID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pemeriksaan</a:t>
            </a:r>
            <a:r>
              <a:rPr lang="en-ID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klinis</a:t>
            </a:r>
            <a:r>
              <a:rPr lang="en-ID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ID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dituangkan</a:t>
            </a:r>
            <a:r>
              <a:rPr lang="en-ID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dalam</a:t>
            </a:r>
            <a:r>
              <a:rPr lang="en-ID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resume </a:t>
            </a:r>
            <a:r>
              <a:rPr lang="en-ID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medis</a:t>
            </a:r>
            <a:r>
              <a:rPr lang="en-ID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id-ID" sz="16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20040" lvl="1"/>
            <a:r>
              <a:rPr lang="en-ID" sz="1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ID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ID" sz="1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atau</a:t>
            </a:r>
            <a:r>
              <a:rPr lang="en-ID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melampirkan</a:t>
            </a:r>
            <a:r>
              <a:rPr lang="en-ID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bukti</a:t>
            </a:r>
            <a:r>
              <a:rPr lang="en-ID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hasil</a:t>
            </a:r>
            <a:r>
              <a:rPr lang="en-ID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pemeriksaan</a:t>
            </a:r>
            <a:r>
              <a:rPr lang="en-ID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laboratorium</a:t>
            </a:r>
            <a:r>
              <a:rPr lang="en-ID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RT-PCR </a:t>
            </a:r>
            <a:r>
              <a:rPr lang="en-ID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positif</a:t>
            </a:r>
            <a:r>
              <a:rPr lang="en-ID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ID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negatif</a:t>
            </a:r>
            <a:r>
              <a:rPr lang="en-ID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dari</a:t>
            </a:r>
            <a:r>
              <a:rPr lang="en-ID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rumah</a:t>
            </a:r>
            <a:r>
              <a:rPr lang="en-ID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sakit</a:t>
            </a:r>
            <a:r>
              <a:rPr lang="en-ID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atau</a:t>
            </a:r>
            <a:r>
              <a:rPr lang="en-ID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dari</a:t>
            </a:r>
            <a:r>
              <a:rPr lang="en-ID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fasilitas</a:t>
            </a:r>
            <a:r>
              <a:rPr lang="en-ID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pelayanan</a:t>
            </a:r>
            <a:r>
              <a:rPr lang="en-ID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kesehatan</a:t>
            </a:r>
            <a:r>
              <a:rPr lang="en-ID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lainnya</a:t>
            </a:r>
            <a:r>
              <a:rPr lang="en-ID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atau</a:t>
            </a:r>
            <a:r>
              <a:rPr lang="en-ID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ID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hasil</a:t>
            </a:r>
            <a:r>
              <a:rPr lang="en-ID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pemeriksaan</a:t>
            </a:r>
            <a:r>
              <a:rPr lang="en-ID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RDT-Ag </a:t>
            </a:r>
            <a:r>
              <a:rPr lang="en-ID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positif</a:t>
            </a:r>
            <a:r>
              <a:rPr lang="en-ID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ID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negatif</a:t>
            </a:r>
            <a:r>
              <a:rPr lang="en-ID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id-ID" sz="1600" dirty="0"/>
          </a:p>
        </p:txBody>
      </p:sp>
      <p:pic>
        <p:nvPicPr>
          <p:cNvPr id="7" name="Gambar 20" descr="Sebuah gambar berisi burung&#10;&#10;Deskripsi dihasilkan secara otomatis">
            <a:extLst>
              <a:ext uri="{FF2B5EF4-FFF2-40B4-BE49-F238E27FC236}">
                <a16:creationId xmlns="" xmlns:a16="http://schemas.microsoft.com/office/drawing/2014/main" id="{58A25AD2-11B9-4309-B2B4-B06E7A25F35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21660"/>
            <a:ext cx="12192000" cy="355345"/>
          </a:xfrm>
          <a:prstGeom prst="rect">
            <a:avLst/>
          </a:prstGeom>
        </p:spPr>
      </p:pic>
      <p:pic>
        <p:nvPicPr>
          <p:cNvPr id="8" name="Gambar 22" descr="Sebuah gambar berisi burung&#10;&#10;Deskripsi dihasilkan secara otomatis">
            <a:extLst>
              <a:ext uri="{FF2B5EF4-FFF2-40B4-BE49-F238E27FC236}">
                <a16:creationId xmlns="" xmlns:a16="http://schemas.microsoft.com/office/drawing/2014/main" id="{AA7C6235-3A82-4F8F-93B5-79CE43D554A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558"/>
            <a:ext cx="757668" cy="76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808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D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Pasi</a:t>
            </a:r>
            <a:r>
              <a:rPr lang="id-ID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e</a:t>
            </a:r>
            <a:r>
              <a:rPr lang="en-ID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n </a:t>
            </a:r>
            <a:r>
              <a:rPr lang="en-ID" sz="4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suspek</a:t>
            </a:r>
            <a:r>
              <a:rPr lang="en-ID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/probable/</a:t>
            </a:r>
            <a:r>
              <a:rPr lang="en-ID" sz="4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konfirmasi</a:t>
            </a:r>
            <a:r>
              <a:rPr lang="en-ID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 COVID-19 </a:t>
            </a:r>
            <a:endParaRPr lang="id-ID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 anchor="ctr">
            <a:normAutofit/>
          </a:bodyPr>
          <a:lstStyle/>
          <a:p>
            <a:r>
              <a:rPr lang="en-ID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dilakukan</a:t>
            </a:r>
            <a:r>
              <a:rPr lang="en-ID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alih</a:t>
            </a:r>
            <a:r>
              <a:rPr lang="en-ID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rawat</a:t>
            </a:r>
            <a:r>
              <a:rPr lang="en-ID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ID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isolasi</a:t>
            </a:r>
            <a:r>
              <a:rPr lang="en-ID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id-ID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491628"/>
            <a:ext cx="5157787" cy="3684588"/>
          </a:xfr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/>
          </a:bodyPr>
          <a:lstStyle/>
          <a:p>
            <a:pPr marL="320040" lvl="1"/>
            <a:r>
              <a:rPr lang="en-ID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ID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kondisi</a:t>
            </a:r>
            <a:r>
              <a:rPr lang="en-ID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sudah</a:t>
            </a:r>
            <a:r>
              <a:rPr lang="en-ID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memenuhi</a:t>
            </a:r>
            <a:r>
              <a:rPr lang="en-ID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kriteria</a:t>
            </a:r>
            <a:r>
              <a:rPr lang="en-ID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selesai</a:t>
            </a:r>
            <a:r>
              <a:rPr lang="en-ID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isolasi</a:t>
            </a:r>
            <a:r>
              <a:rPr lang="en-ID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tetapi</a:t>
            </a:r>
            <a:r>
              <a:rPr lang="en-ID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masih</a:t>
            </a:r>
            <a:r>
              <a:rPr lang="en-ID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memerlukan</a:t>
            </a:r>
            <a:r>
              <a:rPr lang="en-ID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perawatan</a:t>
            </a:r>
            <a:r>
              <a:rPr lang="en-ID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lanjutan</a:t>
            </a:r>
            <a:r>
              <a:rPr lang="en-ID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untuk</a:t>
            </a:r>
            <a:r>
              <a:rPr lang="en-ID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kondisi</a:t>
            </a:r>
            <a:r>
              <a:rPr lang="en-ID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tertentu</a:t>
            </a:r>
            <a:r>
              <a:rPr lang="en-ID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ID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terkait</a:t>
            </a:r>
            <a:r>
              <a:rPr lang="en-ID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ID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komorbid</a:t>
            </a:r>
            <a:r>
              <a:rPr lang="en-ID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ID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penyakit</a:t>
            </a:r>
            <a:r>
              <a:rPr lang="en-ID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penyerta</a:t>
            </a:r>
            <a:r>
              <a:rPr lang="en-ID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co-</a:t>
            </a:r>
            <a:r>
              <a:rPr lang="en-ID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insidens</a:t>
            </a:r>
            <a:r>
              <a:rPr lang="en-ID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ID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komplikasi</a:t>
            </a:r>
            <a:r>
              <a:rPr lang="en-ID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id-ID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20040" lvl="1"/>
            <a:r>
              <a:rPr lang="en-ID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ID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pembiayaannya</a:t>
            </a:r>
            <a:r>
              <a:rPr lang="en-ID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dijamin</a:t>
            </a:r>
            <a:r>
              <a:rPr lang="en-ID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oleh</a:t>
            </a:r>
            <a:r>
              <a:rPr lang="en-ID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JKN/</a:t>
            </a:r>
            <a:r>
              <a:rPr lang="en-ID" sz="2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asuransi</a:t>
            </a:r>
            <a:r>
              <a:rPr lang="en-ID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kesehatan</a:t>
            </a:r>
            <a:r>
              <a:rPr lang="en-ID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lain/</a:t>
            </a:r>
            <a:r>
              <a:rPr lang="en-ID" sz="2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mandiri</a:t>
            </a:r>
            <a:r>
              <a:rPr lang="en-ID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ID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pasien</a:t>
            </a:r>
            <a:r>
              <a:rPr lang="en-ID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ID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keluarga</a:t>
            </a:r>
            <a:r>
              <a:rPr lang="en-ID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  <a:endParaRPr lang="id-ID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20040" lvl="1"/>
            <a:r>
              <a:rPr lang="en-ID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Proses </a:t>
            </a:r>
            <a:r>
              <a:rPr lang="en-ID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alih</a:t>
            </a:r>
            <a:r>
              <a:rPr lang="en-ID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rawat</a:t>
            </a:r>
            <a:r>
              <a:rPr lang="en-ID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diputuskan</a:t>
            </a:r>
            <a:r>
              <a:rPr lang="en-ID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berdasarkan</a:t>
            </a:r>
            <a:r>
              <a:rPr lang="en-ID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hasil</a:t>
            </a:r>
            <a:r>
              <a:rPr lang="en-ID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assesment</a:t>
            </a:r>
            <a:r>
              <a:rPr lang="en-ID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klinis</a:t>
            </a:r>
            <a:r>
              <a:rPr lang="en-ID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oleh</a:t>
            </a:r>
            <a:r>
              <a:rPr lang="en-ID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DPJP. </a:t>
            </a:r>
          </a:p>
          <a:p>
            <a:endParaRPr lang="id-ID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noFill/>
        </p:spPr>
        <p:txBody>
          <a:bodyPr anchor="ctr"/>
          <a:lstStyle/>
          <a:p>
            <a:pPr algn="ctr"/>
            <a:r>
              <a:rPr lang="id-ID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Yang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meninggal</a:t>
            </a:r>
            <a:endParaRPr lang="id-ID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491628"/>
            <a:ext cx="5183188" cy="3684588"/>
          </a:xfrm>
          <a:solidFill>
            <a:schemeClr val="bg2">
              <a:lumMod val="9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pPr defTabSz="398463">
              <a:spcBef>
                <a:spcPts val="0"/>
              </a:spcBef>
              <a:defRPr/>
            </a:pPr>
            <a:r>
              <a:rPr lang="en-US" sz="1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baik</a:t>
            </a:r>
            <a:r>
              <a:rPr lang="en-US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selama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dalam</a:t>
            </a:r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perawatan</a:t>
            </a:r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COVID-19 </a:t>
            </a:r>
            <a:r>
              <a:rPr lang="en-US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maupun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meninggal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Death on Arrival (</a:t>
            </a:r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DOA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endParaRPr lang="id-ID" sz="16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398463">
              <a:spcBef>
                <a:spcPts val="0"/>
              </a:spcBef>
              <a:defRPr/>
            </a:pPr>
            <a:r>
              <a:rPr lang="en-US" sz="1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tidak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sempat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dilakukan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pemeriksaan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laboratorium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RT-PCR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id-ID" sz="16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398463">
              <a:spcBef>
                <a:spcPts val="0"/>
              </a:spcBef>
              <a:defRPr/>
            </a:pPr>
            <a:r>
              <a:rPr lang="en-US" sz="1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maka</a:t>
            </a:r>
            <a:r>
              <a:rPr lang="en-US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pemulasaraan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jenazah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sesuai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tata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laksana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COVID-19, </a:t>
            </a:r>
            <a:endParaRPr lang="id-ID" sz="16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defTabSz="398463">
              <a:spcBef>
                <a:spcPts val="0"/>
              </a:spcBef>
              <a:defRPr/>
            </a:pPr>
            <a:r>
              <a:rPr lang="en-US" sz="1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dibuktikan</a:t>
            </a:r>
            <a:r>
              <a:rPr lang="en-US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melampirkan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bukti</a:t>
            </a:r>
            <a:r>
              <a:rPr 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pelayanan</a:t>
            </a:r>
            <a:r>
              <a:rPr 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pemulasaraan</a:t>
            </a:r>
            <a:r>
              <a:rPr 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jenazah</a:t>
            </a:r>
            <a:r>
              <a:rPr 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sebagai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jenazah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COVID-19 </a:t>
            </a:r>
            <a:endParaRPr lang="id-ID" sz="1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defTabSz="398463">
              <a:spcBef>
                <a:spcPts val="0"/>
              </a:spcBef>
              <a:defRPr/>
            </a:pPr>
            <a:r>
              <a:rPr lang="en-US" sz="1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atau</a:t>
            </a:r>
            <a:r>
              <a:rPr lang="en-US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list data </a:t>
            </a:r>
            <a:r>
              <a:rPr lang="en-US" sz="1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Penyelidikan</a:t>
            </a:r>
            <a:r>
              <a:rPr 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Epidemiologi</a:t>
            </a:r>
            <a:r>
              <a:rPr 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(PE) </a:t>
            </a:r>
            <a:r>
              <a:rPr lang="en-US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dari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Dinas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Kesehatan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Daerah </a:t>
            </a:r>
            <a:r>
              <a:rPr lang="en-US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Kabupaten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/Kota.</a:t>
            </a:r>
          </a:p>
          <a:p>
            <a:pPr marL="0" lvl="1" indent="0" defTabSz="56515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Contoh</a:t>
            </a:r>
            <a:r>
              <a:rPr lang="en-US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</a:t>
            </a:r>
            <a:r>
              <a:rPr lang="en-US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Penyelidikan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Epidemiologi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(PE): </a:t>
            </a:r>
            <a:endParaRPr lang="id-ID" sz="16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1" indent="-285750" defTabSz="565150">
              <a:spcBef>
                <a:spcPts val="0"/>
              </a:spcBef>
              <a:defRPr/>
            </a:pPr>
            <a:r>
              <a:rPr lang="en-US" sz="1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salah</a:t>
            </a:r>
            <a:r>
              <a:rPr lang="en-US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satu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keluarga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serumah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keluarga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	</a:t>
            </a:r>
            <a:r>
              <a:rPr lang="en-US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terdekat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atau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satu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ruangan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kantor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hasil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pemeriksaan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laboratorium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RT-PCR </a:t>
            </a:r>
            <a:r>
              <a:rPr lang="en-US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positif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atau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hasil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pemeriksaan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laboratorium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RDT-Ag </a:t>
            </a:r>
            <a:r>
              <a:rPr lang="en-US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positif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id-ID" sz="1600" dirty="0"/>
          </a:p>
        </p:txBody>
      </p:sp>
      <p:pic>
        <p:nvPicPr>
          <p:cNvPr id="7" name="Gambar 20" descr="Sebuah gambar berisi burung&#10;&#10;Deskripsi dihasilkan secara otomatis">
            <a:extLst>
              <a:ext uri="{FF2B5EF4-FFF2-40B4-BE49-F238E27FC236}">
                <a16:creationId xmlns="" xmlns:a16="http://schemas.microsoft.com/office/drawing/2014/main" id="{58A25AD2-11B9-4309-B2B4-B06E7A25F35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21660"/>
            <a:ext cx="12192000" cy="355345"/>
          </a:xfrm>
          <a:prstGeom prst="rect">
            <a:avLst/>
          </a:prstGeom>
        </p:spPr>
      </p:pic>
      <p:pic>
        <p:nvPicPr>
          <p:cNvPr id="8" name="Gambar 22" descr="Sebuah gambar berisi burung&#10;&#10;Deskripsi dihasilkan secara otomatis">
            <a:extLst>
              <a:ext uri="{FF2B5EF4-FFF2-40B4-BE49-F238E27FC236}">
                <a16:creationId xmlns="" xmlns:a16="http://schemas.microsoft.com/office/drawing/2014/main" id="{AA7C6235-3A82-4F8F-93B5-79CE43D554A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558"/>
            <a:ext cx="757668" cy="76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258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>
          <a:xfrm>
            <a:off x="620805" y="818888"/>
            <a:ext cx="4314266" cy="551331"/>
          </a:xfrm>
          <a:solidFill>
            <a:srgbClr val="CCFF99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pPr marL="0" lvl="1">
              <a:lnSpc>
                <a:spcPct val="99000"/>
              </a:lnSpc>
            </a:pPr>
            <a:r>
              <a:rPr lang="en-ID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Bayi</a:t>
            </a:r>
            <a:r>
              <a:rPr lang="en-ID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baru</a:t>
            </a:r>
            <a:r>
              <a:rPr lang="en-ID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lahir</a:t>
            </a:r>
            <a:r>
              <a:rPr lang="en-ID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id-ID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ID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kriteria</a:t>
            </a:r>
            <a:r>
              <a:rPr lang="en-ID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suspek</a:t>
            </a:r>
            <a:r>
              <a:rPr lang="en-ID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620805" y="1444184"/>
            <a:ext cx="4314266" cy="5077476"/>
          </a:xfrm>
          <a:solidFill>
            <a:srgbClr val="CCFF99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pPr marL="228600" indent="-228600" defTabSz="565150">
              <a:spcBef>
                <a:spcPts val="0"/>
              </a:spcBef>
              <a:buFont typeface="+mj-lt"/>
              <a:buAutoNum type="arabicPeriod"/>
              <a:defRPr/>
            </a:pPr>
            <a:r>
              <a:rPr lang="en-ID" sz="1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Dirawat</a:t>
            </a:r>
            <a:r>
              <a:rPr lang="en-ID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 </a:t>
            </a:r>
            <a:r>
              <a:rPr lang="en-ID" sz="1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ruang</a:t>
            </a:r>
            <a:r>
              <a:rPr lang="en-ID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isolasi</a:t>
            </a:r>
            <a:r>
              <a:rPr lang="en-ID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khusus</a:t>
            </a:r>
            <a:r>
              <a:rPr lang="en-ID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terpisah</a:t>
            </a:r>
            <a:r>
              <a:rPr lang="en-ID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dari</a:t>
            </a:r>
            <a:r>
              <a:rPr lang="en-ID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ibunya</a:t>
            </a:r>
            <a:r>
              <a:rPr lang="en-ID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ID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atau</a:t>
            </a:r>
            <a:r>
              <a:rPr lang="en-ID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rawat</a:t>
            </a:r>
            <a:r>
              <a:rPr lang="en-ID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gabung</a:t>
            </a:r>
            <a:r>
              <a:rPr lang="en-ID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(rooming in) </a:t>
            </a:r>
            <a:r>
              <a:rPr lang="en-ID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tersendiri</a:t>
            </a:r>
            <a:r>
              <a:rPr lang="en-ID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untuk</a:t>
            </a:r>
            <a:r>
              <a:rPr lang="en-ID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bayi</a:t>
            </a:r>
            <a:r>
              <a:rPr lang="en-ID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ID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ibu</a:t>
            </a:r>
            <a:r>
              <a:rPr lang="en-ID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sesuai</a:t>
            </a:r>
            <a:r>
              <a:rPr lang="en-ID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ID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Pedoman</a:t>
            </a:r>
            <a:r>
              <a:rPr lang="en-ID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Pelayanan</a:t>
            </a:r>
            <a:r>
              <a:rPr lang="en-ID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Antenatal, </a:t>
            </a:r>
            <a:r>
              <a:rPr lang="en-ID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Persalinan</a:t>
            </a:r>
            <a:r>
              <a:rPr lang="en-ID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ID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Nifas</a:t>
            </a:r>
            <a:r>
              <a:rPr lang="en-ID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ID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ID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Bayi</a:t>
            </a:r>
            <a:r>
              <a:rPr lang="en-ID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Baru</a:t>
            </a:r>
            <a:r>
              <a:rPr lang="en-ID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Lahir</a:t>
            </a:r>
            <a:r>
              <a:rPr lang="en-ID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228600" indent="-228600" defTabSz="565150">
              <a:spcBef>
                <a:spcPts val="0"/>
              </a:spcBef>
              <a:buFont typeface="+mj-lt"/>
              <a:buAutoNum type="arabicPeriod"/>
              <a:defRPr/>
            </a:pPr>
            <a:r>
              <a:rPr lang="en-ID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Bayi</a:t>
            </a:r>
            <a:r>
              <a:rPr lang="en-ID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dilakukan</a:t>
            </a:r>
            <a:r>
              <a:rPr lang="en-ID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pemeriksaan</a:t>
            </a:r>
            <a:r>
              <a:rPr lang="en-ID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RT-PCR </a:t>
            </a:r>
            <a:r>
              <a:rPr lang="en-ID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atau</a:t>
            </a:r>
            <a:r>
              <a:rPr lang="en-ID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pemeriksaan</a:t>
            </a:r>
            <a:r>
              <a:rPr lang="en-ID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RDT-Ag </a:t>
            </a:r>
            <a:r>
              <a:rPr lang="en-ID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sesuai</a:t>
            </a:r>
            <a:r>
              <a:rPr lang="en-ID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ID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kriteria</a:t>
            </a:r>
            <a:r>
              <a:rPr lang="en-ID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penggunaan</a:t>
            </a:r>
            <a:r>
              <a:rPr lang="en-ID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RDT-Ag. Masa </a:t>
            </a:r>
            <a:r>
              <a:rPr lang="en-ID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tunggu</a:t>
            </a:r>
            <a:r>
              <a:rPr lang="en-ID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hasil</a:t>
            </a:r>
            <a:r>
              <a:rPr lang="en-ID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RT-PCR </a:t>
            </a:r>
            <a:r>
              <a:rPr lang="en-ID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pada</a:t>
            </a:r>
            <a:r>
              <a:rPr lang="en-ID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pengambilan</a:t>
            </a:r>
            <a:r>
              <a:rPr lang="en-ID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sampel</a:t>
            </a:r>
            <a:r>
              <a:rPr lang="en-ID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pertama</a:t>
            </a:r>
            <a:r>
              <a:rPr lang="en-ID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diperoleh</a:t>
            </a:r>
            <a:r>
              <a:rPr lang="en-ID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paling lama </a:t>
            </a:r>
            <a:r>
              <a:rPr lang="en-ID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dalam</a:t>
            </a:r>
            <a:r>
              <a:rPr lang="en-ID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jangka</a:t>
            </a:r>
            <a:r>
              <a:rPr lang="en-ID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waktu</a:t>
            </a:r>
            <a:r>
              <a:rPr lang="en-ID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 (</a:t>
            </a:r>
            <a:r>
              <a:rPr lang="en-ID" sz="1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tujuh</a:t>
            </a:r>
            <a:r>
              <a:rPr lang="en-ID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ID" sz="1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hari</a:t>
            </a:r>
            <a:r>
              <a:rPr lang="en-ID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perawatan</a:t>
            </a:r>
            <a:r>
              <a:rPr lang="en-ID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28600" indent="-228600" defTabSz="565150">
              <a:spcBef>
                <a:spcPts val="0"/>
              </a:spcBef>
              <a:buFont typeface="+mj-lt"/>
              <a:buAutoNum type="arabicPeriod"/>
              <a:defRPr/>
            </a:pPr>
            <a:r>
              <a:rPr lang="en-ID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Bayi</a:t>
            </a:r>
            <a:r>
              <a:rPr lang="en-ID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baru</a:t>
            </a:r>
            <a:r>
              <a:rPr lang="en-ID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lahir</a:t>
            </a:r>
            <a:r>
              <a:rPr lang="en-ID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kriteria</a:t>
            </a:r>
            <a:r>
              <a:rPr lang="en-ID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suspek</a:t>
            </a:r>
            <a:r>
              <a:rPr lang="en-ID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/probable/</a:t>
            </a:r>
            <a:r>
              <a:rPr lang="en-ID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konfirmasi</a:t>
            </a:r>
            <a:r>
              <a:rPr lang="en-ID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COVID-19 </a:t>
            </a:r>
            <a:r>
              <a:rPr lang="en-ID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dapat</a:t>
            </a:r>
            <a:r>
              <a:rPr lang="en-ID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dipulangkan</a:t>
            </a:r>
            <a:r>
              <a:rPr lang="en-ID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dari</a:t>
            </a:r>
            <a:r>
              <a:rPr lang="en-ID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perawatan</a:t>
            </a:r>
            <a:r>
              <a:rPr lang="en-ID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 </a:t>
            </a:r>
            <a:r>
              <a:rPr lang="en-ID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rumah</a:t>
            </a:r>
            <a:r>
              <a:rPr lang="en-ID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sakit</a:t>
            </a:r>
            <a:r>
              <a:rPr lang="en-ID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ID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dibuktikan</a:t>
            </a:r>
            <a:r>
              <a:rPr lang="en-ID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ID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hasil</a:t>
            </a:r>
            <a:r>
              <a:rPr lang="en-ID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pemeriksaan</a:t>
            </a:r>
            <a:r>
              <a:rPr lang="en-ID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klinis</a:t>
            </a:r>
            <a:r>
              <a:rPr lang="en-ID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yang </a:t>
            </a:r>
            <a:r>
              <a:rPr lang="en-ID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dituangkan</a:t>
            </a:r>
            <a:r>
              <a:rPr lang="en-ID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dalam</a:t>
            </a:r>
            <a:r>
              <a:rPr lang="en-ID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resume </a:t>
            </a:r>
            <a:r>
              <a:rPr lang="en-ID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medis</a:t>
            </a:r>
            <a:r>
              <a:rPr lang="en-ID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ID" sz="1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ID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atau</a:t>
            </a:r>
            <a:r>
              <a:rPr lang="en-ID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tanpa</a:t>
            </a:r>
            <a:r>
              <a:rPr lang="en-ID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melampirkan</a:t>
            </a:r>
            <a:r>
              <a:rPr lang="en-ID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bukti</a:t>
            </a:r>
            <a:r>
              <a:rPr lang="en-ID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hasil</a:t>
            </a:r>
            <a:r>
              <a:rPr lang="en-ID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pemeriksaan</a:t>
            </a:r>
            <a:r>
              <a:rPr lang="en-ID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laboratorium</a:t>
            </a:r>
            <a:r>
              <a:rPr lang="en-ID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RT-PCR</a:t>
            </a:r>
            <a:r>
              <a:rPr lang="en-ID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dari</a:t>
            </a:r>
            <a:r>
              <a:rPr lang="en-ID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rumah</a:t>
            </a:r>
            <a:r>
              <a:rPr lang="en-ID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sakit</a:t>
            </a:r>
            <a:r>
              <a:rPr lang="en-ID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atau</a:t>
            </a:r>
            <a:r>
              <a:rPr lang="en-ID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dari</a:t>
            </a:r>
            <a:r>
              <a:rPr lang="en-ID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fasilitas</a:t>
            </a:r>
            <a:r>
              <a:rPr lang="en-ID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pelayanan</a:t>
            </a:r>
            <a:r>
              <a:rPr lang="en-ID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kesehatan</a:t>
            </a:r>
            <a:r>
              <a:rPr lang="en-ID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lainnya</a:t>
            </a:r>
            <a:r>
              <a:rPr lang="en-ID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atau</a:t>
            </a:r>
            <a:r>
              <a:rPr lang="en-ID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ID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hasil</a:t>
            </a:r>
            <a:r>
              <a:rPr lang="en-ID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pemeriksaan</a:t>
            </a:r>
            <a:r>
              <a:rPr lang="en-ID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RDT-Ag </a:t>
            </a:r>
            <a:r>
              <a:rPr lang="en-ID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dari</a:t>
            </a:r>
            <a:r>
              <a:rPr lang="en-ID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rumah</a:t>
            </a:r>
            <a:r>
              <a:rPr lang="en-ID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sakit</a:t>
            </a:r>
            <a:r>
              <a:rPr lang="en-ID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3"/>
          </p:nvPr>
        </p:nvSpPr>
        <p:spPr>
          <a:xfrm>
            <a:off x="5463491" y="724224"/>
            <a:ext cx="5912720" cy="457201"/>
          </a:xfrm>
          <a:solidFill>
            <a:srgbClr val="FFFF99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/>
          </a:bodyPr>
          <a:lstStyle/>
          <a:p>
            <a:r>
              <a:rPr lang="en-ID" sz="2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Pasien</a:t>
            </a:r>
            <a:r>
              <a:rPr lang="en-ID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suspek</a:t>
            </a:r>
            <a:r>
              <a:rPr lang="en-ID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ID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strain </a:t>
            </a:r>
            <a:r>
              <a:rPr lang="en-ID" sz="2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baru</a:t>
            </a:r>
            <a:r>
              <a:rPr lang="en-ID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id-ID" sz="2000" b="1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5463490" y="1345242"/>
            <a:ext cx="5912721" cy="2245120"/>
          </a:xfrm>
          <a:solidFill>
            <a:srgbClr val="FFFF99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 fontScale="92500" lnSpcReduction="20000"/>
          </a:bodyPr>
          <a:lstStyle/>
          <a:p>
            <a:pPr marL="395288" lvl="1" indent="-285750" defTabSz="398463">
              <a:spcBef>
                <a:spcPts val="0"/>
              </a:spcBef>
              <a:defRPr/>
            </a:pPr>
            <a:r>
              <a:rPr lang="en-ID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ID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gejala</a:t>
            </a:r>
            <a:r>
              <a:rPr lang="en-ID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sedang</a:t>
            </a:r>
            <a:r>
              <a:rPr lang="en-ID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ID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gejala</a:t>
            </a:r>
            <a:r>
              <a:rPr lang="en-ID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berat</a:t>
            </a:r>
            <a:r>
              <a:rPr lang="en-ID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ID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atau</a:t>
            </a:r>
            <a:r>
              <a:rPr lang="en-ID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kritis</a:t>
            </a:r>
            <a:r>
              <a:rPr lang="en-ID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id-ID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95288" lvl="1" indent="-285750" defTabSz="398463">
              <a:spcBef>
                <a:spcPts val="0"/>
              </a:spcBef>
              <a:defRPr/>
            </a:pPr>
            <a:r>
              <a:rPr lang="en-ID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dipulangkan</a:t>
            </a:r>
            <a:r>
              <a:rPr lang="en-ID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dari</a:t>
            </a:r>
            <a:r>
              <a:rPr lang="en-ID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perawatan</a:t>
            </a:r>
            <a:r>
              <a:rPr lang="en-ID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 </a:t>
            </a:r>
            <a:r>
              <a:rPr lang="en-ID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rumah</a:t>
            </a:r>
            <a:r>
              <a:rPr lang="en-ID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sakit</a:t>
            </a:r>
            <a:r>
              <a:rPr lang="en-ID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ID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ID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atau</a:t>
            </a:r>
            <a:r>
              <a:rPr lang="en-ID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dapat</a:t>
            </a:r>
            <a:r>
              <a:rPr lang="en-ID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melanjutkan</a:t>
            </a:r>
            <a:r>
              <a:rPr lang="en-ID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perjalanan</a:t>
            </a:r>
            <a:r>
              <a:rPr lang="en-ID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dibuktikan</a:t>
            </a:r>
            <a:r>
              <a:rPr lang="en-ID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id-ID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95288" lvl="1" indent="-285750" defTabSz="398463">
              <a:spcBef>
                <a:spcPts val="0"/>
              </a:spcBef>
              <a:defRPr/>
            </a:pPr>
            <a:r>
              <a:rPr lang="en-ID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ID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hasil</a:t>
            </a:r>
            <a:r>
              <a:rPr lang="en-ID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pemeriksaan</a:t>
            </a:r>
            <a:r>
              <a:rPr lang="en-ID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RT-PCR </a:t>
            </a:r>
            <a:r>
              <a:rPr lang="en-ID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negatif</a:t>
            </a:r>
            <a:r>
              <a:rPr lang="en-ID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yang </a:t>
            </a:r>
            <a:r>
              <a:rPr lang="en-ID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dikeluarkan</a:t>
            </a:r>
            <a:r>
              <a:rPr lang="en-ID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dari</a:t>
            </a:r>
            <a:r>
              <a:rPr lang="en-ID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laboratorium</a:t>
            </a:r>
            <a:r>
              <a:rPr lang="en-ID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jejaring</a:t>
            </a:r>
            <a:r>
              <a:rPr lang="en-ID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COVID-19 yang </a:t>
            </a:r>
            <a:r>
              <a:rPr lang="en-ID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ditetapkan</a:t>
            </a:r>
            <a:r>
              <a:rPr lang="en-ID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oleh</a:t>
            </a:r>
            <a:r>
              <a:rPr lang="en-ID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Litbangkes</a:t>
            </a:r>
            <a:r>
              <a:rPr lang="en-ID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Kementerian</a:t>
            </a:r>
            <a:r>
              <a:rPr lang="en-ID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Kesehatan</a:t>
            </a:r>
            <a:r>
              <a:rPr lang="en-ID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14" name="Content Placeholder 12"/>
          <p:cNvSpPr txBox="1">
            <a:spLocks/>
          </p:cNvSpPr>
          <p:nvPr/>
        </p:nvSpPr>
        <p:spPr>
          <a:xfrm>
            <a:off x="5463490" y="4397189"/>
            <a:ext cx="5912721" cy="20932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>
            <a:normAutofit/>
          </a:bodyPr>
          <a:lstStyle>
            <a:lvl1pPr marL="32004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200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4008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80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012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600" i="1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8016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020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2024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4028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6032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88036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95288" lvl="1" indent="-285750" defTabSz="398463">
              <a:spcBef>
                <a:spcPts val="0"/>
              </a:spcBef>
              <a:defRPr/>
            </a:pPr>
            <a:r>
              <a:rPr lang="en-ID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dilakukan</a:t>
            </a:r>
            <a:r>
              <a:rPr lang="en-ID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pemeriksaan</a:t>
            </a:r>
            <a:r>
              <a:rPr lang="en-ID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follow up RT-PCR 2 </a:t>
            </a:r>
            <a:r>
              <a:rPr lang="en-ID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ID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dua</a:t>
            </a:r>
            <a:r>
              <a:rPr lang="en-ID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kali </a:t>
            </a:r>
            <a:r>
              <a:rPr lang="en-ID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negatif</a:t>
            </a:r>
            <a:r>
              <a:rPr lang="en-ID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selang</a:t>
            </a:r>
            <a:r>
              <a:rPr lang="en-ID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waktu</a:t>
            </a:r>
            <a:r>
              <a:rPr lang="en-ID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2x24 jam, </a:t>
            </a:r>
            <a:endParaRPr lang="id-ID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95288" lvl="1" indent="-285750" defTabSz="398463">
              <a:spcBef>
                <a:spcPts val="0"/>
              </a:spcBef>
              <a:defRPr/>
            </a:pPr>
            <a:r>
              <a:rPr lang="en-ID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yaitu</a:t>
            </a:r>
            <a:r>
              <a:rPr lang="en-ID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pada</a:t>
            </a:r>
            <a:r>
              <a:rPr lang="en-ID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hari</a:t>
            </a:r>
            <a:r>
              <a:rPr lang="en-ID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ke-10 </a:t>
            </a:r>
            <a:r>
              <a:rPr lang="en-ID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ID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ke-14, </a:t>
            </a:r>
            <a:endParaRPr lang="id-ID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95288" lvl="1" indent="-285750" defTabSz="398463">
              <a:spcBef>
                <a:spcPts val="0"/>
              </a:spcBef>
              <a:defRPr/>
            </a:pPr>
            <a:r>
              <a:rPr lang="en-ID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atau</a:t>
            </a:r>
            <a:r>
              <a:rPr lang="en-ID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dilakukan</a:t>
            </a:r>
            <a:r>
              <a:rPr lang="en-ID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pemeriksaan</a:t>
            </a:r>
            <a:r>
              <a:rPr lang="en-ID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RT-PCR </a:t>
            </a:r>
            <a:r>
              <a:rPr lang="en-ID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tambahan</a:t>
            </a:r>
            <a:r>
              <a:rPr lang="en-ID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sesuai</a:t>
            </a:r>
            <a:r>
              <a:rPr lang="en-ID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ID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pertimbangan</a:t>
            </a:r>
            <a:r>
              <a:rPr lang="en-ID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klinis</a:t>
            </a:r>
            <a:r>
              <a:rPr lang="en-ID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DPJP </a:t>
            </a:r>
            <a:r>
              <a:rPr lang="en-ID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ID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kebutuhan</a:t>
            </a:r>
            <a:r>
              <a:rPr lang="en-ID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medis</a:t>
            </a:r>
            <a:r>
              <a:rPr lang="en-ID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pasien</a:t>
            </a:r>
            <a:r>
              <a:rPr lang="en-ID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endParaRPr lang="id-ID" dirty="0"/>
          </a:p>
        </p:txBody>
      </p:sp>
      <p:sp>
        <p:nvSpPr>
          <p:cNvPr id="15" name="Text Placeholder 11"/>
          <p:cNvSpPr txBox="1">
            <a:spLocks/>
          </p:cNvSpPr>
          <p:nvPr/>
        </p:nvSpPr>
        <p:spPr>
          <a:xfrm>
            <a:off x="5463490" y="3754179"/>
            <a:ext cx="5912721" cy="50608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9000"/>
              </a:lnSpc>
              <a:spcBef>
                <a:spcPts val="930"/>
              </a:spcBef>
              <a:buFont typeface="Corbel" panose="020B0503020204020204" pitchFamily="34" charset="0"/>
              <a:buNone/>
              <a:defRPr sz="2400" b="0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None/>
              <a:defRPr sz="2000" b="1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None/>
              <a:defRPr sz="1800" b="1" i="1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None/>
              <a:defRPr sz="1600" b="1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None/>
              <a:defRPr sz="1600" b="1" i="1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None/>
              <a:defRPr sz="1600" b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None/>
              <a:defRPr sz="1600" b="1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None/>
              <a:defRPr sz="1600" b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None/>
              <a:defRPr sz="1600" b="1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D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Pasien</a:t>
            </a:r>
            <a:r>
              <a:rPr lang="en-ID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konfirmasi</a:t>
            </a:r>
            <a:r>
              <a:rPr lang="en-ID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COVID-19 </a:t>
            </a:r>
            <a:r>
              <a:rPr lang="en-ID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ID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strain </a:t>
            </a:r>
            <a:r>
              <a:rPr lang="en-ID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baru</a:t>
            </a:r>
            <a:endParaRPr lang="id-ID" sz="2000" dirty="0"/>
          </a:p>
        </p:txBody>
      </p:sp>
      <p:pic>
        <p:nvPicPr>
          <p:cNvPr id="8" name="Gambar 20" descr="Sebuah gambar berisi burung&#10;&#10;Deskripsi dihasilkan secara otomatis">
            <a:extLst>
              <a:ext uri="{FF2B5EF4-FFF2-40B4-BE49-F238E27FC236}">
                <a16:creationId xmlns="" xmlns:a16="http://schemas.microsoft.com/office/drawing/2014/main" id="{58A25AD2-11B9-4309-B2B4-B06E7A25F35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21660"/>
            <a:ext cx="12192000" cy="355345"/>
          </a:xfrm>
          <a:prstGeom prst="rect">
            <a:avLst/>
          </a:prstGeom>
        </p:spPr>
      </p:pic>
      <p:pic>
        <p:nvPicPr>
          <p:cNvPr id="9" name="Gambar 22" descr="Sebuah gambar berisi burung&#10;&#10;Deskripsi dihasilkan secara otomatis">
            <a:extLst>
              <a:ext uri="{FF2B5EF4-FFF2-40B4-BE49-F238E27FC236}">
                <a16:creationId xmlns="" xmlns:a16="http://schemas.microsoft.com/office/drawing/2014/main" id="{AA7C6235-3A82-4F8F-93B5-79CE43D554A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558"/>
            <a:ext cx="757668" cy="76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771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A6611AE-47D7-B64B-9540-35C5EB5AEE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06475"/>
          </a:xfrm>
        </p:spPr>
        <p:txBody>
          <a:bodyPr>
            <a:normAutofit/>
          </a:bodyPr>
          <a:lstStyle/>
          <a:p>
            <a:pPr algn="ctr"/>
            <a:r>
              <a:rPr lang="fi-FI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Tarif Jaminan Pelayanan Pasien COVID-19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68C92CE-7ADB-6743-BB7B-B533508961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1" y="1714500"/>
            <a:ext cx="4177552" cy="4620197"/>
          </a:xfr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2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Tarif</a:t>
            </a:r>
            <a:r>
              <a:rPr lang="en-US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klaim</a:t>
            </a:r>
            <a:r>
              <a:rPr lang="en-US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pasien</a:t>
            </a:r>
            <a:r>
              <a:rPr lang="en-US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menggunakan</a:t>
            </a:r>
            <a:r>
              <a:rPr lang="en-US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tarif</a:t>
            </a:r>
            <a:r>
              <a:rPr lang="en-US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INA-CBG </a:t>
            </a:r>
            <a:r>
              <a:rPr lang="en-US" sz="2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top up</a:t>
            </a: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  <a:tabLst>
                <a:tab pos="1080135" algn="l"/>
                <a:tab pos="1440180" algn="l"/>
              </a:tabLst>
            </a:pPr>
            <a:r>
              <a:rPr lang="en-US" sz="18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Besaran</a:t>
            </a:r>
            <a:r>
              <a:rPr lang="en-US" sz="18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tarif</a:t>
            </a:r>
            <a:r>
              <a:rPr lang="en-US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INA-CBG </a:t>
            </a:r>
            <a:r>
              <a:rPr lang="en-US" sz="18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untuk</a:t>
            </a:r>
            <a:r>
              <a:rPr lang="en-US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pelayanan</a:t>
            </a:r>
            <a:r>
              <a:rPr lang="en-US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rawat</a:t>
            </a:r>
            <a:r>
              <a:rPr lang="en-US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inap</a:t>
            </a:r>
            <a:r>
              <a:rPr lang="en-US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id-ID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dan rawat </a:t>
            </a:r>
            <a:r>
              <a:rPr lang="en-US" sz="18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jalan</a:t>
            </a:r>
            <a:r>
              <a:rPr lang="en-US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pasien</a:t>
            </a:r>
            <a:r>
              <a:rPr lang="en-US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COVID-19 </a:t>
            </a:r>
            <a:r>
              <a:rPr lang="en-US" sz="18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menggunakan</a:t>
            </a:r>
            <a:r>
              <a:rPr lang="en-US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tarif</a:t>
            </a:r>
            <a:r>
              <a:rPr lang="en-US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INA-CBG </a:t>
            </a:r>
            <a:r>
              <a:rPr lang="id-ID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sesuai kelas </a:t>
            </a:r>
            <a:r>
              <a:rPr lang="en-US" sz="18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rumah</a:t>
            </a:r>
            <a:r>
              <a:rPr lang="en-US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sakit</a:t>
            </a:r>
            <a:r>
              <a:rPr lang="en-US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 marL="342900" marR="0" lvl="0" indent="-282575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  <a:tabLst>
                <a:tab pos="1080135" algn="l"/>
                <a:tab pos="1440180" algn="l"/>
              </a:tabLst>
            </a:pPr>
            <a:r>
              <a:rPr lang="en-US" sz="18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Besaran</a:t>
            </a:r>
            <a:r>
              <a:rPr lang="en-US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tarif</a:t>
            </a:r>
            <a:r>
              <a:rPr lang="en-US" sz="1800" i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top up </a:t>
            </a:r>
            <a:r>
              <a:rPr lang="en-US" sz="18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untuk</a:t>
            </a:r>
            <a:r>
              <a:rPr lang="en-US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pemulasaraan</a:t>
            </a:r>
            <a:r>
              <a:rPr lang="en-US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jenazah</a:t>
            </a:r>
            <a:r>
              <a:rPr lang="en-US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dan </a:t>
            </a:r>
            <a:r>
              <a:rPr lang="en-US" sz="18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terapi</a:t>
            </a:r>
            <a:r>
              <a:rPr lang="en-US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plasma </a:t>
            </a:r>
            <a:r>
              <a:rPr lang="en-US" sz="18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konvalesen</a:t>
            </a:r>
            <a:r>
              <a:rPr lang="en-US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dengan</a:t>
            </a:r>
            <a:r>
              <a:rPr lang="en-US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besaran</a:t>
            </a:r>
            <a:r>
              <a:rPr lang="en-US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yang </a:t>
            </a:r>
            <a:r>
              <a:rPr lang="en-US" sz="18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sama</a:t>
            </a:r>
            <a:r>
              <a:rPr lang="en-US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</a:t>
            </a:r>
            <a:r>
              <a:rPr lang="en-US" sz="1800" i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fixed prices</a:t>
            </a:r>
            <a:r>
              <a:rPr lang="en-US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 </a:t>
            </a:r>
            <a:r>
              <a:rPr lang="en-US" sz="18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untuk</a:t>
            </a:r>
            <a:r>
              <a:rPr lang="en-US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setiap</a:t>
            </a:r>
            <a:r>
              <a:rPr lang="en-US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kelas</a:t>
            </a:r>
            <a:r>
              <a:rPr lang="en-US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rumah</a:t>
            </a:r>
            <a:r>
              <a:rPr lang="en-US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sakit</a:t>
            </a:r>
            <a:r>
              <a:rPr lang="en-US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8" name="Flowchart: Alternate Process 7"/>
          <p:cNvSpPr/>
          <p:nvPr/>
        </p:nvSpPr>
        <p:spPr>
          <a:xfrm>
            <a:off x="5664200" y="1714500"/>
            <a:ext cx="45719" cy="45719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pic>
        <p:nvPicPr>
          <p:cNvPr id="6" name="Gambar 20" descr="Sebuah gambar berisi burung&#10;&#10;Deskripsi dihasilkan secara otomatis">
            <a:extLst>
              <a:ext uri="{FF2B5EF4-FFF2-40B4-BE49-F238E27FC236}">
                <a16:creationId xmlns="" xmlns:a16="http://schemas.microsoft.com/office/drawing/2014/main" id="{58A25AD2-11B9-4309-B2B4-B06E7A25F35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21660"/>
            <a:ext cx="12192000" cy="355345"/>
          </a:xfrm>
          <a:prstGeom prst="rect">
            <a:avLst/>
          </a:prstGeom>
        </p:spPr>
      </p:pic>
      <p:pic>
        <p:nvPicPr>
          <p:cNvPr id="7" name="Gambar 22" descr="Sebuah gambar berisi burung&#10;&#10;Deskripsi dihasilkan secara otomatis">
            <a:extLst>
              <a:ext uri="{FF2B5EF4-FFF2-40B4-BE49-F238E27FC236}">
                <a16:creationId xmlns="" xmlns:a16="http://schemas.microsoft.com/office/drawing/2014/main" id="{AA7C6235-3A82-4F8F-93B5-79CE43D554A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558"/>
            <a:ext cx="757668" cy="760160"/>
          </a:xfrm>
          <a:prstGeom prst="rect">
            <a:avLst/>
          </a:prstGeom>
        </p:spPr>
      </p:pic>
      <p:sp>
        <p:nvSpPr>
          <p:cNvPr id="10" name="Content Placeholder 9">
            <a:extLst>
              <a:ext uri="{FF2B5EF4-FFF2-40B4-BE49-F238E27FC236}">
                <a16:creationId xmlns="" xmlns:a16="http://schemas.microsoft.com/office/drawing/2014/main" id="{33E11E0C-86B1-4829-9F5E-1DC780FABAF1}"/>
              </a:ext>
            </a:extLst>
          </p:cNvPr>
          <p:cNvSpPr txBox="1">
            <a:spLocks noGrp="1"/>
          </p:cNvSpPr>
          <p:nvPr>
            <p:ph sz="half" idx="2"/>
          </p:nvPr>
        </p:nvSpPr>
        <p:spPr>
          <a:xfrm>
            <a:off x="5351929" y="1718049"/>
            <a:ext cx="6239436" cy="4616648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marL="0" marR="0" lvl="0" indent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080135" algn="l"/>
                <a:tab pos="1440180" algn="l"/>
              </a:tabLst>
            </a:pPr>
            <a:r>
              <a:rPr lang="en-US" sz="1400" b="1" u="none" strike="noStrike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Tarif</a:t>
            </a:r>
            <a:r>
              <a:rPr lang="en-US" sz="1400" b="1" u="none" strike="noStrike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INA-CBG, </a:t>
            </a:r>
            <a:r>
              <a:rPr lang="en-US" sz="1400" b="1" u="none" strike="noStrike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mencakup</a:t>
            </a:r>
            <a:r>
              <a:rPr lang="en-US" sz="1400" b="1" u="none" strike="noStrike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b="1" u="none" strike="noStrike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komponen</a:t>
            </a:r>
            <a:r>
              <a:rPr lang="en-US" sz="1400" b="1" u="none" strike="noStrike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</a:p>
          <a:p>
            <a:pPr marL="742950" marR="0" lvl="1" indent="-28575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Font typeface="Bookman Old Style" panose="02050604050505020204" pitchFamily="18" charset="0"/>
              <a:buAutoNum type="arabicParenR"/>
              <a:tabLst>
                <a:tab pos="1440180" algn="l"/>
              </a:tabLst>
            </a:pPr>
            <a:r>
              <a:rPr lang="en-ID" sz="1300" dirty="0" err="1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Administrasi</a:t>
            </a:r>
            <a:r>
              <a:rPr lang="en-ID" sz="13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300" dirty="0" err="1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pelayanan</a:t>
            </a:r>
            <a:r>
              <a:rPr lang="en-ID" sz="13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;</a:t>
            </a:r>
            <a:endParaRPr lang="en-US" sz="1300" dirty="0" smtClean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742950" marR="0" lvl="1" indent="-28575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Font typeface="Bookman Old Style" panose="02050604050505020204" pitchFamily="18" charset="0"/>
              <a:buAutoNum type="arabicParenR"/>
              <a:tabLst>
                <a:tab pos="1440180" algn="l"/>
              </a:tabLst>
            </a:pPr>
            <a:r>
              <a:rPr lang="en-ID" sz="1300" dirty="0" err="1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Akomodasi</a:t>
            </a:r>
            <a:r>
              <a:rPr lang="en-ID" sz="13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en-ID" sz="1300" dirty="0" err="1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kamar</a:t>
            </a:r>
            <a:r>
              <a:rPr lang="en-ID" sz="13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300" dirty="0" err="1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dan</a:t>
            </a:r>
            <a:r>
              <a:rPr lang="en-ID" sz="13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300" dirty="0" err="1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pelayanan</a:t>
            </a:r>
            <a:r>
              <a:rPr lang="en-ID" sz="13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di </a:t>
            </a:r>
            <a:r>
              <a:rPr lang="en-ID" sz="1300" dirty="0" err="1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ruang</a:t>
            </a:r>
            <a:r>
              <a:rPr lang="en-ID" sz="13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300" dirty="0" err="1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gawat</a:t>
            </a:r>
            <a:r>
              <a:rPr lang="en-ID" sz="13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300" dirty="0" err="1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darurat</a:t>
            </a:r>
            <a:r>
              <a:rPr lang="en-ID" sz="13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ID" sz="1300" dirty="0" err="1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ruang</a:t>
            </a:r>
            <a:r>
              <a:rPr lang="en-ID" sz="13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300" dirty="0" err="1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rawat</a:t>
            </a:r>
            <a:r>
              <a:rPr lang="en-ID" sz="13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300" dirty="0" err="1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inap</a:t>
            </a:r>
            <a:r>
              <a:rPr lang="en-ID" sz="13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ID" sz="1300" dirty="0" err="1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ruang</a:t>
            </a:r>
            <a:r>
              <a:rPr lang="en-ID" sz="13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300" dirty="0" err="1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perawatan</a:t>
            </a:r>
            <a:r>
              <a:rPr lang="en-ID" sz="13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300" dirty="0" err="1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intensif</a:t>
            </a:r>
            <a:r>
              <a:rPr lang="en-ID" sz="13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ID" sz="1300" dirty="0" err="1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dan</a:t>
            </a:r>
            <a:r>
              <a:rPr lang="en-ID" sz="13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300" dirty="0" err="1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ruang</a:t>
            </a:r>
            <a:r>
              <a:rPr lang="en-ID" sz="13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300" dirty="0" err="1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isolasi</a:t>
            </a:r>
            <a:r>
              <a:rPr lang="en-ID" sz="13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);</a:t>
            </a:r>
            <a:endParaRPr lang="en-US" sz="1300" dirty="0" smtClean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742950" marR="0" lvl="1" indent="-28575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Font typeface="Bookman Old Style" panose="02050604050505020204" pitchFamily="18" charset="0"/>
              <a:buAutoNum type="arabicParenR"/>
              <a:tabLst>
                <a:tab pos="1440180" algn="l"/>
              </a:tabLst>
            </a:pPr>
            <a:r>
              <a:rPr lang="en-ID" sz="1300" dirty="0" err="1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Jasa</a:t>
            </a:r>
            <a:r>
              <a:rPr lang="en-ID" sz="13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300" dirty="0" err="1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dokter</a:t>
            </a:r>
            <a:r>
              <a:rPr lang="en-ID" sz="13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;</a:t>
            </a:r>
            <a:endParaRPr lang="en-US" sz="1300" dirty="0" smtClean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742950" marR="0" lvl="1" indent="-28575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Font typeface="Bookman Old Style" panose="02050604050505020204" pitchFamily="18" charset="0"/>
              <a:buAutoNum type="arabicParenR"/>
              <a:tabLst>
                <a:tab pos="1440180" algn="l"/>
              </a:tabLst>
            </a:pPr>
            <a:r>
              <a:rPr lang="en-ID" sz="1300" dirty="0" err="1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Tindakan</a:t>
            </a:r>
            <a:r>
              <a:rPr lang="en-ID" sz="13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di </a:t>
            </a:r>
            <a:r>
              <a:rPr lang="en-ID" sz="1300" dirty="0" err="1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ruangan</a:t>
            </a:r>
            <a:r>
              <a:rPr lang="en-ID" sz="13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;</a:t>
            </a:r>
            <a:endParaRPr lang="en-US" sz="1300" dirty="0" smtClean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742950" marR="0" lvl="1" indent="-28575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Font typeface="Bookman Old Style" panose="02050604050505020204" pitchFamily="18" charset="0"/>
              <a:buAutoNum type="arabicParenR"/>
              <a:tabLst>
                <a:tab pos="1440180" algn="l"/>
              </a:tabLst>
            </a:pPr>
            <a:r>
              <a:rPr lang="en-ID" sz="1300" dirty="0" err="1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Pemakaian</a:t>
            </a:r>
            <a:r>
              <a:rPr lang="en-ID" sz="13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ventilator;</a:t>
            </a:r>
            <a:endParaRPr lang="en-US" sz="1300" dirty="0" smtClean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742950" marR="0" lvl="1" indent="-28575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Font typeface="Bookman Old Style" panose="02050604050505020204" pitchFamily="18" charset="0"/>
              <a:buAutoNum type="arabicParenR"/>
              <a:tabLst>
                <a:tab pos="1440180" algn="l"/>
              </a:tabLst>
            </a:pPr>
            <a:r>
              <a:rPr lang="en-ID" sz="1300" dirty="0" err="1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Pemeriksaan</a:t>
            </a:r>
            <a:r>
              <a:rPr lang="en-ID" sz="13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300" dirty="0" err="1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penunjang</a:t>
            </a:r>
            <a:r>
              <a:rPr lang="en-ID" sz="13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300" dirty="0" err="1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diagnostik</a:t>
            </a:r>
            <a:r>
              <a:rPr lang="en-ID" sz="13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en-ID" sz="1300" dirty="0" err="1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laboratorium</a:t>
            </a:r>
            <a:r>
              <a:rPr lang="en-ID" sz="13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300" dirty="0" err="1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dan</a:t>
            </a:r>
            <a:r>
              <a:rPr lang="en-ID" sz="13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300" dirty="0" err="1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radiologi</a:t>
            </a:r>
            <a:r>
              <a:rPr lang="en-ID" sz="13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300" dirty="0" err="1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sesuai</a:t>
            </a:r>
            <a:r>
              <a:rPr lang="en-ID" sz="13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300" dirty="0" err="1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dengan</a:t>
            </a:r>
            <a:r>
              <a:rPr lang="en-ID" sz="13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300" dirty="0" err="1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kebutuhan</a:t>
            </a:r>
            <a:r>
              <a:rPr lang="en-ID" sz="13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300" dirty="0" err="1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medis</a:t>
            </a:r>
            <a:r>
              <a:rPr lang="en-ID" sz="13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300" dirty="0" err="1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pasien</a:t>
            </a:r>
            <a:r>
              <a:rPr lang="en-ID" sz="13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COVID-19);</a:t>
            </a:r>
            <a:endParaRPr lang="en-US" sz="1300" dirty="0" smtClean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742950" marR="0" lvl="1" indent="-28575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Font typeface="Bookman Old Style" panose="02050604050505020204" pitchFamily="18" charset="0"/>
              <a:buAutoNum type="arabicParenR"/>
              <a:tabLst>
                <a:tab pos="1440180" algn="l"/>
              </a:tabLst>
            </a:pPr>
            <a:r>
              <a:rPr lang="en-ID" sz="1300" dirty="0" err="1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Bahan</a:t>
            </a:r>
            <a:r>
              <a:rPr lang="en-ID" sz="13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300" dirty="0" err="1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medis</a:t>
            </a:r>
            <a:r>
              <a:rPr lang="en-ID" sz="13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300" dirty="0" err="1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habis</a:t>
            </a:r>
            <a:r>
              <a:rPr lang="en-ID" sz="13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300" dirty="0" err="1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pakai</a:t>
            </a:r>
            <a:r>
              <a:rPr lang="en-ID" sz="13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;</a:t>
            </a:r>
            <a:endParaRPr lang="en-US" sz="1300" dirty="0" smtClean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742950" marR="0" lvl="1" indent="-28575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Font typeface="Bookman Old Style" panose="02050604050505020204" pitchFamily="18" charset="0"/>
              <a:buAutoNum type="arabicParenR"/>
              <a:tabLst>
                <a:tab pos="1440180" algn="l"/>
              </a:tabLst>
            </a:pPr>
            <a:r>
              <a:rPr lang="en-ID" sz="1300" dirty="0" err="1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Obat-obatan</a:t>
            </a:r>
            <a:r>
              <a:rPr lang="en-ID" sz="13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;</a:t>
            </a:r>
            <a:endParaRPr lang="en-US" sz="1300" dirty="0" smtClean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742950" marR="0" lvl="1" indent="-28575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Font typeface="Bookman Old Style" panose="02050604050505020204" pitchFamily="18" charset="0"/>
              <a:buAutoNum type="arabicParenR"/>
              <a:tabLst>
                <a:tab pos="1440180" algn="l"/>
              </a:tabLst>
            </a:pPr>
            <a:r>
              <a:rPr lang="en-ID" sz="1300" dirty="0" err="1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Alat</a:t>
            </a:r>
            <a:r>
              <a:rPr lang="en-ID" sz="13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300" dirty="0" err="1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kesehatan</a:t>
            </a:r>
            <a:r>
              <a:rPr lang="en-ID" sz="13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300" dirty="0" err="1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termasuk</a:t>
            </a:r>
            <a:r>
              <a:rPr lang="en-ID" sz="13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300" dirty="0" err="1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penggunaan</a:t>
            </a:r>
            <a:r>
              <a:rPr lang="en-ID" sz="13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d-ID" sz="13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Alat Pelindung Diri (</a:t>
            </a:r>
            <a:r>
              <a:rPr lang="en-ID" sz="13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APD</a:t>
            </a:r>
            <a:r>
              <a:rPr lang="id-ID" sz="13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  <a:r>
              <a:rPr lang="en-ID" sz="13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di </a:t>
            </a:r>
            <a:r>
              <a:rPr lang="en-ID" sz="1300" dirty="0" err="1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ruangan</a:t>
            </a:r>
            <a:r>
              <a:rPr lang="en-ID" sz="13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;</a:t>
            </a:r>
            <a:endParaRPr lang="en-US" sz="1300" dirty="0" smtClean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742950" marR="0" lvl="1" indent="-28575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Font typeface="Bookman Old Style" panose="02050604050505020204" pitchFamily="18" charset="0"/>
              <a:buAutoNum type="arabicParenR"/>
              <a:tabLst>
                <a:tab pos="1440180" algn="l"/>
              </a:tabLst>
            </a:pPr>
            <a:r>
              <a:rPr lang="en-ID" sz="1300" dirty="0" err="1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Ambulans</a:t>
            </a:r>
            <a:r>
              <a:rPr lang="en-ID" sz="13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300" dirty="0" err="1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rujukan</a:t>
            </a:r>
            <a:r>
              <a:rPr lang="en-ID" sz="13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</a:p>
          <a:p>
            <a:pPr marL="742950" lvl="1" indent="-285750" algn="just">
              <a:lnSpc>
                <a:spcPct val="150000"/>
              </a:lnSpc>
              <a:spcBef>
                <a:spcPts val="0"/>
              </a:spcBef>
              <a:buSzPts val="1200"/>
              <a:buFont typeface="Bookman Old Style" panose="02050604050505020204" pitchFamily="18" charset="0"/>
              <a:buAutoNum type="arabicParenR"/>
              <a:tabLst>
                <a:tab pos="1440180" algn="l"/>
              </a:tabLst>
            </a:pPr>
            <a:r>
              <a:rPr lang="en-ID" sz="1300" dirty="0" err="1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Pelayanan</a:t>
            </a:r>
            <a:r>
              <a:rPr lang="en-ID" sz="13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300" dirty="0" err="1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kesehatan</a:t>
            </a:r>
            <a:r>
              <a:rPr lang="en-ID" sz="13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lain </a:t>
            </a:r>
            <a:r>
              <a:rPr lang="en-ID" sz="1300" dirty="0" err="1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sesuai</a:t>
            </a:r>
            <a:r>
              <a:rPr lang="en-ID" sz="13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300" dirty="0" err="1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kebutuhan</a:t>
            </a:r>
            <a:r>
              <a:rPr lang="en-ID" sz="13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300" dirty="0" err="1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medis</a:t>
            </a:r>
            <a:r>
              <a:rPr lang="en-ID" sz="13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ID" sz="1300" dirty="0" err="1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pasien</a:t>
            </a:r>
            <a:r>
              <a:rPr lang="en-ID" sz="13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COVID-19. </a:t>
            </a:r>
            <a:endParaRPr lang="en-US" sz="13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8068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9720" y="273050"/>
            <a:ext cx="8453718" cy="707994"/>
          </a:xfrm>
          <a:solidFill>
            <a:schemeClr val="bg1"/>
          </a:solidFill>
        </p:spPr>
        <p:txBody>
          <a:bodyPr>
            <a:normAutofit/>
          </a:bodyPr>
          <a:lstStyle/>
          <a:p>
            <a:pPr lvl="0"/>
            <a:r>
              <a:rPr lang="fr-FR" sz="3600" b="1" dirty="0" smtClean="0"/>
              <a:t>PELAYANAN YANG DIJAMIN DI RS</a:t>
            </a:r>
            <a:endParaRPr lang="en-US" sz="3600" b="1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1809720" y="863600"/>
            <a:ext cx="4362480" cy="546072"/>
          </a:xfrm>
        </p:spPr>
        <p:txBody>
          <a:bodyPr>
            <a:noAutofit/>
          </a:bodyPr>
          <a:lstStyle/>
          <a:p>
            <a:r>
              <a:rPr lang="en-US" sz="2800" dirty="0" err="1" smtClean="0"/>
              <a:t>Rawat</a:t>
            </a:r>
            <a:r>
              <a:rPr lang="en-US" sz="2800" dirty="0" smtClean="0"/>
              <a:t> </a:t>
            </a:r>
            <a:r>
              <a:rPr lang="en-US" sz="2800" dirty="0" err="1" smtClean="0"/>
              <a:t>jalan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1809720" y="1500174"/>
            <a:ext cx="6143668" cy="4645132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457200" indent="-457200">
              <a:buClr>
                <a:schemeClr val="bg1"/>
              </a:buClr>
              <a:buFont typeface="+mj-lt"/>
              <a:buAutoNum type="arabicPeriod"/>
            </a:pPr>
            <a:r>
              <a:rPr lang="en-US" sz="1800" cap="none" dirty="0" err="1" smtClean="0">
                <a:solidFill>
                  <a:schemeClr val="tx1"/>
                </a:solidFill>
              </a:rPr>
              <a:t>Administrasi</a:t>
            </a:r>
            <a:r>
              <a:rPr lang="en-US" sz="1800" cap="none" dirty="0" smtClean="0">
                <a:solidFill>
                  <a:schemeClr val="tx1"/>
                </a:solidFill>
              </a:rPr>
              <a:t> </a:t>
            </a:r>
            <a:r>
              <a:rPr lang="en-US" sz="1800" cap="none" dirty="0" err="1" smtClean="0">
                <a:solidFill>
                  <a:schemeClr val="tx1"/>
                </a:solidFill>
              </a:rPr>
              <a:t>pelayanan</a:t>
            </a:r>
            <a:r>
              <a:rPr lang="en-US" sz="1800" cap="none" dirty="0" smtClean="0">
                <a:solidFill>
                  <a:schemeClr val="tx1"/>
                </a:solidFill>
              </a:rPr>
              <a:t>;</a:t>
            </a:r>
          </a:p>
          <a:p>
            <a:pPr marL="457200" indent="-457200">
              <a:buClr>
                <a:schemeClr val="bg1"/>
              </a:buClr>
              <a:buFont typeface="+mj-lt"/>
              <a:buAutoNum type="arabicPeriod"/>
            </a:pPr>
            <a:r>
              <a:rPr lang="en-US" sz="1800" cap="none" dirty="0" err="1" smtClean="0">
                <a:solidFill>
                  <a:schemeClr val="tx1"/>
                </a:solidFill>
              </a:rPr>
              <a:t>Pemeriksaan</a:t>
            </a:r>
            <a:r>
              <a:rPr lang="en-US" sz="1800" cap="none" dirty="0" smtClean="0">
                <a:solidFill>
                  <a:schemeClr val="tx1"/>
                </a:solidFill>
              </a:rPr>
              <a:t>, </a:t>
            </a:r>
            <a:r>
              <a:rPr lang="en-US" sz="1800" cap="none" dirty="0" err="1" smtClean="0">
                <a:solidFill>
                  <a:schemeClr val="tx1"/>
                </a:solidFill>
              </a:rPr>
              <a:t>pengobatan</a:t>
            </a:r>
            <a:r>
              <a:rPr lang="en-US" sz="1800" cap="none" dirty="0" smtClean="0">
                <a:solidFill>
                  <a:schemeClr val="tx1"/>
                </a:solidFill>
              </a:rPr>
              <a:t> </a:t>
            </a:r>
            <a:r>
              <a:rPr lang="en-US" sz="1800" cap="none" dirty="0" err="1" smtClean="0">
                <a:solidFill>
                  <a:schemeClr val="tx1"/>
                </a:solidFill>
              </a:rPr>
              <a:t>dan</a:t>
            </a:r>
            <a:r>
              <a:rPr lang="en-US" sz="1800" cap="none" dirty="0" smtClean="0">
                <a:solidFill>
                  <a:schemeClr val="tx1"/>
                </a:solidFill>
              </a:rPr>
              <a:t> </a:t>
            </a:r>
            <a:r>
              <a:rPr lang="en-US" sz="1800" cap="none" dirty="0" err="1" smtClean="0">
                <a:solidFill>
                  <a:schemeClr val="tx1"/>
                </a:solidFill>
              </a:rPr>
              <a:t>konsultasi</a:t>
            </a:r>
            <a:r>
              <a:rPr lang="en-US" sz="1800" cap="none" dirty="0" smtClean="0">
                <a:solidFill>
                  <a:schemeClr val="tx1"/>
                </a:solidFill>
              </a:rPr>
              <a:t> (IGD)</a:t>
            </a:r>
          </a:p>
          <a:p>
            <a:pPr marL="457200" indent="-457200">
              <a:buClr>
                <a:schemeClr val="bg1"/>
              </a:buClr>
              <a:buFont typeface="+mj-lt"/>
              <a:buAutoNum type="arabicPeriod"/>
            </a:pPr>
            <a:r>
              <a:rPr lang="en-US" sz="1800" cap="none" dirty="0" err="1" smtClean="0">
                <a:solidFill>
                  <a:schemeClr val="tx1"/>
                </a:solidFill>
              </a:rPr>
              <a:t>Pemeriksaan</a:t>
            </a:r>
            <a:r>
              <a:rPr lang="en-US" sz="1800" cap="none" dirty="0" smtClean="0">
                <a:solidFill>
                  <a:schemeClr val="tx1"/>
                </a:solidFill>
              </a:rPr>
              <a:t>, </a:t>
            </a:r>
            <a:r>
              <a:rPr lang="en-US" sz="1800" cap="none" dirty="0" err="1" smtClean="0">
                <a:solidFill>
                  <a:schemeClr val="tx1"/>
                </a:solidFill>
              </a:rPr>
              <a:t>pengobatan</a:t>
            </a:r>
            <a:r>
              <a:rPr lang="en-US" sz="1800" cap="none" dirty="0" smtClean="0">
                <a:solidFill>
                  <a:schemeClr val="tx1"/>
                </a:solidFill>
              </a:rPr>
              <a:t> </a:t>
            </a:r>
            <a:r>
              <a:rPr lang="en-US" sz="1800" cap="none" dirty="0" err="1" smtClean="0">
                <a:solidFill>
                  <a:schemeClr val="tx1"/>
                </a:solidFill>
              </a:rPr>
              <a:t>dan</a:t>
            </a:r>
            <a:r>
              <a:rPr lang="en-US" sz="1800" cap="none" dirty="0" smtClean="0">
                <a:solidFill>
                  <a:schemeClr val="tx1"/>
                </a:solidFill>
              </a:rPr>
              <a:t> </a:t>
            </a:r>
            <a:r>
              <a:rPr lang="en-US" sz="1800" cap="none" dirty="0" err="1" smtClean="0">
                <a:solidFill>
                  <a:schemeClr val="tx1"/>
                </a:solidFill>
              </a:rPr>
              <a:t>konsultasi</a:t>
            </a:r>
            <a:r>
              <a:rPr lang="en-US" sz="1800" cap="none" dirty="0" smtClean="0">
                <a:solidFill>
                  <a:schemeClr val="tx1"/>
                </a:solidFill>
              </a:rPr>
              <a:t> </a:t>
            </a:r>
            <a:r>
              <a:rPr lang="en-US" sz="1800" cap="none" dirty="0" err="1" smtClean="0">
                <a:solidFill>
                  <a:schemeClr val="tx1"/>
                </a:solidFill>
              </a:rPr>
              <a:t>spesialistik</a:t>
            </a:r>
            <a:r>
              <a:rPr lang="en-US" sz="1800" cap="none" dirty="0" smtClean="0">
                <a:solidFill>
                  <a:schemeClr val="tx1"/>
                </a:solidFill>
              </a:rPr>
              <a:t>;</a:t>
            </a:r>
          </a:p>
          <a:p>
            <a:pPr marL="457200" indent="-457200">
              <a:buClr>
                <a:schemeClr val="bg1"/>
              </a:buClr>
              <a:buFont typeface="+mj-lt"/>
              <a:buAutoNum type="arabicPeriod"/>
            </a:pPr>
            <a:r>
              <a:rPr lang="en-US" sz="1800" cap="none" dirty="0" err="1" smtClean="0">
                <a:solidFill>
                  <a:schemeClr val="tx1"/>
                </a:solidFill>
              </a:rPr>
              <a:t>Tindakan</a:t>
            </a:r>
            <a:r>
              <a:rPr lang="en-US" sz="1800" cap="none" dirty="0" smtClean="0">
                <a:solidFill>
                  <a:schemeClr val="tx1"/>
                </a:solidFill>
              </a:rPr>
              <a:t> </a:t>
            </a:r>
            <a:r>
              <a:rPr lang="en-US" sz="1800" cap="none" dirty="0" err="1" smtClean="0">
                <a:solidFill>
                  <a:schemeClr val="tx1"/>
                </a:solidFill>
              </a:rPr>
              <a:t>medis</a:t>
            </a:r>
            <a:r>
              <a:rPr lang="en-US" sz="1800" cap="none" dirty="0" smtClean="0">
                <a:solidFill>
                  <a:schemeClr val="tx1"/>
                </a:solidFill>
              </a:rPr>
              <a:t> </a:t>
            </a:r>
            <a:r>
              <a:rPr lang="en-US" sz="1800" cap="none" dirty="0" err="1" smtClean="0">
                <a:solidFill>
                  <a:schemeClr val="tx1"/>
                </a:solidFill>
              </a:rPr>
              <a:t>spesialistik</a:t>
            </a:r>
            <a:r>
              <a:rPr lang="en-US" sz="1800" cap="none" dirty="0" smtClean="0">
                <a:solidFill>
                  <a:schemeClr val="tx1"/>
                </a:solidFill>
              </a:rPr>
              <a:t>, </a:t>
            </a:r>
            <a:r>
              <a:rPr lang="en-US" sz="1800" cap="none" dirty="0" err="1" smtClean="0">
                <a:solidFill>
                  <a:schemeClr val="tx1"/>
                </a:solidFill>
              </a:rPr>
              <a:t>baik</a:t>
            </a:r>
            <a:r>
              <a:rPr lang="en-US" sz="1800" cap="none" dirty="0" smtClean="0">
                <a:solidFill>
                  <a:schemeClr val="tx1"/>
                </a:solidFill>
              </a:rPr>
              <a:t> </a:t>
            </a:r>
            <a:r>
              <a:rPr lang="en-US" sz="1800" cap="none" dirty="0" err="1" smtClean="0">
                <a:solidFill>
                  <a:schemeClr val="tx1"/>
                </a:solidFill>
              </a:rPr>
              <a:t>bedah</a:t>
            </a:r>
            <a:r>
              <a:rPr lang="en-US" sz="1800" cap="none" dirty="0" smtClean="0">
                <a:solidFill>
                  <a:schemeClr val="tx1"/>
                </a:solidFill>
              </a:rPr>
              <a:t> </a:t>
            </a:r>
            <a:r>
              <a:rPr lang="en-US" sz="1800" cap="none" dirty="0" err="1" smtClean="0">
                <a:solidFill>
                  <a:schemeClr val="tx1"/>
                </a:solidFill>
              </a:rPr>
              <a:t>maupun</a:t>
            </a:r>
            <a:r>
              <a:rPr lang="en-US" sz="1800" cap="none" dirty="0" smtClean="0">
                <a:solidFill>
                  <a:schemeClr val="tx1"/>
                </a:solidFill>
              </a:rPr>
              <a:t> non </a:t>
            </a:r>
            <a:r>
              <a:rPr lang="en-US" sz="1800" cap="none" dirty="0" err="1" smtClean="0">
                <a:solidFill>
                  <a:schemeClr val="tx1"/>
                </a:solidFill>
              </a:rPr>
              <a:t>bedah</a:t>
            </a:r>
            <a:r>
              <a:rPr lang="en-US" sz="1800" cap="none" dirty="0" smtClean="0">
                <a:solidFill>
                  <a:schemeClr val="tx1"/>
                </a:solidFill>
              </a:rPr>
              <a:t> </a:t>
            </a:r>
            <a:r>
              <a:rPr lang="en-US" sz="1800" cap="none" dirty="0" err="1" smtClean="0">
                <a:solidFill>
                  <a:schemeClr val="tx1"/>
                </a:solidFill>
              </a:rPr>
              <a:t>sesuai</a:t>
            </a:r>
            <a:r>
              <a:rPr lang="en-US" sz="1800" cap="none" dirty="0" smtClean="0">
                <a:solidFill>
                  <a:schemeClr val="tx1"/>
                </a:solidFill>
              </a:rPr>
              <a:t> </a:t>
            </a:r>
            <a:r>
              <a:rPr lang="en-US" sz="1800" cap="none" dirty="0" err="1" smtClean="0">
                <a:solidFill>
                  <a:schemeClr val="tx1"/>
                </a:solidFill>
              </a:rPr>
              <a:t>dengan</a:t>
            </a:r>
            <a:r>
              <a:rPr lang="en-US" sz="1800" cap="none" dirty="0" smtClean="0">
                <a:solidFill>
                  <a:schemeClr val="tx1"/>
                </a:solidFill>
              </a:rPr>
              <a:t> </a:t>
            </a:r>
            <a:r>
              <a:rPr lang="en-US" sz="1800" cap="none" dirty="0" err="1" smtClean="0">
                <a:solidFill>
                  <a:schemeClr val="tx1"/>
                </a:solidFill>
              </a:rPr>
              <a:t>indikasi</a:t>
            </a:r>
            <a:r>
              <a:rPr lang="en-US" sz="1800" cap="none" dirty="0" smtClean="0">
                <a:solidFill>
                  <a:schemeClr val="tx1"/>
                </a:solidFill>
              </a:rPr>
              <a:t> </a:t>
            </a:r>
            <a:r>
              <a:rPr lang="en-US" sz="1800" cap="none" dirty="0" err="1" smtClean="0">
                <a:solidFill>
                  <a:schemeClr val="tx1"/>
                </a:solidFill>
              </a:rPr>
              <a:t>medis</a:t>
            </a:r>
            <a:r>
              <a:rPr lang="en-US" sz="1800" cap="none" dirty="0" smtClean="0">
                <a:solidFill>
                  <a:schemeClr val="tx1"/>
                </a:solidFill>
              </a:rPr>
              <a:t>;</a:t>
            </a:r>
          </a:p>
          <a:p>
            <a:pPr marL="457200" indent="-457200">
              <a:buClr>
                <a:schemeClr val="bg1"/>
              </a:buClr>
              <a:buFont typeface="+mj-lt"/>
              <a:buAutoNum type="arabicPeriod"/>
            </a:pPr>
            <a:r>
              <a:rPr lang="en-US" sz="1800" cap="none" dirty="0" err="1" smtClean="0">
                <a:solidFill>
                  <a:schemeClr val="tx1"/>
                </a:solidFill>
              </a:rPr>
              <a:t>Pelayanan</a:t>
            </a:r>
            <a:r>
              <a:rPr lang="en-US" sz="1800" cap="none" dirty="0" smtClean="0">
                <a:solidFill>
                  <a:schemeClr val="tx1"/>
                </a:solidFill>
              </a:rPr>
              <a:t> </a:t>
            </a:r>
            <a:r>
              <a:rPr lang="en-US" sz="1800" cap="none" dirty="0" err="1" smtClean="0">
                <a:solidFill>
                  <a:schemeClr val="tx1"/>
                </a:solidFill>
              </a:rPr>
              <a:t>obat</a:t>
            </a:r>
            <a:r>
              <a:rPr lang="en-US" sz="1800" cap="none" dirty="0" smtClean="0">
                <a:solidFill>
                  <a:schemeClr val="tx1"/>
                </a:solidFill>
              </a:rPr>
              <a:t>, </a:t>
            </a:r>
            <a:r>
              <a:rPr lang="en-US" sz="1800" cap="none" dirty="0" err="1" smtClean="0">
                <a:solidFill>
                  <a:schemeClr val="tx1"/>
                </a:solidFill>
              </a:rPr>
              <a:t>alat</a:t>
            </a:r>
            <a:r>
              <a:rPr lang="en-US" sz="1800" cap="none" dirty="0" smtClean="0">
                <a:solidFill>
                  <a:schemeClr val="tx1"/>
                </a:solidFill>
              </a:rPr>
              <a:t> </a:t>
            </a:r>
            <a:r>
              <a:rPr lang="en-US" sz="1800" cap="none" dirty="0" err="1" smtClean="0">
                <a:solidFill>
                  <a:schemeClr val="tx1"/>
                </a:solidFill>
              </a:rPr>
              <a:t>kesehatan</a:t>
            </a:r>
            <a:r>
              <a:rPr lang="en-US" sz="1800" cap="none" dirty="0" smtClean="0">
                <a:solidFill>
                  <a:schemeClr val="tx1"/>
                </a:solidFill>
              </a:rPr>
              <a:t> </a:t>
            </a:r>
            <a:r>
              <a:rPr lang="en-US" sz="1800" cap="none" dirty="0" err="1" smtClean="0">
                <a:solidFill>
                  <a:schemeClr val="tx1"/>
                </a:solidFill>
              </a:rPr>
              <a:t>dan</a:t>
            </a:r>
            <a:r>
              <a:rPr lang="en-US" sz="1800" cap="none" dirty="0" smtClean="0">
                <a:solidFill>
                  <a:schemeClr val="tx1"/>
                </a:solidFill>
              </a:rPr>
              <a:t> </a:t>
            </a:r>
            <a:r>
              <a:rPr lang="en-US" sz="1800" cap="none" dirty="0" err="1" smtClean="0">
                <a:solidFill>
                  <a:schemeClr val="tx1"/>
                </a:solidFill>
              </a:rPr>
              <a:t>bahan</a:t>
            </a:r>
            <a:r>
              <a:rPr lang="en-US" sz="1800" cap="none" dirty="0" smtClean="0">
                <a:solidFill>
                  <a:schemeClr val="tx1"/>
                </a:solidFill>
              </a:rPr>
              <a:t> </a:t>
            </a:r>
            <a:r>
              <a:rPr lang="en-US" sz="1800" cap="none" dirty="0" err="1" smtClean="0">
                <a:solidFill>
                  <a:schemeClr val="tx1"/>
                </a:solidFill>
              </a:rPr>
              <a:t>medis</a:t>
            </a:r>
            <a:r>
              <a:rPr lang="en-US" sz="1800" cap="none" dirty="0" smtClean="0">
                <a:solidFill>
                  <a:schemeClr val="tx1"/>
                </a:solidFill>
              </a:rPr>
              <a:t> </a:t>
            </a:r>
            <a:r>
              <a:rPr lang="en-US" sz="1800" cap="none" dirty="0" err="1" smtClean="0">
                <a:solidFill>
                  <a:schemeClr val="tx1"/>
                </a:solidFill>
              </a:rPr>
              <a:t>habis</a:t>
            </a:r>
            <a:r>
              <a:rPr lang="en-US" sz="1800" cap="none" dirty="0" smtClean="0">
                <a:solidFill>
                  <a:schemeClr val="tx1"/>
                </a:solidFill>
              </a:rPr>
              <a:t> </a:t>
            </a:r>
            <a:r>
              <a:rPr lang="en-US" sz="1800" cap="none" dirty="0" err="1" smtClean="0">
                <a:solidFill>
                  <a:schemeClr val="tx1"/>
                </a:solidFill>
              </a:rPr>
              <a:t>pakai</a:t>
            </a:r>
            <a:r>
              <a:rPr lang="en-US" sz="1800" cap="none" dirty="0" smtClean="0">
                <a:solidFill>
                  <a:schemeClr val="tx1"/>
                </a:solidFill>
              </a:rPr>
              <a:t>;</a:t>
            </a:r>
          </a:p>
          <a:p>
            <a:pPr marL="457200" indent="-457200">
              <a:buClr>
                <a:schemeClr val="bg1"/>
              </a:buClr>
              <a:buFont typeface="+mj-lt"/>
              <a:buAutoNum type="arabicPeriod"/>
            </a:pPr>
            <a:r>
              <a:rPr lang="en-US" sz="1800" cap="none" dirty="0" err="1" smtClean="0">
                <a:solidFill>
                  <a:schemeClr val="tx1"/>
                </a:solidFill>
              </a:rPr>
              <a:t>Pelayanan</a:t>
            </a:r>
            <a:r>
              <a:rPr lang="en-US" sz="1800" cap="none" dirty="0" smtClean="0">
                <a:solidFill>
                  <a:schemeClr val="tx1"/>
                </a:solidFill>
              </a:rPr>
              <a:t> </a:t>
            </a:r>
            <a:r>
              <a:rPr lang="en-US" sz="1800" cap="none" dirty="0" err="1" smtClean="0">
                <a:solidFill>
                  <a:schemeClr val="tx1"/>
                </a:solidFill>
              </a:rPr>
              <a:t>penunjang</a:t>
            </a:r>
            <a:r>
              <a:rPr lang="en-US" sz="1800" cap="none" dirty="0" smtClean="0">
                <a:solidFill>
                  <a:schemeClr val="tx1"/>
                </a:solidFill>
              </a:rPr>
              <a:t> </a:t>
            </a:r>
            <a:r>
              <a:rPr lang="en-US" sz="1800" cap="none" dirty="0" err="1" smtClean="0">
                <a:solidFill>
                  <a:schemeClr val="tx1"/>
                </a:solidFill>
              </a:rPr>
              <a:t>diagnostik</a:t>
            </a:r>
            <a:r>
              <a:rPr lang="en-US" sz="1800" cap="none" dirty="0" smtClean="0">
                <a:solidFill>
                  <a:schemeClr val="tx1"/>
                </a:solidFill>
              </a:rPr>
              <a:t> </a:t>
            </a:r>
            <a:r>
              <a:rPr lang="en-US" sz="1800" cap="none" dirty="0" err="1" smtClean="0">
                <a:solidFill>
                  <a:schemeClr val="tx1"/>
                </a:solidFill>
              </a:rPr>
              <a:t>lanjutan</a:t>
            </a:r>
            <a:r>
              <a:rPr lang="en-US" sz="1800" cap="none" dirty="0" smtClean="0">
                <a:solidFill>
                  <a:schemeClr val="tx1"/>
                </a:solidFill>
              </a:rPr>
              <a:t> </a:t>
            </a:r>
            <a:r>
              <a:rPr lang="en-US" sz="1800" cap="none" dirty="0" err="1" smtClean="0">
                <a:solidFill>
                  <a:schemeClr val="tx1"/>
                </a:solidFill>
              </a:rPr>
              <a:t>sesuai</a:t>
            </a:r>
            <a:r>
              <a:rPr lang="en-US" sz="1800" cap="none" dirty="0" smtClean="0">
                <a:solidFill>
                  <a:schemeClr val="tx1"/>
                </a:solidFill>
              </a:rPr>
              <a:t> </a:t>
            </a:r>
            <a:r>
              <a:rPr lang="en-US" sz="1800" cap="none" dirty="0" err="1" smtClean="0">
                <a:solidFill>
                  <a:schemeClr val="tx1"/>
                </a:solidFill>
              </a:rPr>
              <a:t>dengan</a:t>
            </a:r>
            <a:r>
              <a:rPr lang="en-US" sz="1800" cap="none" dirty="0" smtClean="0">
                <a:solidFill>
                  <a:schemeClr val="tx1"/>
                </a:solidFill>
              </a:rPr>
              <a:t> </a:t>
            </a:r>
            <a:r>
              <a:rPr lang="en-US" sz="1800" cap="none" dirty="0" err="1" smtClean="0">
                <a:solidFill>
                  <a:schemeClr val="tx1"/>
                </a:solidFill>
              </a:rPr>
              <a:t>indikasi</a:t>
            </a:r>
            <a:r>
              <a:rPr lang="en-US" sz="1800" cap="none" dirty="0" smtClean="0">
                <a:solidFill>
                  <a:schemeClr val="tx1"/>
                </a:solidFill>
              </a:rPr>
              <a:t> </a:t>
            </a:r>
            <a:r>
              <a:rPr lang="en-US" sz="1800" cap="none" dirty="0" err="1" smtClean="0">
                <a:solidFill>
                  <a:schemeClr val="tx1"/>
                </a:solidFill>
              </a:rPr>
              <a:t>medis</a:t>
            </a:r>
            <a:r>
              <a:rPr lang="en-US" sz="1800" cap="none" dirty="0" smtClean="0">
                <a:solidFill>
                  <a:schemeClr val="tx1"/>
                </a:solidFill>
              </a:rPr>
              <a:t>;</a:t>
            </a:r>
          </a:p>
          <a:p>
            <a:pPr marL="457200" indent="-457200">
              <a:buClr>
                <a:schemeClr val="bg1"/>
              </a:buClr>
              <a:buFont typeface="+mj-lt"/>
              <a:buAutoNum type="arabicPeriod"/>
            </a:pPr>
            <a:r>
              <a:rPr lang="en-US" sz="1800" cap="none" dirty="0" err="1" smtClean="0">
                <a:solidFill>
                  <a:schemeClr val="tx1"/>
                </a:solidFill>
              </a:rPr>
              <a:t>Rehabilitasi</a:t>
            </a:r>
            <a:r>
              <a:rPr lang="en-US" sz="1800" cap="none" dirty="0" smtClean="0">
                <a:solidFill>
                  <a:schemeClr val="tx1"/>
                </a:solidFill>
              </a:rPr>
              <a:t> </a:t>
            </a:r>
            <a:r>
              <a:rPr lang="en-US" sz="1800" cap="none" dirty="0" err="1" smtClean="0">
                <a:solidFill>
                  <a:schemeClr val="tx1"/>
                </a:solidFill>
              </a:rPr>
              <a:t>medis</a:t>
            </a:r>
            <a:r>
              <a:rPr lang="en-US" sz="1800" cap="none" dirty="0" smtClean="0">
                <a:solidFill>
                  <a:schemeClr val="tx1"/>
                </a:solidFill>
              </a:rPr>
              <a:t>;</a:t>
            </a:r>
          </a:p>
          <a:p>
            <a:pPr marL="457200" indent="-457200">
              <a:buClr>
                <a:schemeClr val="bg1"/>
              </a:buClr>
              <a:buFont typeface="+mj-lt"/>
              <a:buAutoNum type="arabicPeriod"/>
            </a:pPr>
            <a:r>
              <a:rPr lang="en-US" sz="1800" cap="none" dirty="0" err="1" smtClean="0">
                <a:solidFill>
                  <a:schemeClr val="tx1"/>
                </a:solidFill>
              </a:rPr>
              <a:t>Pelayanan</a:t>
            </a:r>
            <a:r>
              <a:rPr lang="en-US" sz="1800" cap="none" dirty="0" smtClean="0">
                <a:solidFill>
                  <a:schemeClr val="tx1"/>
                </a:solidFill>
              </a:rPr>
              <a:t> </a:t>
            </a:r>
            <a:r>
              <a:rPr lang="en-US" sz="1800" cap="none" dirty="0" err="1" smtClean="0">
                <a:solidFill>
                  <a:schemeClr val="tx1"/>
                </a:solidFill>
              </a:rPr>
              <a:t>darah</a:t>
            </a:r>
            <a:r>
              <a:rPr lang="en-US" sz="1800" cap="none" dirty="0" smtClean="0">
                <a:solidFill>
                  <a:schemeClr val="tx1"/>
                </a:solidFill>
              </a:rPr>
              <a:t>;</a:t>
            </a:r>
          </a:p>
          <a:p>
            <a:pPr marL="457200" indent="-457200">
              <a:buClr>
                <a:schemeClr val="bg1"/>
              </a:buClr>
              <a:buFont typeface="+mj-lt"/>
              <a:buAutoNum type="arabicPeriod"/>
            </a:pPr>
            <a:r>
              <a:rPr lang="en-US" sz="1800" cap="none" dirty="0" err="1" smtClean="0">
                <a:solidFill>
                  <a:schemeClr val="tx1"/>
                </a:solidFill>
              </a:rPr>
              <a:t>Pelayanan</a:t>
            </a:r>
            <a:r>
              <a:rPr lang="en-US" sz="1800" cap="none" dirty="0" smtClean="0">
                <a:solidFill>
                  <a:schemeClr val="tx1"/>
                </a:solidFill>
              </a:rPr>
              <a:t> </a:t>
            </a:r>
            <a:r>
              <a:rPr lang="en-US" sz="1800" cap="none" dirty="0" err="1" smtClean="0">
                <a:solidFill>
                  <a:schemeClr val="tx1"/>
                </a:solidFill>
              </a:rPr>
              <a:t>jenazah</a:t>
            </a:r>
            <a:r>
              <a:rPr lang="en-US" sz="1800" cap="none" dirty="0" smtClean="0">
                <a:solidFill>
                  <a:schemeClr val="tx1"/>
                </a:solidFill>
              </a:rPr>
              <a:t> di </a:t>
            </a:r>
            <a:r>
              <a:rPr lang="en-US" sz="1800" cap="none" dirty="0" err="1" smtClean="0">
                <a:solidFill>
                  <a:schemeClr val="tx1"/>
                </a:solidFill>
              </a:rPr>
              <a:t>fasilitas</a:t>
            </a:r>
            <a:r>
              <a:rPr lang="en-US" sz="1800" cap="none" dirty="0" smtClean="0">
                <a:solidFill>
                  <a:schemeClr val="tx1"/>
                </a:solidFill>
              </a:rPr>
              <a:t> </a:t>
            </a:r>
            <a:r>
              <a:rPr lang="en-US" sz="1800" cap="none" dirty="0" err="1" smtClean="0">
                <a:solidFill>
                  <a:schemeClr val="tx1"/>
                </a:solidFill>
              </a:rPr>
              <a:t>kesehatan</a:t>
            </a:r>
            <a:r>
              <a:rPr lang="en-US" sz="2000" cap="none" dirty="0" smtClean="0">
                <a:solidFill>
                  <a:schemeClr val="tx1"/>
                </a:solidFill>
              </a:rPr>
              <a:t>.</a:t>
            </a:r>
          </a:p>
          <a:p>
            <a:pPr marL="457200" indent="-457200">
              <a:buClr>
                <a:schemeClr val="bg1"/>
              </a:buClr>
              <a:buFont typeface="+mj-lt"/>
              <a:buAutoNum type="arabicPeriod"/>
            </a:pPr>
            <a:r>
              <a:rPr lang="en-US" sz="2000" cap="none" dirty="0" err="1" smtClean="0">
                <a:solidFill>
                  <a:schemeClr val="tx1"/>
                </a:solidFill>
              </a:rPr>
              <a:t>Pelayanan</a:t>
            </a:r>
            <a:r>
              <a:rPr lang="en-US" sz="2000" cap="none" dirty="0" smtClean="0">
                <a:solidFill>
                  <a:schemeClr val="tx1"/>
                </a:solidFill>
              </a:rPr>
              <a:t> </a:t>
            </a:r>
            <a:r>
              <a:rPr lang="en-US" sz="2000" cap="none" dirty="0" err="1" smtClean="0">
                <a:solidFill>
                  <a:schemeClr val="tx1"/>
                </a:solidFill>
              </a:rPr>
              <a:t>keluarga</a:t>
            </a:r>
            <a:r>
              <a:rPr lang="en-US" sz="2000" cap="none" dirty="0" smtClean="0">
                <a:solidFill>
                  <a:schemeClr val="tx1"/>
                </a:solidFill>
              </a:rPr>
              <a:t> </a:t>
            </a:r>
            <a:r>
              <a:rPr lang="en-US" sz="2000" cap="none" dirty="0" err="1" smtClean="0">
                <a:solidFill>
                  <a:schemeClr val="tx1"/>
                </a:solidFill>
              </a:rPr>
              <a:t>berencana</a:t>
            </a:r>
            <a:endParaRPr lang="en-US" sz="1400" cap="none" dirty="0" smtClean="0">
              <a:solidFill>
                <a:schemeClr val="tx1"/>
              </a:solidFill>
            </a:endParaRPr>
          </a:p>
          <a:p>
            <a:pPr marL="457200" indent="-457200">
              <a:buClr>
                <a:schemeClr val="bg1"/>
              </a:buClr>
              <a:buFont typeface="+mj-lt"/>
              <a:buAutoNum type="arabicPeriod"/>
            </a:pPr>
            <a:endParaRPr lang="en-US" sz="2000" cap="none" dirty="0">
              <a:solidFill>
                <a:schemeClr val="tx1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8239140" y="1071546"/>
            <a:ext cx="2105332" cy="409564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 err="1" smtClean="0"/>
              <a:t>Rawat</a:t>
            </a:r>
            <a:r>
              <a:rPr lang="en-US" sz="2800" dirty="0" smtClean="0"/>
              <a:t> </a:t>
            </a:r>
            <a:r>
              <a:rPr lang="en-US" sz="2800" dirty="0" err="1" smtClean="0"/>
              <a:t>inap</a:t>
            </a:r>
            <a:endParaRPr lang="en-US" sz="28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>
          <a:xfrm>
            <a:off x="8239140" y="1571612"/>
            <a:ext cx="2105332" cy="275273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>
            <a:normAutofit fontScale="77500" lnSpcReduction="20000"/>
          </a:bodyPr>
          <a:lstStyle/>
          <a:p>
            <a:r>
              <a:rPr lang="en-US" sz="3800" cap="none" dirty="0" err="1" smtClean="0"/>
              <a:t>Perawatan</a:t>
            </a:r>
            <a:r>
              <a:rPr lang="en-US" sz="3800" cap="none" dirty="0" smtClean="0"/>
              <a:t> </a:t>
            </a:r>
            <a:r>
              <a:rPr lang="en-US" sz="3800" cap="none" dirty="0" err="1" smtClean="0"/>
              <a:t>inap</a:t>
            </a:r>
            <a:r>
              <a:rPr lang="en-US" sz="3800" cap="none" dirty="0" smtClean="0"/>
              <a:t> non </a:t>
            </a:r>
            <a:r>
              <a:rPr lang="en-US" sz="3800" cap="none" dirty="0" err="1" smtClean="0"/>
              <a:t>intensif</a:t>
            </a:r>
            <a:r>
              <a:rPr lang="en-US" sz="3800" cap="none" dirty="0" smtClean="0"/>
              <a:t>; </a:t>
            </a:r>
            <a:endParaRPr lang="en-US" cap="none" dirty="0" smtClean="0"/>
          </a:p>
          <a:p>
            <a:r>
              <a:rPr lang="en-US" sz="3800" cap="none" dirty="0" err="1" smtClean="0"/>
              <a:t>Perawatan</a:t>
            </a:r>
            <a:r>
              <a:rPr lang="en-US" sz="3800" cap="none" dirty="0" smtClean="0"/>
              <a:t> </a:t>
            </a:r>
            <a:r>
              <a:rPr lang="en-US" sz="3800" cap="none" dirty="0" err="1" smtClean="0"/>
              <a:t>inap</a:t>
            </a:r>
            <a:r>
              <a:rPr lang="en-US" sz="3800" cap="none" dirty="0" smtClean="0"/>
              <a:t> di </a:t>
            </a:r>
            <a:r>
              <a:rPr lang="en-US" sz="3800" cap="none" dirty="0" err="1" smtClean="0"/>
              <a:t>ruang</a:t>
            </a:r>
            <a:r>
              <a:rPr lang="en-US" sz="3800" cap="none" dirty="0" smtClean="0"/>
              <a:t> </a:t>
            </a:r>
            <a:r>
              <a:rPr lang="en-US" sz="3800" cap="none" dirty="0" err="1" smtClean="0"/>
              <a:t>intensif</a:t>
            </a:r>
            <a:r>
              <a:rPr lang="en-US" sz="3800" cap="none" dirty="0" smtClean="0"/>
              <a:t>.</a:t>
            </a:r>
            <a:endParaRPr lang="en-US" cap="none" dirty="0"/>
          </a:p>
        </p:txBody>
      </p:sp>
      <p:sp>
        <p:nvSpPr>
          <p:cNvPr id="5" name="Rectangle 4"/>
          <p:cNvSpPr/>
          <p:nvPr/>
        </p:nvSpPr>
        <p:spPr>
          <a:xfrm>
            <a:off x="8239140" y="4821867"/>
            <a:ext cx="2105332" cy="132343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en-US" sz="2000" b="1" dirty="0"/>
              <a:t>Pelayanan </a:t>
            </a:r>
            <a:r>
              <a:rPr lang="en-US" sz="2000" b="1" dirty="0" err="1"/>
              <a:t>ambulan</a:t>
            </a:r>
            <a:r>
              <a:rPr lang="en-US" sz="2000" b="1" dirty="0"/>
              <a:t> </a:t>
            </a:r>
            <a:r>
              <a:rPr lang="en-US" sz="2000" b="1" dirty="0" err="1"/>
              <a:t>darat</a:t>
            </a:r>
            <a:r>
              <a:rPr lang="en-US" sz="2000" b="1" dirty="0"/>
              <a:t> </a:t>
            </a:r>
            <a:r>
              <a:rPr lang="en-US" sz="2000" b="1" dirty="0" err="1"/>
              <a:t>atau</a:t>
            </a:r>
            <a:r>
              <a:rPr lang="en-US" sz="2000" b="1" dirty="0"/>
              <a:t> air  (</a:t>
            </a:r>
            <a:r>
              <a:rPr lang="en-US" sz="2000" b="1" dirty="0" err="1"/>
              <a:t>antar</a:t>
            </a:r>
            <a:r>
              <a:rPr lang="en-US" sz="2000" b="1" dirty="0"/>
              <a:t> </a:t>
            </a:r>
            <a:r>
              <a:rPr lang="en-US" sz="2000" b="1" dirty="0" err="1"/>
              <a:t>faskes</a:t>
            </a:r>
            <a:r>
              <a:rPr lang="en-US" sz="2000" b="1" dirty="0"/>
              <a:t>)</a:t>
            </a:r>
          </a:p>
        </p:txBody>
      </p:sp>
      <p:pic>
        <p:nvPicPr>
          <p:cNvPr id="8" name="Gambar 22" descr="Sebuah gambar berisi burung&#10;&#10;Deskripsi dihasilkan secara otomatis">
            <a:extLst>
              <a:ext uri="{FF2B5EF4-FFF2-40B4-BE49-F238E27FC236}">
                <a16:creationId xmlns="" xmlns:a16="http://schemas.microsoft.com/office/drawing/2014/main" id="{AA7C6235-3A82-4F8F-93B5-79CE43D554A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558"/>
            <a:ext cx="757668" cy="760160"/>
          </a:xfrm>
          <a:prstGeom prst="rect">
            <a:avLst/>
          </a:prstGeom>
        </p:spPr>
      </p:pic>
      <p:pic>
        <p:nvPicPr>
          <p:cNvPr id="9" name="Gambar 20" descr="Sebuah gambar berisi burung&#10;&#10;Deskripsi dihasilkan secara otomatis">
            <a:extLst>
              <a:ext uri="{FF2B5EF4-FFF2-40B4-BE49-F238E27FC236}">
                <a16:creationId xmlns="" xmlns:a16="http://schemas.microsoft.com/office/drawing/2014/main" id="{58A25AD2-11B9-4309-B2B4-B06E7A25F35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08213"/>
            <a:ext cx="12192000" cy="355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448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Koding covid 19 per 1 oktober 2021</a:t>
            </a:r>
            <a:endParaRPr lang="id-ID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01461270"/>
              </p:ext>
            </p:extLst>
          </p:nvPr>
        </p:nvGraphicFramePr>
        <p:xfrm>
          <a:off x="838200" y="1825625"/>
          <a:ext cx="10515601" cy="4610102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4272287"/>
                <a:gridCol w="3605859"/>
                <a:gridCol w="2637455"/>
              </a:tblGrid>
              <a:tr h="529233"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 marL="119395" marR="119395" anchor="ctr"/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 marL="119395" marR="119395" anchor="ctr"/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 marL="119395" marR="119395" anchor="ctr"/>
                </a:tc>
              </a:tr>
              <a:tr h="844704">
                <a:tc>
                  <a:txBody>
                    <a:bodyPr/>
                    <a:lstStyle/>
                    <a:p>
                      <a:r>
                        <a:rPr lang="id-ID" dirty="0" smtClean="0"/>
                        <a:t>hasil pemeriksaan penunjang positif COVID-19 </a:t>
                      </a:r>
                      <a:endParaRPr lang="id-ID" dirty="0"/>
                    </a:p>
                  </a:txBody>
                  <a:tcPr marL="119395" marR="119395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dirty="0" smtClean="0"/>
                        <a:t>U07.1(</a:t>
                      </a:r>
                      <a:r>
                        <a:rPr lang="id-ID" i="1" dirty="0" smtClean="0"/>
                        <a:t>COVID-19</a:t>
                      </a:r>
                      <a:r>
                        <a:rPr lang="id-ID" dirty="0" smtClean="0"/>
                        <a:t>, </a:t>
                      </a:r>
                      <a:r>
                        <a:rPr lang="id-ID" i="1" dirty="0" smtClean="0"/>
                        <a:t>virus identified</a:t>
                      </a:r>
                      <a:r>
                        <a:rPr lang="id-ID" dirty="0" smtClean="0"/>
                        <a:t>) </a:t>
                      </a:r>
                    </a:p>
                  </a:txBody>
                  <a:tcPr marL="119395" marR="119395" anchor="ctr"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Sebagai diagnosis utama</a:t>
                      </a:r>
                      <a:endParaRPr lang="id-ID" dirty="0"/>
                    </a:p>
                  </a:txBody>
                  <a:tcPr marL="119395" marR="119395" anchor="ctr"/>
                </a:tc>
              </a:tr>
              <a:tr h="785316">
                <a:tc>
                  <a:txBody>
                    <a:bodyPr/>
                    <a:lstStyle/>
                    <a:p>
                      <a:r>
                        <a:rPr lang="id-ID" dirty="0" smtClean="0"/>
                        <a:t>pasien suspek/</a:t>
                      </a:r>
                      <a:r>
                        <a:rPr lang="id-ID" i="1" dirty="0" smtClean="0"/>
                        <a:t>probable </a:t>
                      </a:r>
                      <a:endParaRPr lang="id-ID" dirty="0"/>
                    </a:p>
                  </a:txBody>
                  <a:tcPr marL="119395" marR="119395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dirty="0" smtClean="0"/>
                        <a:t> U07.2 (</a:t>
                      </a:r>
                      <a:r>
                        <a:rPr lang="id-ID" i="1" dirty="0" smtClean="0"/>
                        <a:t>COVID-19</a:t>
                      </a:r>
                      <a:r>
                        <a:rPr lang="id-ID" dirty="0" smtClean="0"/>
                        <a:t>, </a:t>
                      </a:r>
                      <a:r>
                        <a:rPr lang="id-ID" i="1" dirty="0" smtClean="0"/>
                        <a:t>virus not identified)</a:t>
                      </a:r>
                      <a:endParaRPr lang="id-ID" dirty="0" smtClean="0"/>
                    </a:p>
                  </a:txBody>
                  <a:tcPr marL="119395" marR="119395" anchor="ctr"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Sebagai diagnosis utama</a:t>
                      </a:r>
                      <a:endParaRPr lang="id-ID" dirty="0"/>
                    </a:p>
                  </a:txBody>
                  <a:tcPr marL="119395" marR="119395" anchor="ctr"/>
                </a:tc>
              </a:tr>
              <a:tr h="693222">
                <a:tc>
                  <a:txBody>
                    <a:bodyPr/>
                    <a:lstStyle/>
                    <a:p>
                      <a:r>
                        <a:rPr lang="id-ID" dirty="0" smtClean="0"/>
                        <a:t>diagnosis selain COVID-19</a:t>
                      </a:r>
                      <a:endParaRPr lang="id-ID" dirty="0"/>
                    </a:p>
                  </a:txBody>
                  <a:tcPr marL="119395" marR="119395" anchor="ctr"/>
                </a:tc>
                <a:tc>
                  <a:txBody>
                    <a:bodyPr/>
                    <a:lstStyle/>
                    <a:p>
                      <a:r>
                        <a:rPr lang="id-ID" baseline="0" dirty="0" smtClean="0"/>
                        <a:t>ICD 10 versi th 2010</a:t>
                      </a:r>
                      <a:endParaRPr lang="id-ID" dirty="0"/>
                    </a:p>
                  </a:txBody>
                  <a:tcPr marL="119395" marR="119395" anchor="ctr"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Sebagai diagnosis</a:t>
                      </a:r>
                      <a:r>
                        <a:rPr lang="id-ID" baseline="0" dirty="0" smtClean="0"/>
                        <a:t> sekunder</a:t>
                      </a:r>
                      <a:endParaRPr lang="id-ID" dirty="0"/>
                    </a:p>
                  </a:txBody>
                  <a:tcPr marL="119395" marR="119395" anchor="ctr"/>
                </a:tc>
              </a:tr>
              <a:tr h="844156">
                <a:tc>
                  <a:txBody>
                    <a:bodyPr/>
                    <a:lstStyle/>
                    <a:p>
                      <a:r>
                        <a:rPr lang="id-ID" dirty="0" smtClean="0"/>
                        <a:t>prosedur atau tindakan </a:t>
                      </a:r>
                      <a:endParaRPr lang="id-ID" dirty="0"/>
                    </a:p>
                  </a:txBody>
                  <a:tcPr marL="119395" marR="119395" anchor="ctr"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ICD-9-CM Tahun 2010.</a:t>
                      </a:r>
                      <a:endParaRPr lang="id-ID" dirty="0"/>
                    </a:p>
                  </a:txBody>
                  <a:tcPr marL="119395" marR="119395" anchor="ctr"/>
                </a:tc>
                <a:tc>
                  <a:txBody>
                    <a:bodyPr/>
                    <a:lstStyle/>
                    <a:p>
                      <a:endParaRPr lang="id-ID"/>
                    </a:p>
                  </a:txBody>
                  <a:tcPr marL="119395" marR="119395" anchor="ctr"/>
                </a:tc>
              </a:tr>
              <a:tr h="913471">
                <a:tc>
                  <a:txBody>
                    <a:bodyPr/>
                    <a:lstStyle/>
                    <a:p>
                      <a:r>
                        <a:rPr lang="id-ID" dirty="0" smtClean="0"/>
                        <a:t>prosedur </a:t>
                      </a:r>
                      <a:r>
                        <a:rPr lang="id-ID" i="1" dirty="0" smtClean="0"/>
                        <a:t>high flow nasal canule </a:t>
                      </a:r>
                      <a:r>
                        <a:rPr lang="id-ID" dirty="0" smtClean="0"/>
                        <a:t>(HFNC) </a:t>
                      </a:r>
                      <a:endParaRPr lang="id-ID" dirty="0"/>
                    </a:p>
                  </a:txBody>
                  <a:tcPr marL="119395" marR="119395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dirty="0" smtClean="0"/>
                        <a:t>93.960. </a:t>
                      </a:r>
                    </a:p>
                  </a:txBody>
                  <a:tcPr marL="119395" marR="119395" anchor="ctr"/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 marL="119395" marR="119395" anchor="ctr"/>
                </a:tc>
              </a:tr>
            </a:tbl>
          </a:graphicData>
        </a:graphic>
      </p:graphicFrame>
      <p:pic>
        <p:nvPicPr>
          <p:cNvPr id="4" name="Gambar 20" descr="Sebuah gambar berisi burung&#10;&#10;Deskripsi dihasilkan secara otomatis">
            <a:extLst>
              <a:ext uri="{FF2B5EF4-FFF2-40B4-BE49-F238E27FC236}">
                <a16:creationId xmlns="" xmlns:a16="http://schemas.microsoft.com/office/drawing/2014/main" id="{58A25AD2-11B9-4309-B2B4-B06E7A25F35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21660"/>
            <a:ext cx="12192000" cy="355345"/>
          </a:xfrm>
          <a:prstGeom prst="rect">
            <a:avLst/>
          </a:prstGeom>
        </p:spPr>
      </p:pic>
      <p:pic>
        <p:nvPicPr>
          <p:cNvPr id="5" name="Gambar 22" descr="Sebuah gambar berisi burung&#10;&#10;Deskripsi dihasilkan secara otomatis">
            <a:extLst>
              <a:ext uri="{FF2B5EF4-FFF2-40B4-BE49-F238E27FC236}">
                <a16:creationId xmlns="" xmlns:a16="http://schemas.microsoft.com/office/drawing/2014/main" id="{AA7C6235-3A82-4F8F-93B5-79CE43D554A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558"/>
            <a:ext cx="757668" cy="76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964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8">
            <a:extLst>
              <a:ext uri="{FF2B5EF4-FFF2-40B4-BE49-F238E27FC236}">
                <a16:creationId xmlns="" xmlns:a16="http://schemas.microsoft.com/office/drawing/2014/main" id="{99E224D8-2877-4DB6-8AB0-16580C2DDD53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14793" y="551738"/>
          <a:ext cx="11356279" cy="84124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71050">
                  <a:extLst>
                    <a:ext uri="{9D8B030D-6E8A-4147-A177-3AD203B41FA5}">
                      <a16:colId xmlns="" xmlns:a16="http://schemas.microsoft.com/office/drawing/2014/main" val="2876065376"/>
                    </a:ext>
                  </a:extLst>
                </a:gridCol>
                <a:gridCol w="1874944">
                  <a:extLst>
                    <a:ext uri="{9D8B030D-6E8A-4147-A177-3AD203B41FA5}">
                      <a16:colId xmlns="" xmlns:a16="http://schemas.microsoft.com/office/drawing/2014/main" val="243383124"/>
                    </a:ext>
                  </a:extLst>
                </a:gridCol>
                <a:gridCol w="4145517">
                  <a:extLst>
                    <a:ext uri="{9D8B030D-6E8A-4147-A177-3AD203B41FA5}">
                      <a16:colId xmlns="" xmlns:a16="http://schemas.microsoft.com/office/drawing/2014/main" val="746178175"/>
                    </a:ext>
                  </a:extLst>
                </a:gridCol>
                <a:gridCol w="1191192">
                  <a:extLst>
                    <a:ext uri="{9D8B030D-6E8A-4147-A177-3AD203B41FA5}">
                      <a16:colId xmlns="" xmlns:a16="http://schemas.microsoft.com/office/drawing/2014/main" val="3842741545"/>
                    </a:ext>
                  </a:extLst>
                </a:gridCol>
                <a:gridCol w="1191192">
                  <a:extLst>
                    <a:ext uri="{9D8B030D-6E8A-4147-A177-3AD203B41FA5}">
                      <a16:colId xmlns="" xmlns:a16="http://schemas.microsoft.com/office/drawing/2014/main" val="633497955"/>
                    </a:ext>
                  </a:extLst>
                </a:gridCol>
                <a:gridCol w="1191192">
                  <a:extLst>
                    <a:ext uri="{9D8B030D-6E8A-4147-A177-3AD203B41FA5}">
                      <a16:colId xmlns="" xmlns:a16="http://schemas.microsoft.com/office/drawing/2014/main" val="4209250521"/>
                    </a:ext>
                  </a:extLst>
                </a:gridCol>
                <a:gridCol w="1191192">
                  <a:extLst>
                    <a:ext uri="{9D8B030D-6E8A-4147-A177-3AD203B41FA5}">
                      <a16:colId xmlns="" xmlns:a16="http://schemas.microsoft.com/office/drawing/2014/main" val="946590154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</a:t>
                      </a:r>
                      <a:endParaRPr lang="en-US" sz="20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INA-CBG</a:t>
                      </a:r>
                      <a:endParaRPr lang="en-US" sz="20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DESKRIPSI</a:t>
                      </a:r>
                      <a:endParaRPr lang="en-US" sz="20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KELAS</a:t>
                      </a:r>
                      <a:endParaRPr lang="en-US" sz="20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295443768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en-US" sz="20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endParaRPr lang="en-US" sz="20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  <a:endParaRPr lang="en-US" sz="20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</a:t>
                      </a:r>
                      <a:endParaRPr lang="en-US" sz="20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423883943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20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Q-4-18-0</a:t>
                      </a:r>
                      <a:endParaRPr lang="en-US" sz="20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SUSPEK COVID-19</a:t>
                      </a:r>
                      <a:endParaRPr lang="en-US" sz="20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865,100</a:t>
                      </a:r>
                      <a:endParaRPr lang="en-US" sz="20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786,500</a:t>
                      </a:r>
                      <a:endParaRPr lang="en-US" sz="20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715,000</a:t>
                      </a:r>
                      <a:endParaRPr lang="en-US" sz="20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650,000</a:t>
                      </a:r>
                      <a:endParaRPr lang="en-US" sz="20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401127669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20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Q-4-19-0</a:t>
                      </a:r>
                      <a:endParaRPr lang="en-US" sz="20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TERKONFIRMASI COVID-19</a:t>
                      </a:r>
                      <a:endParaRPr lang="en-US" sz="20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865,100</a:t>
                      </a:r>
                      <a:endParaRPr lang="en-US" sz="20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786,500</a:t>
                      </a:r>
                      <a:endParaRPr lang="en-US" sz="20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715,000</a:t>
                      </a:r>
                      <a:endParaRPr lang="en-US" sz="20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650,000</a:t>
                      </a:r>
                      <a:endParaRPr lang="en-US" sz="20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3424021451"/>
                  </a:ext>
                </a:extLst>
              </a:tr>
            </a:tbl>
          </a:graphicData>
        </a:graphic>
      </p:graphicFrame>
      <p:sp>
        <p:nvSpPr>
          <p:cNvPr id="16" name="Rectangle 1">
            <a:extLst>
              <a:ext uri="{FF2B5EF4-FFF2-40B4-BE49-F238E27FC236}">
                <a16:creationId xmlns="" xmlns:a16="http://schemas.microsoft.com/office/drawing/2014/main" id="{A9BA62A5-C17D-4C93-BCB4-BE458FEEA2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793" y="110238"/>
            <a:ext cx="4539434" cy="338138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600" b="1" dirty="0">
                <a:latin typeface="Arial" panose="020B0604020202020204" pitchFamily="34" charset="0"/>
                <a:cs typeface="Arial Unicode MS" panose="020B0604020202020204" pitchFamily="34" charset="-128"/>
              </a:rPr>
              <a:t>a. TARIF KLAIM PASIEN RAWAT JALAN</a:t>
            </a:r>
          </a:p>
        </p:txBody>
      </p:sp>
      <p:sp>
        <p:nvSpPr>
          <p:cNvPr id="17" name="Rectangle 1">
            <a:extLst>
              <a:ext uri="{FF2B5EF4-FFF2-40B4-BE49-F238E27FC236}">
                <a16:creationId xmlns="" xmlns:a16="http://schemas.microsoft.com/office/drawing/2014/main" id="{2E6C47FB-E9F8-4995-8B5F-F2A2C1732A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793" y="1413027"/>
            <a:ext cx="4539434" cy="338138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600" b="1" dirty="0">
                <a:latin typeface="Arial" panose="020B0604020202020204" pitchFamily="34" charset="0"/>
                <a:cs typeface="Arial Unicode MS" panose="020B0604020202020204" pitchFamily="34" charset="-128"/>
              </a:rPr>
              <a:t>b. TARIF KLAIM PASIEN RAWAT INAP</a:t>
            </a:r>
          </a:p>
        </p:txBody>
      </p:sp>
      <p:graphicFrame>
        <p:nvGraphicFramePr>
          <p:cNvPr id="12" name="Table 11">
            <a:extLst>
              <a:ext uri="{FF2B5EF4-FFF2-40B4-BE49-F238E27FC236}">
                <a16:creationId xmlns="" xmlns:a16="http://schemas.microsoft.com/office/drawing/2014/main" id="{AB2E0256-B408-437C-BE04-80E6C298F852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14793" y="1821274"/>
          <a:ext cx="11356277" cy="496134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88251">
                  <a:extLst>
                    <a:ext uri="{9D8B030D-6E8A-4147-A177-3AD203B41FA5}">
                      <a16:colId xmlns="" xmlns:a16="http://schemas.microsoft.com/office/drawing/2014/main" val="123980850"/>
                    </a:ext>
                  </a:extLst>
                </a:gridCol>
                <a:gridCol w="1892145">
                  <a:extLst>
                    <a:ext uri="{9D8B030D-6E8A-4147-A177-3AD203B41FA5}">
                      <a16:colId xmlns="" xmlns:a16="http://schemas.microsoft.com/office/drawing/2014/main" val="1136088363"/>
                    </a:ext>
                  </a:extLst>
                </a:gridCol>
                <a:gridCol w="4145517">
                  <a:extLst>
                    <a:ext uri="{9D8B030D-6E8A-4147-A177-3AD203B41FA5}">
                      <a16:colId xmlns="" xmlns:a16="http://schemas.microsoft.com/office/drawing/2014/main" val="356739978"/>
                    </a:ext>
                  </a:extLst>
                </a:gridCol>
                <a:gridCol w="1182591">
                  <a:extLst>
                    <a:ext uri="{9D8B030D-6E8A-4147-A177-3AD203B41FA5}">
                      <a16:colId xmlns="" xmlns:a16="http://schemas.microsoft.com/office/drawing/2014/main" val="3013835190"/>
                    </a:ext>
                  </a:extLst>
                </a:gridCol>
                <a:gridCol w="1182591">
                  <a:extLst>
                    <a:ext uri="{9D8B030D-6E8A-4147-A177-3AD203B41FA5}">
                      <a16:colId xmlns="" xmlns:a16="http://schemas.microsoft.com/office/drawing/2014/main" val="2530934109"/>
                    </a:ext>
                  </a:extLst>
                </a:gridCol>
                <a:gridCol w="1182591">
                  <a:extLst>
                    <a:ext uri="{9D8B030D-6E8A-4147-A177-3AD203B41FA5}">
                      <a16:colId xmlns="" xmlns:a16="http://schemas.microsoft.com/office/drawing/2014/main" val="85965116"/>
                    </a:ext>
                  </a:extLst>
                </a:gridCol>
                <a:gridCol w="1182591">
                  <a:extLst>
                    <a:ext uri="{9D8B030D-6E8A-4147-A177-3AD203B41FA5}">
                      <a16:colId xmlns="" xmlns:a16="http://schemas.microsoft.com/office/drawing/2014/main" val="3695414521"/>
                    </a:ext>
                  </a:extLst>
                </a:gridCol>
              </a:tblGrid>
              <a:tr h="205955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</a:t>
                      </a:r>
                      <a:endParaRPr lang="en-US" sz="14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3493" marR="23493" marT="0" marB="0" anchor="ctr"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KODE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3493" marR="23493" marT="0" marB="0" anchor="ctr"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DESKR</a:t>
                      </a:r>
                      <a:r>
                        <a:rPr lang="id-ID" sz="12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IP</a:t>
                      </a:r>
                      <a:r>
                        <a:rPr lang="en-US" sz="12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</a:t>
                      </a:r>
                      <a:endParaRPr lang="en-US" sz="14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3493" marR="23493" marT="0" marB="0" anchor="ctr"/>
                </a:tc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KELAS</a:t>
                      </a:r>
                      <a:endParaRPr lang="en-US" sz="14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3493" marR="23493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40801147"/>
                  </a:ext>
                </a:extLst>
              </a:tr>
              <a:tr h="20595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3493" marR="2349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endParaRPr lang="en-US" sz="14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3493" marR="2349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  <a:endParaRPr lang="en-US" sz="14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3493" marR="2349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</a:t>
                      </a:r>
                      <a:endParaRPr lang="en-US" sz="14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3493" marR="23493" marT="0" marB="0" anchor="ctr"/>
                </a:tc>
                <a:extLst>
                  <a:ext uri="{0D108BD9-81ED-4DB2-BD59-A6C34878D82A}">
                    <a16:rowId xmlns="" xmlns:a16="http://schemas.microsoft.com/office/drawing/2014/main" val="4178194975"/>
                  </a:ext>
                </a:extLst>
              </a:tr>
              <a:tr h="20595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14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3493" marR="2349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A-4-18-I</a:t>
                      </a:r>
                      <a:endParaRPr lang="en-US" sz="14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3493" marR="23493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SUSPEK,</a:t>
                      </a:r>
                      <a:r>
                        <a:rPr lang="id-ID" sz="12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LE</a:t>
                      </a:r>
                      <a:r>
                        <a:rPr lang="en-US" sz="12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VEL 1</a:t>
                      </a:r>
                      <a:endParaRPr lang="en-US" sz="14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3493" marR="2349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20,846,700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3493" marR="2349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18,780,800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3493" marR="2349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17,253,000</a:t>
                      </a:r>
                      <a:endParaRPr lang="en-US" sz="14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3493" marR="2349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15,525,100</a:t>
                      </a:r>
                      <a:endParaRPr lang="en-US" sz="14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3493" marR="23493" marT="0" marB="0" anchor="ctr"/>
                </a:tc>
                <a:extLst>
                  <a:ext uri="{0D108BD9-81ED-4DB2-BD59-A6C34878D82A}">
                    <a16:rowId xmlns="" xmlns:a16="http://schemas.microsoft.com/office/drawing/2014/main" val="263129848"/>
                  </a:ext>
                </a:extLst>
              </a:tr>
              <a:tr h="20595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14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3493" marR="2349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A-4-18-II</a:t>
                      </a:r>
                      <a:endParaRPr lang="en-US" sz="14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3493" marR="23493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SUSPEK</a:t>
                      </a:r>
                      <a:r>
                        <a:rPr lang="id-ID" sz="12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 </a:t>
                      </a:r>
                      <a:r>
                        <a:rPr lang="en-US" sz="12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LEVEL 2</a:t>
                      </a:r>
                      <a:endParaRPr lang="en-US" sz="14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3493" marR="2349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25,016,000</a:t>
                      </a:r>
                      <a:endParaRPr lang="en-US" sz="14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3493" marR="2349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22,536,900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3493" marR="2349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20,703,700</a:t>
                      </a:r>
                      <a:endParaRPr lang="en-US" sz="14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3493" marR="2349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18,630,100</a:t>
                      </a:r>
                      <a:endParaRPr lang="en-US" sz="14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3493" marR="23493" marT="0" marB="0" anchor="ctr"/>
                </a:tc>
                <a:extLst>
                  <a:ext uri="{0D108BD9-81ED-4DB2-BD59-A6C34878D82A}">
                    <a16:rowId xmlns="" xmlns:a16="http://schemas.microsoft.com/office/drawing/2014/main" val="1919512100"/>
                  </a:ext>
                </a:extLst>
              </a:tr>
              <a:tr h="20595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14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3493" marR="2349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A-4-18-III</a:t>
                      </a:r>
                      <a:endParaRPr lang="en-US" sz="14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3493" marR="23493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SUSPEK, LEVEL 3</a:t>
                      </a:r>
                      <a:endParaRPr lang="en-US" sz="14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3493" marR="2349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30,019,200</a:t>
                      </a:r>
                      <a:endParaRPr lang="en-US" sz="14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3493" marR="2349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27,044,300</a:t>
                      </a:r>
                      <a:endParaRPr lang="en-US" sz="14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3493" marR="2349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24,844,500</a:t>
                      </a:r>
                      <a:endParaRPr lang="en-US" sz="14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3493" marR="2349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22,356,200</a:t>
                      </a:r>
                      <a:endParaRPr lang="en-US" sz="14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3493" marR="23493" marT="0" marB="0" anchor="ctr"/>
                </a:tc>
                <a:extLst>
                  <a:ext uri="{0D108BD9-81ED-4DB2-BD59-A6C34878D82A}">
                    <a16:rowId xmlns="" xmlns:a16="http://schemas.microsoft.com/office/drawing/2014/main" val="569212919"/>
                  </a:ext>
                </a:extLst>
              </a:tr>
              <a:tr h="25193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14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3493" marR="2349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J-2-18-I</a:t>
                      </a:r>
                      <a:endParaRPr lang="en-US" sz="14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3493" marR="23493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SUSPEK DENGAN VENTILATOR &lt;96, LEVEL 1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3493" marR="2349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27,100,700</a:t>
                      </a:r>
                      <a:endParaRPr lang="en-US" sz="14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3493" marR="2349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24,415,000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3493" marR="2349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22,429,000</a:t>
                      </a:r>
                      <a:endParaRPr lang="en-US" sz="14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3493" marR="2349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20,182,600</a:t>
                      </a:r>
                      <a:endParaRPr lang="en-US" sz="14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3493" marR="23493" marT="0" marB="0" anchor="ctr"/>
                </a:tc>
                <a:extLst>
                  <a:ext uri="{0D108BD9-81ED-4DB2-BD59-A6C34878D82A}">
                    <a16:rowId xmlns="" xmlns:a16="http://schemas.microsoft.com/office/drawing/2014/main" val="4083611878"/>
                  </a:ext>
                </a:extLst>
              </a:tr>
              <a:tr h="25193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US" sz="14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3493" marR="2349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J-2-18-II</a:t>
                      </a:r>
                      <a:endParaRPr lang="en-US" sz="14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3493" marR="23493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SUSPEK DENGAN VENTILATOR &lt;96, LEVEL 2</a:t>
                      </a:r>
                      <a:endParaRPr lang="en-US" sz="14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3493" marR="2349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32,520,800</a:t>
                      </a:r>
                      <a:endParaRPr lang="en-US" sz="14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3493" marR="2349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29,298,000</a:t>
                      </a:r>
                      <a:endParaRPr lang="en-US" sz="14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3493" marR="2349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26,914,800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3493" marR="2349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24,219,200</a:t>
                      </a:r>
                      <a:endParaRPr lang="en-US" sz="14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3493" marR="23493" marT="0" marB="0" anchor="ctr"/>
                </a:tc>
                <a:extLst>
                  <a:ext uri="{0D108BD9-81ED-4DB2-BD59-A6C34878D82A}">
                    <a16:rowId xmlns="" xmlns:a16="http://schemas.microsoft.com/office/drawing/2014/main" val="2991463914"/>
                  </a:ext>
                </a:extLst>
              </a:tr>
              <a:tr h="25193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US" sz="14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3493" marR="2349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J-2-18-III</a:t>
                      </a:r>
                      <a:endParaRPr lang="en-US" sz="14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3493" marR="23493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SUSPEK DENGAN VENTILATOR &lt;96, LEVEL 3</a:t>
                      </a:r>
                      <a:endParaRPr lang="en-US" sz="14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3493" marR="2349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39,025,000</a:t>
                      </a:r>
                      <a:endParaRPr lang="en-US" sz="14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3493" marR="2349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35,157,600</a:t>
                      </a:r>
                      <a:endParaRPr lang="en-US" sz="14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3493" marR="2349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32,297,800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3493" marR="2349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29,063,100</a:t>
                      </a:r>
                      <a:endParaRPr lang="en-US" sz="14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3493" marR="23493" marT="0" marB="0" anchor="ctr"/>
                </a:tc>
                <a:extLst>
                  <a:ext uri="{0D108BD9-81ED-4DB2-BD59-A6C34878D82A}">
                    <a16:rowId xmlns="" xmlns:a16="http://schemas.microsoft.com/office/drawing/2014/main" val="1912478805"/>
                  </a:ext>
                </a:extLst>
              </a:tr>
              <a:tr h="25193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US" sz="14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3493" marR="2349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J-1-18-I</a:t>
                      </a:r>
                      <a:endParaRPr lang="en-US" sz="14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3493" marR="23493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SUSPEK DENGAN VENTILATOR &gt;96, LEVEL 1</a:t>
                      </a:r>
                      <a:endParaRPr lang="en-US" sz="14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3493" marR="2349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47,138,800</a:t>
                      </a:r>
                      <a:endParaRPr lang="en-US" sz="14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3493" marR="2349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42,467,400</a:t>
                      </a:r>
                      <a:endParaRPr lang="en-US" sz="14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3493" marR="2349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38,700,900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3493" marR="2349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35,891,100</a:t>
                      </a:r>
                      <a:endParaRPr lang="en-US" sz="14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3493" marR="23493" marT="0" marB="0" anchor="ctr"/>
                </a:tc>
                <a:extLst>
                  <a:ext uri="{0D108BD9-81ED-4DB2-BD59-A6C34878D82A}">
                    <a16:rowId xmlns="" xmlns:a16="http://schemas.microsoft.com/office/drawing/2014/main" val="3986949051"/>
                  </a:ext>
                </a:extLst>
              </a:tr>
              <a:tr h="25193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US" sz="14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3493" marR="2349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J-1-18-II</a:t>
                      </a:r>
                      <a:endParaRPr lang="en-US" sz="14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3493" marR="23493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SUSPEK DENGAN VENTILATOR &gt;96, LEVEL 2</a:t>
                      </a:r>
                      <a:endParaRPr lang="en-US" sz="14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3493" marR="2349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51,852,700</a:t>
                      </a:r>
                      <a:endParaRPr lang="en-US" sz="14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3493" marR="2349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46,714,200</a:t>
                      </a:r>
                      <a:endParaRPr lang="en-US" sz="14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3493" marR="2349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42,571,000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3493" marR="2349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39,480,300</a:t>
                      </a:r>
                      <a:endParaRPr lang="en-US" sz="14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3493" marR="23493" marT="0" marB="0" anchor="ctr"/>
                </a:tc>
                <a:extLst>
                  <a:ext uri="{0D108BD9-81ED-4DB2-BD59-A6C34878D82A}">
                    <a16:rowId xmlns="" xmlns:a16="http://schemas.microsoft.com/office/drawing/2014/main" val="2164169780"/>
                  </a:ext>
                </a:extLst>
              </a:tr>
              <a:tr h="25193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en-US" sz="14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3493" marR="2349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J-1-18-III</a:t>
                      </a:r>
                      <a:endParaRPr lang="en-US" sz="14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3493" marR="23493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SUSPEK DENGAN VENTILATOR &gt;96, LEVEL 3</a:t>
                      </a:r>
                      <a:endParaRPr lang="en-US" sz="14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3493" marR="2349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57,038,000</a:t>
                      </a:r>
                      <a:endParaRPr lang="en-US" sz="14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3493" marR="2349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51,385,500</a:t>
                      </a:r>
                      <a:endParaRPr lang="en-US" sz="14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3493" marR="2349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46,828,100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3493" marR="2349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43,428,300</a:t>
                      </a:r>
                      <a:endParaRPr lang="en-US" sz="14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3493" marR="23493" marT="0" marB="0" anchor="ctr"/>
                </a:tc>
                <a:extLst>
                  <a:ext uri="{0D108BD9-81ED-4DB2-BD59-A6C34878D82A}">
                    <a16:rowId xmlns="" xmlns:a16="http://schemas.microsoft.com/office/drawing/2014/main" val="1747802917"/>
                  </a:ext>
                </a:extLst>
              </a:tr>
              <a:tr h="20595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n-US" sz="14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3493" marR="2349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A-4-19-I</a:t>
                      </a:r>
                      <a:endParaRPr lang="en-US" sz="14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3493" marR="23493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TERKONFIRMASI, LEVEL 1</a:t>
                      </a:r>
                      <a:endParaRPr lang="en-US" sz="14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3493" marR="2349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54,681,900</a:t>
                      </a:r>
                      <a:endParaRPr lang="en-US" sz="14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3493" marR="2349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52,578,700</a:t>
                      </a:r>
                      <a:endParaRPr lang="en-US" sz="14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3493" marR="2349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46,885,400</a:t>
                      </a:r>
                      <a:endParaRPr lang="en-US" sz="14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3493" marR="2349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31,769,800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3493" marR="23493" marT="0" marB="0" anchor="ctr"/>
                </a:tc>
                <a:extLst>
                  <a:ext uri="{0D108BD9-81ED-4DB2-BD59-A6C34878D82A}">
                    <a16:rowId xmlns="" xmlns:a16="http://schemas.microsoft.com/office/drawing/2014/main" val="1526678576"/>
                  </a:ext>
                </a:extLst>
              </a:tr>
              <a:tr h="20595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en-US" sz="14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3493" marR="2349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A-4-19-II</a:t>
                      </a:r>
                      <a:endParaRPr lang="en-US" sz="14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3493" marR="23493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TERKONFIRMASI, LEVEL 2</a:t>
                      </a:r>
                      <a:endParaRPr lang="en-US" sz="14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3493" marR="2349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65,618,300</a:t>
                      </a:r>
                      <a:endParaRPr lang="en-US" sz="14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3493" marR="2349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63,094,500</a:t>
                      </a:r>
                      <a:endParaRPr lang="en-US" sz="14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3493" marR="2349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56,262,600</a:t>
                      </a:r>
                      <a:endParaRPr lang="en-US" sz="14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3493" marR="2349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38,123,800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3493" marR="23493" marT="0" marB="0" anchor="ctr"/>
                </a:tc>
                <a:extLst>
                  <a:ext uri="{0D108BD9-81ED-4DB2-BD59-A6C34878D82A}">
                    <a16:rowId xmlns="" xmlns:a16="http://schemas.microsoft.com/office/drawing/2014/main" val="1754225770"/>
                  </a:ext>
                </a:extLst>
              </a:tr>
              <a:tr h="20595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en-US" sz="14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3493" marR="2349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A-4-19-III</a:t>
                      </a:r>
                      <a:endParaRPr lang="en-US" sz="14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3493" marR="23493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TERKONFIRMASI, LEVEL 3</a:t>
                      </a:r>
                      <a:endParaRPr lang="en-US" sz="14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3493" marR="2349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78,741,900</a:t>
                      </a:r>
                      <a:endParaRPr lang="en-US" sz="14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3493" marR="2349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75,713,300</a:t>
                      </a:r>
                      <a:endParaRPr lang="en-US" sz="14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3493" marR="2349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67,515,100</a:t>
                      </a:r>
                      <a:endParaRPr lang="en-US" sz="14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3493" marR="2349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45,748,500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3493" marR="23493" marT="0" marB="0" anchor="ctr"/>
                </a:tc>
                <a:extLst>
                  <a:ext uri="{0D108BD9-81ED-4DB2-BD59-A6C34878D82A}">
                    <a16:rowId xmlns="" xmlns:a16="http://schemas.microsoft.com/office/drawing/2014/main" val="3640341601"/>
                  </a:ext>
                </a:extLst>
              </a:tr>
              <a:tr h="30306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  <a:endParaRPr lang="en-US" sz="14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3493" marR="2349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J-2-19-I</a:t>
                      </a:r>
                      <a:endParaRPr lang="en-US" sz="14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3493" marR="23493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TERKONFIRMASI DENGAN VENTILATOR &lt;96, LEVEL 1</a:t>
                      </a:r>
                      <a:endParaRPr lang="en-US" sz="14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3493" marR="2349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71,086,500</a:t>
                      </a:r>
                      <a:endParaRPr lang="en-US" sz="14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3493" marR="2349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68,352,300</a:t>
                      </a:r>
                      <a:endParaRPr lang="en-US" sz="14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3493" marR="2349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60,951,100</a:t>
                      </a:r>
                      <a:endParaRPr lang="en-US" sz="14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3493" marR="2349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41,300,800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3493" marR="23493" marT="0" marB="0" anchor="ctr"/>
                </a:tc>
                <a:extLst>
                  <a:ext uri="{0D108BD9-81ED-4DB2-BD59-A6C34878D82A}">
                    <a16:rowId xmlns="" xmlns:a16="http://schemas.microsoft.com/office/drawing/2014/main" val="585686656"/>
                  </a:ext>
                </a:extLst>
              </a:tr>
              <a:tr h="30306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  <a:endParaRPr lang="en-US" sz="14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3493" marR="2349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J-2-19-II</a:t>
                      </a:r>
                      <a:endParaRPr lang="en-US" sz="14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3493" marR="23493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TERKONFIRMASI DENGAN VENTILATOR &lt;96, LEVEL 2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3493" marR="2349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85,303,800</a:t>
                      </a:r>
                      <a:endParaRPr lang="en-US" sz="14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3493" marR="2349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82,022,800</a:t>
                      </a:r>
                      <a:endParaRPr lang="en-US" sz="14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3493" marR="2349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73,141,300</a:t>
                      </a:r>
                      <a:endParaRPr lang="en-US" sz="14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3493" marR="2349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49,560,900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3493" marR="23493" marT="0" marB="0" anchor="ctr"/>
                </a:tc>
                <a:extLst>
                  <a:ext uri="{0D108BD9-81ED-4DB2-BD59-A6C34878D82A}">
                    <a16:rowId xmlns="" xmlns:a16="http://schemas.microsoft.com/office/drawing/2014/main" val="490961740"/>
                  </a:ext>
                </a:extLst>
              </a:tr>
              <a:tr h="30306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en-US" sz="14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3493" marR="2349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J-2-19-III</a:t>
                      </a:r>
                      <a:endParaRPr lang="en-US" sz="14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3493" marR="23493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TERKONFIRMASI DENGAN VENTILATOR &lt;96, LEVEL 3</a:t>
                      </a:r>
                      <a:endParaRPr lang="en-US" sz="14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3493" marR="2349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102,364,500</a:t>
                      </a:r>
                      <a:endParaRPr lang="en-US" sz="14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3493" marR="2349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98,427,300</a:t>
                      </a:r>
                      <a:endParaRPr lang="en-US" sz="14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3493" marR="2349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87,769,600</a:t>
                      </a:r>
                      <a:endParaRPr lang="en-US" sz="14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3493" marR="2349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59,473,100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3493" marR="23493" marT="0" marB="0" anchor="ctr"/>
                </a:tc>
                <a:extLst>
                  <a:ext uri="{0D108BD9-81ED-4DB2-BD59-A6C34878D82A}">
                    <a16:rowId xmlns="" xmlns:a16="http://schemas.microsoft.com/office/drawing/2014/main" val="4037558116"/>
                  </a:ext>
                </a:extLst>
              </a:tr>
              <a:tr h="25193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  <a:endParaRPr lang="en-US" sz="14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3493" marR="2349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J-1-19-I</a:t>
                      </a:r>
                      <a:endParaRPr lang="en-US" sz="14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3493" marR="23493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TERKONFIRMASI DENGAN VENTILATOR &gt;96, LEVEL1</a:t>
                      </a:r>
                      <a:endParaRPr lang="en-US" sz="14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3493" marR="2349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98,427,400</a:t>
                      </a:r>
                      <a:endParaRPr lang="en-US" sz="14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3493" marR="2349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94,641,700</a:t>
                      </a:r>
                      <a:endParaRPr lang="en-US" sz="14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3493" marR="2349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84,393,800</a:t>
                      </a:r>
                      <a:endParaRPr lang="en-US" sz="14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3493" marR="2349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57,185,700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3493" marR="23493" marT="0" marB="0" anchor="ctr"/>
                </a:tc>
                <a:extLst>
                  <a:ext uri="{0D108BD9-81ED-4DB2-BD59-A6C34878D82A}">
                    <a16:rowId xmlns="" xmlns:a16="http://schemas.microsoft.com/office/drawing/2014/main" val="642083827"/>
                  </a:ext>
                </a:extLst>
              </a:tr>
              <a:tr h="30306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  <a:endParaRPr lang="en-US" sz="14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3493" marR="2349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J-1-19-II</a:t>
                      </a:r>
                      <a:endParaRPr lang="en-US" sz="14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3493" marR="23493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TERKONFIRMASI DENGAN VENTILATOR &gt;96, LEVEL 2</a:t>
                      </a:r>
                      <a:endParaRPr lang="en-US" sz="14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3493" marR="2349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118,112,900</a:t>
                      </a:r>
                      <a:endParaRPr lang="en-US" sz="14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3493" marR="2349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113,570,100</a:t>
                      </a:r>
                      <a:endParaRPr lang="en-US" sz="14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3493" marR="2349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101,272,600</a:t>
                      </a:r>
                      <a:endParaRPr lang="en-US" sz="14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3493" marR="2349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68,622,800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3493" marR="23493" marT="0" marB="0" anchor="ctr"/>
                </a:tc>
                <a:extLst>
                  <a:ext uri="{0D108BD9-81ED-4DB2-BD59-A6C34878D82A}">
                    <a16:rowId xmlns="" xmlns:a16="http://schemas.microsoft.com/office/drawing/2014/main" val="2981773559"/>
                  </a:ext>
                </a:extLst>
              </a:tr>
              <a:tr h="30306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  <a:endParaRPr lang="en-US" sz="14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3493" marR="2349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J-1-19-III</a:t>
                      </a:r>
                      <a:endParaRPr lang="en-US" sz="14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3493" marR="23493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TERKONFIRMASI DENGAN VENTILATOR &gt;96, LEVEL 3</a:t>
                      </a:r>
                      <a:endParaRPr lang="en-US" sz="14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3493" marR="2349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141,735,500</a:t>
                      </a:r>
                      <a:endParaRPr lang="en-US" sz="14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3493" marR="2349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136,284,100</a:t>
                      </a:r>
                      <a:endParaRPr lang="en-US" sz="14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3493" marR="2349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121,527,200</a:t>
                      </a:r>
                      <a:endParaRPr lang="en-US" sz="14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3493" marR="2349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82,347,400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3493" marR="23493" marT="0" marB="0" anchor="ctr"/>
                </a:tc>
                <a:extLst>
                  <a:ext uri="{0D108BD9-81ED-4DB2-BD59-A6C34878D82A}">
                    <a16:rowId xmlns="" xmlns:a16="http://schemas.microsoft.com/office/drawing/2014/main" val="39012280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91904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ent-Up Arrow 7"/>
          <p:cNvSpPr/>
          <p:nvPr/>
        </p:nvSpPr>
        <p:spPr>
          <a:xfrm rot="5400000">
            <a:off x="1041443" y="1870682"/>
            <a:ext cx="505424" cy="740730"/>
          </a:xfrm>
          <a:prstGeom prst="bentUpArrow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" name="Bent-Up Arrow 8"/>
          <p:cNvSpPr/>
          <p:nvPr/>
        </p:nvSpPr>
        <p:spPr>
          <a:xfrm rot="5400000">
            <a:off x="1041443" y="4378196"/>
            <a:ext cx="505424" cy="740730"/>
          </a:xfrm>
          <a:prstGeom prst="bentUpArrow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12" name="Gambar 20" descr="Sebuah gambar berisi burung&#10;&#10;Deskripsi dihasilkan secara otomatis">
            <a:extLst>
              <a:ext uri="{FF2B5EF4-FFF2-40B4-BE49-F238E27FC236}">
                <a16:creationId xmlns="" xmlns:a16="http://schemas.microsoft.com/office/drawing/2014/main" id="{58A25AD2-11B9-4309-B2B4-B06E7A25F35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21660"/>
            <a:ext cx="12192000" cy="355345"/>
          </a:xfrm>
          <a:prstGeom prst="rect">
            <a:avLst/>
          </a:prstGeom>
        </p:spPr>
      </p:pic>
      <p:sp>
        <p:nvSpPr>
          <p:cNvPr id="17" name="Bent-Up Arrow 16"/>
          <p:cNvSpPr/>
          <p:nvPr/>
        </p:nvSpPr>
        <p:spPr>
          <a:xfrm rot="5400000">
            <a:off x="1041443" y="513827"/>
            <a:ext cx="505424" cy="740730"/>
          </a:xfrm>
          <a:prstGeom prst="bentUpArrow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" name="Rectangle 1"/>
          <p:cNvSpPr/>
          <p:nvPr/>
        </p:nvSpPr>
        <p:spPr>
          <a:xfrm>
            <a:off x="1748117" y="1963350"/>
            <a:ext cx="9870138" cy="2031325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+mj-lt"/>
              <a:buAutoNum type="arabicPeriod"/>
              <a:tabLst>
                <a:tab pos="1080135" algn="l"/>
              </a:tabLst>
            </a:pPr>
            <a:r>
              <a:rPr lang="id-ID" sz="14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Merawat/Length </a:t>
            </a:r>
            <a:r>
              <a:rPr lang="id-ID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of stay (LOS) </a:t>
            </a:r>
            <a:r>
              <a:rPr lang="id-ID" sz="1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≤ 6 jam: Tarif Rawat Jalan</a:t>
            </a:r>
            <a:endParaRPr lang="en-US" sz="1400" b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+mj-lt"/>
              <a:buAutoNum type="arabicPeriod"/>
              <a:tabLst>
                <a:tab pos="1080135" algn="l"/>
              </a:tabLst>
            </a:pPr>
            <a:r>
              <a:rPr lang="id-ID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Pasien </a:t>
            </a:r>
            <a:r>
              <a:rPr lang="id-ID" sz="1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suspek</a:t>
            </a:r>
            <a:r>
              <a:rPr lang="id-ID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dengan gejala klinis ringan/konfirmasi dengan gejala ringan tanpa komorbid/penyakit penyerta: </a:t>
            </a:r>
            <a:r>
              <a:rPr lang="id-ID" sz="1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Tarif Rawat Jalan</a:t>
            </a:r>
            <a:endParaRPr lang="en-US" sz="1400" b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+mj-lt"/>
              <a:buAutoNum type="arabicPeriod"/>
              <a:tabLst>
                <a:tab pos="1080135" algn="l"/>
              </a:tabLst>
            </a:pPr>
            <a:r>
              <a:rPr lang="id-ID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Tarif Rawat pasien COVID-19 dengan indikasi rawat dengan ketentuan:</a:t>
            </a:r>
          </a:p>
          <a:p>
            <a:pPr marL="963613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+mj-lt"/>
              <a:buAutoNum type="alphaLcParenR"/>
              <a:tabLst>
                <a:tab pos="681038" algn="l"/>
                <a:tab pos="1079500" algn="l"/>
              </a:tabLst>
            </a:pPr>
            <a:r>
              <a:rPr lang="id-ID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Merawat/Length of Stay (LOS) </a:t>
            </a:r>
            <a:r>
              <a:rPr lang="id-ID" sz="1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sampai dengan 48 jam </a:t>
            </a:r>
            <a:r>
              <a:rPr lang="id-ID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dengan tarif  </a:t>
            </a:r>
            <a:r>
              <a:rPr lang="id-ID" sz="1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20 %</a:t>
            </a:r>
            <a:r>
              <a:rPr lang="id-ID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tarif INA-CBG  </a:t>
            </a:r>
            <a:endParaRPr lang="en-US" sz="1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963613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+mj-lt"/>
              <a:buAutoNum type="alphaLcParenR"/>
              <a:tabLst>
                <a:tab pos="681038" algn="l"/>
                <a:tab pos="1079500" algn="l"/>
              </a:tabLst>
            </a:pPr>
            <a:r>
              <a:rPr lang="id-ID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Merawat/Length of Stay (LOS) </a:t>
            </a:r>
            <a:r>
              <a:rPr lang="id-ID" sz="1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&gt; 48 jam </a:t>
            </a:r>
            <a:r>
              <a:rPr lang="id-ID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dibayar tarif </a:t>
            </a:r>
            <a:r>
              <a:rPr lang="id-ID" sz="1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penuh t</a:t>
            </a:r>
            <a:r>
              <a:rPr lang="id-ID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arif INA-CBG </a:t>
            </a:r>
            <a:endParaRPr lang="en-US" sz="1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36882" y="1365127"/>
            <a:ext cx="6906919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marR="0" lvl="0" algn="just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tabLst>
                <a:tab pos="1080135" algn="l"/>
              </a:tabLst>
            </a:pPr>
            <a:r>
              <a:rPr lang="id-ID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Tarif Rumah sakit yang melakukan pelayanan perawatan pasien COVID-19 di </a:t>
            </a:r>
            <a:r>
              <a:rPr lang="id-ID" sz="16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Instalasi Gawat Darurat (IGD):</a:t>
            </a:r>
          </a:p>
        </p:txBody>
      </p:sp>
      <p:sp>
        <p:nvSpPr>
          <p:cNvPr id="4" name="Rectangle 3"/>
          <p:cNvSpPr/>
          <p:nvPr/>
        </p:nvSpPr>
        <p:spPr>
          <a:xfrm>
            <a:off x="1721224" y="4589856"/>
            <a:ext cx="9870138" cy="2031325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+mj-lt"/>
              <a:buAutoNum type="arabicPeriod"/>
              <a:tabLst>
                <a:tab pos="1800225" algn="l"/>
              </a:tabLst>
            </a:pPr>
            <a:r>
              <a:rPr lang="en-US" sz="14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60</a:t>
            </a:r>
            <a:r>
              <a:rPr lang="en-US" sz="1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%</a:t>
            </a:r>
            <a:r>
              <a:rPr lang="en-US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dari</a:t>
            </a:r>
            <a:r>
              <a:rPr lang="en-US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tarif</a:t>
            </a:r>
            <a:r>
              <a:rPr lang="en-US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INA-CBG </a:t>
            </a:r>
            <a:r>
              <a:rPr lang="en-US" sz="1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rumah</a:t>
            </a:r>
            <a:r>
              <a:rPr lang="en-US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sakit</a:t>
            </a:r>
            <a:r>
              <a:rPr lang="en-US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kelas</a:t>
            </a:r>
            <a:r>
              <a:rPr lang="en-US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 </a:t>
            </a:r>
            <a:r>
              <a:rPr lang="en-US" sz="1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terkonfirmasi</a:t>
            </a:r>
            <a:r>
              <a:rPr lang="en-US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level 1. 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  <a:tabLst>
                <a:tab pos="1800225" algn="l"/>
              </a:tabLst>
            </a:pPr>
            <a:r>
              <a:rPr lang="en-US" sz="1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Ketentuan</a:t>
            </a:r>
            <a:r>
              <a:rPr lang="en-US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tarif</a:t>
            </a:r>
            <a:r>
              <a:rPr lang="en-US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INA-CBG </a:t>
            </a:r>
            <a:r>
              <a:rPr lang="en-US" sz="1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rumah</a:t>
            </a:r>
            <a:r>
              <a:rPr lang="en-US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sakit</a:t>
            </a:r>
            <a:r>
              <a:rPr lang="en-US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lapangan</a:t>
            </a:r>
            <a:r>
              <a:rPr lang="en-US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/</a:t>
            </a:r>
            <a:r>
              <a:rPr lang="en-US" sz="1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rumah</a:t>
            </a:r>
            <a:r>
              <a:rPr lang="en-US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sakit</a:t>
            </a:r>
            <a:r>
              <a:rPr lang="en-US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darurat</a:t>
            </a:r>
            <a:r>
              <a:rPr lang="en-US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COVID-19 </a:t>
            </a:r>
            <a:r>
              <a:rPr lang="en-US" sz="1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diberlakukan</a:t>
            </a:r>
            <a:r>
              <a:rPr lang="en-US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untuk</a:t>
            </a:r>
            <a:r>
              <a:rPr lang="en-US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perawatan</a:t>
            </a:r>
            <a:r>
              <a:rPr lang="en-US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pasien</a:t>
            </a:r>
            <a:r>
              <a:rPr lang="en-US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minimal 48 jam</a:t>
            </a:r>
            <a:r>
              <a:rPr lang="en-US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1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Apabila</a:t>
            </a:r>
            <a:r>
              <a:rPr lang="en-US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</a:t>
            </a:r>
            <a:r>
              <a:rPr lang="en-US" sz="1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pasien</a:t>
            </a:r>
            <a:r>
              <a:rPr lang="en-US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pulang</a:t>
            </a:r>
            <a:r>
              <a:rPr lang="en-US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(discharge status)  </a:t>
            </a:r>
            <a:r>
              <a:rPr lang="en-US" sz="1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dengan</a:t>
            </a:r>
            <a:r>
              <a:rPr lang="en-US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cara</a:t>
            </a:r>
            <a:r>
              <a:rPr lang="en-US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dirujuk</a:t>
            </a:r>
            <a:r>
              <a:rPr lang="en-US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atau</a:t>
            </a:r>
            <a:r>
              <a:rPr lang="en-US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Atas</a:t>
            </a:r>
            <a:r>
              <a:rPr lang="en-US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Permintaan</a:t>
            </a:r>
            <a:r>
              <a:rPr lang="en-US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Sendiri</a:t>
            </a:r>
            <a:r>
              <a:rPr lang="en-US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en-US" sz="1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APS</a:t>
            </a:r>
            <a:r>
              <a:rPr lang="en-US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</a:t>
            </a:r>
            <a:r>
              <a:rPr lang="en-US" sz="1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dilakukan</a:t>
            </a:r>
            <a:r>
              <a:rPr lang="en-US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pembayaran</a:t>
            </a:r>
            <a:r>
              <a:rPr lang="en-US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sebesar</a:t>
            </a:r>
            <a:r>
              <a:rPr lang="en-US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50% </a:t>
            </a:r>
            <a:r>
              <a:rPr lang="en-US" sz="1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dari</a:t>
            </a:r>
            <a:r>
              <a:rPr lang="en-US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tarif</a:t>
            </a:r>
            <a:r>
              <a:rPr lang="en-US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INA-CBG </a:t>
            </a:r>
            <a:r>
              <a:rPr lang="en-US" sz="1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sebagaimana</a:t>
            </a:r>
            <a:r>
              <a:rPr lang="en-US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dimaksud</a:t>
            </a:r>
            <a:r>
              <a:rPr lang="en-US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huruf</a:t>
            </a:r>
            <a:r>
              <a:rPr lang="en-US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 1).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  <a:tabLst>
                <a:tab pos="1800225" algn="l"/>
              </a:tabLst>
            </a:pPr>
            <a:r>
              <a:rPr lang="en-US" sz="1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Bila</a:t>
            </a:r>
            <a:r>
              <a:rPr lang="en-US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pasien</a:t>
            </a:r>
            <a:r>
              <a:rPr lang="en-US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suspek</a:t>
            </a:r>
            <a:r>
              <a:rPr lang="en-US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/probable/</a:t>
            </a:r>
            <a:r>
              <a:rPr lang="en-US" sz="1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konfirmasi</a:t>
            </a:r>
            <a:r>
              <a:rPr lang="en-US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COVID-19 </a:t>
            </a:r>
            <a:r>
              <a:rPr lang="en-US" sz="1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datang</a:t>
            </a:r>
            <a:r>
              <a:rPr lang="en-US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ke</a:t>
            </a:r>
            <a:r>
              <a:rPr lang="en-US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rumah</a:t>
            </a:r>
            <a:r>
              <a:rPr lang="en-US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sakit</a:t>
            </a:r>
            <a:r>
              <a:rPr lang="en-US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lapangan</a:t>
            </a:r>
            <a:r>
              <a:rPr lang="en-US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/</a:t>
            </a:r>
            <a:r>
              <a:rPr lang="en-US" sz="1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rumah</a:t>
            </a:r>
            <a:r>
              <a:rPr lang="en-US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sakit</a:t>
            </a:r>
            <a:r>
              <a:rPr lang="en-US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darurat</a:t>
            </a:r>
            <a:r>
              <a:rPr lang="en-US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COVID-19, </a:t>
            </a:r>
            <a:r>
              <a:rPr lang="en-US" sz="1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kemudian</a:t>
            </a:r>
            <a:r>
              <a:rPr lang="en-US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pasien</a:t>
            </a:r>
            <a:r>
              <a:rPr lang="en-US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tersebut</a:t>
            </a:r>
            <a:r>
              <a:rPr lang="en-US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meninggal</a:t>
            </a:r>
            <a:r>
              <a:rPr lang="en-US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maka</a:t>
            </a:r>
            <a:r>
              <a:rPr lang="en-US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dibayarkan</a:t>
            </a:r>
            <a:r>
              <a:rPr lang="en-US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sesuai</a:t>
            </a:r>
            <a:r>
              <a:rPr lang="en-US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dengan</a:t>
            </a:r>
            <a:r>
              <a:rPr lang="en-US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d-ID" sz="14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poin </a:t>
            </a:r>
            <a:r>
              <a:rPr lang="en-US" sz="14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</a:t>
            </a:r>
            <a:r>
              <a:rPr lang="en-US" sz="1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).</a:t>
            </a:r>
          </a:p>
        </p:txBody>
      </p:sp>
      <p:sp>
        <p:nvSpPr>
          <p:cNvPr id="5" name="Rectangle 4"/>
          <p:cNvSpPr/>
          <p:nvPr/>
        </p:nvSpPr>
        <p:spPr>
          <a:xfrm>
            <a:off x="636882" y="4161413"/>
            <a:ext cx="6490059" cy="33855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marR="0" lvl="0" algn="just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tabLst>
                <a:tab pos="681038" algn="l"/>
                <a:tab pos="1079500" algn="l"/>
              </a:tabLst>
            </a:pPr>
            <a:r>
              <a:rPr lang="en-US" sz="1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Tarif</a:t>
            </a: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INA-CBG </a:t>
            </a:r>
            <a:r>
              <a:rPr lang="en-US" sz="1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rumah</a:t>
            </a: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sakit</a:t>
            </a: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lapangan</a:t>
            </a: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/</a:t>
            </a:r>
            <a:r>
              <a:rPr lang="en-US" sz="1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rumah</a:t>
            </a: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sakit</a:t>
            </a: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darurat</a:t>
            </a: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COVID-19 </a:t>
            </a:r>
            <a:endParaRPr lang="en-US" sz="1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721224" y="694589"/>
            <a:ext cx="5422079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marR="0" lv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tabLst>
                <a:tab pos="1080135" algn="l"/>
              </a:tabLst>
            </a:pPr>
            <a:r>
              <a:rPr lang="id-ID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dilakukan pembayaran sebesar </a:t>
            </a:r>
            <a:r>
              <a:rPr lang="id-ID" sz="16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50%</a:t>
            </a:r>
            <a:r>
              <a:rPr lang="id-ID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dari tarif INA-CBG</a:t>
            </a:r>
            <a:endParaRPr lang="en-US" sz="16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11" name="Gambar 22" descr="Sebuah gambar berisi burung&#10;&#10;Deskripsi dihasilkan secara otomatis">
            <a:extLst>
              <a:ext uri="{FF2B5EF4-FFF2-40B4-BE49-F238E27FC236}">
                <a16:creationId xmlns="" xmlns:a16="http://schemas.microsoft.com/office/drawing/2014/main" id="{AA7C6235-3A82-4F8F-93B5-79CE43D554A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558"/>
            <a:ext cx="757668" cy="76016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71929" y="239397"/>
            <a:ext cx="7769737" cy="41549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marR="0" lv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tabLst>
                <a:tab pos="1080135" algn="l"/>
              </a:tabLst>
            </a:pPr>
            <a:r>
              <a:rPr lang="id-ID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Pasien dengan cara pulang (</a:t>
            </a:r>
            <a:r>
              <a:rPr lang="id-ID" sz="14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discharge status</a:t>
            </a:r>
            <a:r>
              <a:rPr lang="id-ID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 </a:t>
            </a:r>
            <a:r>
              <a:rPr lang="id-ID" sz="1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dirujuk atau Atas Permintaan Sendiri (APS</a:t>
            </a:r>
            <a:r>
              <a:rPr lang="id-ID" sz="14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  <a:endParaRPr lang="en-US" sz="1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6146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ambar 22" descr="Sebuah gambar berisi burung&#10;&#10;Deskripsi dihasilkan secara otomatis">
            <a:extLst>
              <a:ext uri="{FF2B5EF4-FFF2-40B4-BE49-F238E27FC236}">
                <a16:creationId xmlns="" xmlns:a16="http://schemas.microsoft.com/office/drawing/2014/main" id="{AA7C6235-3A82-4F8F-93B5-79CE43D554A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558"/>
            <a:ext cx="757668" cy="76016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25824" y="398999"/>
            <a:ext cx="5127811" cy="170816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marR="0" lv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tabLst>
                <a:tab pos="1080135" algn="l"/>
              </a:tabLst>
            </a:pPr>
            <a:r>
              <a:rPr lang="id-ID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Tarif INA-CBG dari pasien konfirmasi COVID-19 tanpa gejala dan gejala ringan yang dirawat di rumah sakit karena tidak memiliki fasilitas untuk isolasi mandiri di rumah atau isolasi terpusat atau rumah sakit lapangan/rumah sakit darurat COVID-19, </a:t>
            </a:r>
            <a:endParaRPr lang="en-US" sz="1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76400" y="2233189"/>
            <a:ext cx="3877236" cy="73866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marR="0" lv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tabLst>
                <a:tab pos="1080135" algn="l"/>
              </a:tabLst>
            </a:pPr>
            <a:r>
              <a:rPr lang="id-ID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berlaku tarif 10% dari tarif INA-CBG rumah sakit Kelas D konfirmasi level 1.</a:t>
            </a:r>
            <a:endParaRPr lang="en-US" sz="1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" name="Bent-Up Arrow 5"/>
          <p:cNvSpPr/>
          <p:nvPr/>
        </p:nvSpPr>
        <p:spPr>
          <a:xfrm rot="5400000">
            <a:off x="1006325" y="2028758"/>
            <a:ext cx="578224" cy="761923"/>
          </a:xfrm>
          <a:prstGeom prst="bentUpArrow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" name="Rectangle 6"/>
          <p:cNvSpPr/>
          <p:nvPr/>
        </p:nvSpPr>
        <p:spPr>
          <a:xfrm>
            <a:off x="1676400" y="3918437"/>
            <a:ext cx="3877235" cy="193899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marR="0" lv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tabLst>
                <a:tab pos="1080135" algn="l"/>
              </a:tabLst>
            </a:pPr>
            <a:r>
              <a:rPr lang="id-ID" sz="16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mengikuti </a:t>
            </a:r>
            <a:r>
              <a:rPr lang="id-ID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besaran tarif plasma konvalesen yang ditetapkan oleh Palang Merah Indonesia yaitu Rp.2.250.000,- (dua juta dua ratus lima puluh ribu rupiah)/kantong</a:t>
            </a:r>
            <a:endParaRPr lang="en-US" sz="16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25824" y="3491284"/>
            <a:ext cx="1699183" cy="33855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>
            <a:spAutoFit/>
          </a:bodyPr>
          <a:lstStyle/>
          <a:p>
            <a:r>
              <a:rPr lang="id-ID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Tarif Konvalesen</a:t>
            </a:r>
            <a:endParaRPr lang="id-ID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Bent-Up Arrow 8"/>
          <p:cNvSpPr/>
          <p:nvPr/>
        </p:nvSpPr>
        <p:spPr>
          <a:xfrm rot="5400000">
            <a:off x="1006325" y="3767805"/>
            <a:ext cx="578224" cy="761923"/>
          </a:xfrm>
          <a:prstGeom prst="bentUpArrow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" name="Rectangle 9"/>
          <p:cNvSpPr/>
          <p:nvPr/>
        </p:nvSpPr>
        <p:spPr>
          <a:xfrm>
            <a:off x="7409330" y="1402170"/>
            <a:ext cx="4424082" cy="106182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marR="0" lv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tabLst>
                <a:tab pos="1080135" algn="l"/>
              </a:tabLst>
            </a:pPr>
            <a:r>
              <a:rPr lang="id-ID" sz="14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 </a:t>
            </a:r>
            <a:r>
              <a:rPr lang="id-ID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bayarkan sama   dengan rumah sakit tersebut, dan diklaim pembiayaannya oleh rumah sakit penyelenggara pelayanan pasien COVID-19.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329083" y="335793"/>
            <a:ext cx="5504329" cy="102188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id-ID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Tarif untuk pasien yang dirawat di rumah sakit yang merupakan pengembangan dari pelayanan rumah sakit penyelenggara pelayanan pasien COVID-19</a:t>
            </a:r>
            <a:endParaRPr lang="id-ID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Bent-Up Arrow 11"/>
          <p:cNvSpPr/>
          <p:nvPr/>
        </p:nvSpPr>
        <p:spPr>
          <a:xfrm rot="5400000">
            <a:off x="6739256" y="1292721"/>
            <a:ext cx="578224" cy="761923"/>
          </a:xfrm>
          <a:prstGeom prst="bentUpArrow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3" name="Rectangle 12"/>
          <p:cNvSpPr/>
          <p:nvPr/>
        </p:nvSpPr>
        <p:spPr>
          <a:xfrm>
            <a:off x="6324639" y="2952833"/>
            <a:ext cx="2501967" cy="37555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>
            <a:spAutoFit/>
          </a:bodyPr>
          <a:lstStyle/>
          <a:p>
            <a:pPr marR="0" lv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tabLst>
                <a:tab pos="1080135" algn="l"/>
              </a:tabLst>
            </a:pPr>
            <a:r>
              <a:rPr lang="id-ID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Tarif Pemulasaraan Jenazah </a:t>
            </a:r>
            <a:endParaRPr lang="en-US" sz="1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8483677"/>
              </p:ext>
            </p:extLst>
          </p:nvPr>
        </p:nvGraphicFramePr>
        <p:xfrm>
          <a:off x="7409329" y="3534973"/>
          <a:ext cx="4316506" cy="2777137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tableStyleId>{21E4AEA4-8DFA-4A89-87EB-49C32662AFE0}</a:tableStyleId>
              </a:tblPr>
              <a:tblGrid>
                <a:gridCol w="711900"/>
                <a:gridCol w="2331851"/>
                <a:gridCol w="1272755"/>
              </a:tblGrid>
              <a:tr h="35228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NO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73" marR="6857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KRITERIA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73" marR="6857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BESARAN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73" marR="68573" marT="0" marB="0"/>
                </a:tc>
              </a:tr>
              <a:tr h="352288">
                <a:tc>
                  <a:txBody>
                    <a:bodyPr/>
                    <a:lstStyle/>
                    <a:p>
                      <a:pPr marL="342900" marR="0" lvl="0" indent="-34290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400" dirty="0" smtClean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73" marR="68573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</a:rPr>
                        <a:t>Pemulasaraan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Jenazah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73" marR="68573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550,000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73" marR="68573" marT="0" marB="0" anchor="ctr"/>
                </a:tc>
              </a:tr>
              <a:tr h="352288">
                <a:tc>
                  <a:txBody>
                    <a:bodyPr/>
                    <a:lstStyle/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400" dirty="0" smtClean="0">
                          <a:effectLst/>
                        </a:rPr>
                        <a:t>2.</a:t>
                      </a:r>
                      <a:r>
                        <a:rPr lang="en-US" sz="1400" dirty="0">
                          <a:effectLst/>
                        </a:rPr>
                        <a:t> </a:t>
                      </a:r>
                      <a:r>
                        <a:rPr lang="id-ID" sz="1400" dirty="0" smtClean="0">
                          <a:effectLst/>
                        </a:rPr>
                        <a:t> 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73" marR="68573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</a:rPr>
                        <a:t>Kantong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Jenazah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73" marR="68573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100,000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73" marR="68573" marT="0" marB="0" anchor="ctr"/>
                </a:tc>
              </a:tr>
              <a:tr h="352288">
                <a:tc>
                  <a:txBody>
                    <a:bodyPr/>
                    <a:lstStyle/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400" dirty="0" smtClean="0">
                          <a:effectLst/>
                        </a:rPr>
                        <a:t>3.</a:t>
                      </a: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73" marR="68573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</a:rPr>
                        <a:t>Peti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Jenazah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73" marR="68573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1,750,000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73" marR="68573" marT="0" marB="0" anchor="ctr"/>
                </a:tc>
              </a:tr>
              <a:tr h="352288">
                <a:tc>
                  <a:txBody>
                    <a:bodyPr/>
                    <a:lstStyle/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400" dirty="0" smtClean="0">
                          <a:effectLst/>
                        </a:rPr>
                        <a:t>4.</a:t>
                      </a: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73" marR="68573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</a:rPr>
                        <a:t>Plastik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Erat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73" marR="68573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260,000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73" marR="68573" marT="0" marB="0" anchor="ctr"/>
                </a:tc>
              </a:tr>
              <a:tr h="352288">
                <a:tc>
                  <a:txBody>
                    <a:bodyPr/>
                    <a:lstStyle/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400" dirty="0" smtClean="0">
                          <a:effectLst/>
                        </a:rPr>
                        <a:t>5.</a:t>
                      </a: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73" marR="68573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</a:rPr>
                        <a:t>Desinfektan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Jenazah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73" marR="68573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100,000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73" marR="68573" marT="0" marB="0" anchor="ctr"/>
                </a:tc>
              </a:tr>
              <a:tr h="352288">
                <a:tc>
                  <a:txBody>
                    <a:bodyPr/>
                    <a:lstStyle/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400" dirty="0" smtClean="0">
                          <a:effectLst/>
                        </a:rPr>
                        <a:t>6.</a:t>
                      </a: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73" marR="68573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Transport </a:t>
                      </a:r>
                      <a:r>
                        <a:rPr lang="en-US" sz="1400" dirty="0" err="1">
                          <a:effectLst/>
                        </a:rPr>
                        <a:t>mobil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jenazah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73" marR="68573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500,000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73" marR="68573" marT="0" marB="0" anchor="ctr"/>
                </a:tc>
              </a:tr>
              <a:tr h="311121">
                <a:tc>
                  <a:txBody>
                    <a:bodyPr/>
                    <a:lstStyle/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400" dirty="0" smtClean="0">
                          <a:effectLst/>
                        </a:rPr>
                        <a:t>7.</a:t>
                      </a: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73" marR="68573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</a:rPr>
                        <a:t>Desinfektan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mobil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jenazah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73" marR="68573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100,000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73" marR="68573" marT="0" marB="0" anchor="ctr"/>
                </a:tc>
              </a:tr>
            </a:tbl>
          </a:graphicData>
        </a:graphic>
      </p:graphicFrame>
      <p:sp>
        <p:nvSpPr>
          <p:cNvPr id="15" name="Bent-Up Arrow 14"/>
          <p:cNvSpPr/>
          <p:nvPr/>
        </p:nvSpPr>
        <p:spPr>
          <a:xfrm rot="5400000">
            <a:off x="6712361" y="3263430"/>
            <a:ext cx="578224" cy="761923"/>
          </a:xfrm>
          <a:prstGeom prst="bentUpArrow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17" name="Gambar 20" descr="Sebuah gambar berisi burung&#10;&#10;Deskripsi dihasilkan secara otomatis">
            <a:extLst>
              <a:ext uri="{FF2B5EF4-FFF2-40B4-BE49-F238E27FC236}">
                <a16:creationId xmlns="" xmlns:a16="http://schemas.microsoft.com/office/drawing/2014/main" id="{58A25AD2-11B9-4309-B2B4-B06E7A25F35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21660"/>
            <a:ext cx="12192000" cy="355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901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Arrow 8"/>
          <p:cNvSpPr/>
          <p:nvPr/>
        </p:nvSpPr>
        <p:spPr>
          <a:xfrm rot="14009959">
            <a:off x="3175000" y="4839283"/>
            <a:ext cx="715682" cy="3580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8" name="Right Arrow 7"/>
          <p:cNvSpPr/>
          <p:nvPr/>
        </p:nvSpPr>
        <p:spPr>
          <a:xfrm rot="10800000">
            <a:off x="4410636" y="2858084"/>
            <a:ext cx="699246" cy="3580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" name="Right Arrow 6"/>
          <p:cNvSpPr/>
          <p:nvPr/>
        </p:nvSpPr>
        <p:spPr>
          <a:xfrm rot="18948929">
            <a:off x="7288306" y="4347312"/>
            <a:ext cx="518364" cy="25549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" name="Rectangle 5"/>
          <p:cNvSpPr/>
          <p:nvPr/>
        </p:nvSpPr>
        <p:spPr>
          <a:xfrm>
            <a:off x="7712540" y="2101648"/>
            <a:ext cx="4074459" cy="4031873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id-ID" sz="1600" dirty="0" smtClean="0"/>
              <a:t>Penggantian pembiayaan penyakit pada keadaan </a:t>
            </a:r>
            <a:r>
              <a:rPr lang="id-ID" sz="1600" b="1" i="1" dirty="0" smtClean="0"/>
              <a:t>co-insidens</a:t>
            </a:r>
            <a:r>
              <a:rPr lang="id-ID" sz="1600" b="1" dirty="0" smtClean="0"/>
              <a:t> </a:t>
            </a:r>
            <a:r>
              <a:rPr lang="id-ID" sz="1600" dirty="0" smtClean="0"/>
              <a:t>bersumber dari luar pembiayaan jaminan pelayanan COVID-19 sesuai dengan kepesertaan pasien tersebut (</a:t>
            </a:r>
            <a:r>
              <a:rPr lang="id-ID" sz="1600" b="1" dirty="0" smtClean="0"/>
              <a:t>JKN/asuransi kesehatan lain</a:t>
            </a:r>
            <a:r>
              <a:rPr lang="en-ID" sz="1600" b="1" dirty="0" smtClean="0"/>
              <a:t>/</a:t>
            </a:r>
            <a:r>
              <a:rPr lang="en-ID" sz="1600" b="1" dirty="0" err="1" smtClean="0"/>
              <a:t>mandiri</a:t>
            </a:r>
            <a:r>
              <a:rPr lang="en-ID" sz="1600" b="1" dirty="0" smtClean="0"/>
              <a:t> </a:t>
            </a:r>
            <a:r>
              <a:rPr lang="en-ID" sz="1600" dirty="0" smtClean="0"/>
              <a:t>(</a:t>
            </a:r>
            <a:r>
              <a:rPr lang="en-ID" sz="1600" dirty="0" err="1" smtClean="0"/>
              <a:t>pasien</a:t>
            </a:r>
            <a:r>
              <a:rPr lang="en-ID" sz="1600" dirty="0" smtClean="0"/>
              <a:t>/</a:t>
            </a:r>
            <a:r>
              <a:rPr lang="en-ID" sz="1600" dirty="0" err="1" smtClean="0"/>
              <a:t>keluarga</a:t>
            </a:r>
            <a:r>
              <a:rPr lang="en-ID" sz="1600" dirty="0" smtClean="0"/>
              <a:t>)</a:t>
            </a:r>
            <a:r>
              <a:rPr lang="id-ID" sz="1600" dirty="0" smtClean="0"/>
              <a:t>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id-ID" sz="1600" dirty="0" smtClean="0"/>
              <a:t>Untuk co-insiden dengan tindakan, kode diagnosis co-insiden dan tindakannya dimasukkan ke dalam aplikasi e-klaim covid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id-ID" sz="1600" dirty="0" smtClean="0"/>
              <a:t>Untuk co-insiden </a:t>
            </a:r>
            <a:r>
              <a:rPr lang="id-ID" sz="1600" b="1" dirty="0" smtClean="0"/>
              <a:t>tanpa tindakan, </a:t>
            </a:r>
            <a:r>
              <a:rPr lang="id-ID" sz="1600" dirty="0" smtClean="0"/>
              <a:t>kode diagnosis co-insidennya </a:t>
            </a:r>
            <a:r>
              <a:rPr lang="id-ID" sz="1600" b="1" dirty="0" smtClean="0"/>
              <a:t>tidak dimasukkan </a:t>
            </a:r>
            <a:r>
              <a:rPr lang="id-ID" sz="1600" dirty="0" smtClean="0"/>
              <a:t>ke aplikasi e-klaim covid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id-ID" sz="1600" dirty="0" smtClean="0"/>
              <a:t>Pembayaran </a:t>
            </a:r>
            <a:r>
              <a:rPr lang="id-ID" sz="1600" dirty="0"/>
              <a:t>terhadap kasus </a:t>
            </a:r>
            <a:r>
              <a:rPr lang="id-ID" sz="1600" i="1" dirty="0"/>
              <a:t>co-insidens </a:t>
            </a:r>
            <a:r>
              <a:rPr lang="id-ID" sz="1600" dirty="0"/>
              <a:t>akan dilakukan dengan cara pengurangan sebesar </a:t>
            </a:r>
            <a:r>
              <a:rPr lang="id-ID" sz="1600" b="1" dirty="0"/>
              <a:t>25% dari tarif INA-CBG JKN</a:t>
            </a:r>
            <a:r>
              <a:rPr lang="id-ID" sz="1600" dirty="0"/>
              <a:t>.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id-ID" sz="16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1354205" y="2391473"/>
            <a:ext cx="3040773" cy="230832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dirty="0" err="1" smtClean="0"/>
              <a:t>Jika</a:t>
            </a:r>
            <a:r>
              <a:rPr lang="en-US" sz="1600" dirty="0" smtClean="0"/>
              <a:t> </a:t>
            </a:r>
            <a:r>
              <a:rPr lang="en-US" sz="1600" dirty="0" err="1" smtClean="0"/>
              <a:t>pasien</a:t>
            </a:r>
            <a:r>
              <a:rPr lang="en-US" sz="1600" dirty="0" smtClean="0"/>
              <a:t> </a:t>
            </a:r>
            <a:r>
              <a:rPr lang="en-US" sz="1600" dirty="0" err="1" smtClean="0"/>
              <a:t>akan</a:t>
            </a:r>
            <a:r>
              <a:rPr lang="en-US" sz="1600" dirty="0" smtClean="0"/>
              <a:t> </a:t>
            </a:r>
            <a:r>
              <a:rPr lang="en-US" sz="1600" b="1" dirty="0" err="1" smtClean="0"/>
              <a:t>melanjutkan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perawatan</a:t>
            </a:r>
            <a:r>
              <a:rPr lang="en-US" sz="1600" b="1" dirty="0" smtClean="0"/>
              <a:t> </a:t>
            </a:r>
            <a:r>
              <a:rPr lang="en-US" sz="1600" dirty="0" err="1" smtClean="0"/>
              <a:t>komorbid</a:t>
            </a:r>
            <a:r>
              <a:rPr lang="id-ID" sz="1600" dirty="0" smtClean="0"/>
              <a:t>/penyakit penyertanya atau perawatan komplikasinya maka pembiayaannya dijamin oleh </a:t>
            </a:r>
            <a:r>
              <a:rPr lang="id-ID" sz="1600" b="1" dirty="0" smtClean="0"/>
              <a:t>JKN/asuransi kesehatan </a:t>
            </a:r>
            <a:r>
              <a:rPr lang="id-ID" sz="1600" dirty="0" smtClean="0"/>
              <a:t>lain/pasien.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err="1" smtClean="0">
                <a:ea typeface="Calibri" panose="020F0502020204030204" pitchFamily="34" charset="0"/>
                <a:cs typeface="Arial" panose="020B0604020202020204" pitchFamily="34" charset="0"/>
              </a:rPr>
              <a:t>menggunakan</a:t>
            </a:r>
            <a:r>
              <a:rPr lang="en-US" sz="1600" dirty="0" smtClean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ea typeface="Calibri" panose="020F0502020204030204" pitchFamily="34" charset="0"/>
                <a:cs typeface="Arial" panose="020B0604020202020204" pitchFamily="34" charset="0"/>
              </a:rPr>
              <a:t>kode</a:t>
            </a:r>
            <a:r>
              <a:rPr lang="en-US" sz="16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ea typeface="Calibri" panose="020F0502020204030204" pitchFamily="34" charset="0"/>
                <a:cs typeface="Arial" panose="020B0604020202020204" pitchFamily="34" charset="0"/>
              </a:rPr>
              <a:t>selain</a:t>
            </a:r>
            <a:r>
              <a:rPr lang="en-US" sz="1600" dirty="0">
                <a:ea typeface="Calibri" panose="020F0502020204030204" pitchFamily="34" charset="0"/>
                <a:cs typeface="Arial" panose="020B0604020202020204" pitchFamily="34" charset="0"/>
              </a:rPr>
              <a:t> U07.1 </a:t>
            </a:r>
            <a:r>
              <a:rPr lang="en-US" sz="1600" dirty="0" err="1">
                <a:ea typeface="Calibri" panose="020F0502020204030204" pitchFamily="34" charset="0"/>
                <a:cs typeface="Arial" panose="020B0604020202020204" pitchFamily="34" charset="0"/>
              </a:rPr>
              <a:t>dan</a:t>
            </a:r>
            <a:r>
              <a:rPr lang="en-US" sz="1600" dirty="0">
                <a:ea typeface="Calibri" panose="020F0502020204030204" pitchFamily="34" charset="0"/>
                <a:cs typeface="Arial" panose="020B0604020202020204" pitchFamily="34" charset="0"/>
              </a:rPr>
              <a:t> U07.2</a:t>
            </a:r>
            <a:r>
              <a:rPr lang="en-US" sz="1600" dirty="0" smtClean="0"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1600" dirty="0"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0561" y="338721"/>
            <a:ext cx="10033026" cy="643918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id-ID" sz="2800" b="1" dirty="0"/>
              <a:t>NORMA TARIF PASIEN DENGAN KONDISI TERTENTU</a:t>
            </a:r>
            <a:endParaRPr lang="id-ID" sz="2800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4236741745"/>
              </p:ext>
            </p:extLst>
          </p:nvPr>
        </p:nvGraphicFramePr>
        <p:xfrm>
          <a:off x="1628589" y="1153565"/>
          <a:ext cx="8128000" cy="48923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" name="Gambar 22" descr="Sebuah gambar berisi burung&#10;&#10;Deskripsi dihasilkan secara otomatis">
            <a:extLst>
              <a:ext uri="{FF2B5EF4-FFF2-40B4-BE49-F238E27FC236}">
                <a16:creationId xmlns="" xmlns:a16="http://schemas.microsoft.com/office/drawing/2014/main" id="{AA7C6235-3A82-4F8F-93B5-79CE43D554A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558"/>
            <a:ext cx="757668" cy="760160"/>
          </a:xfrm>
          <a:prstGeom prst="rect">
            <a:avLst/>
          </a:prstGeom>
        </p:spPr>
      </p:pic>
      <p:pic>
        <p:nvPicPr>
          <p:cNvPr id="11" name="Gambar 20" descr="Sebuah gambar berisi burung&#10;&#10;Deskripsi dihasilkan secara otomatis">
            <a:extLst>
              <a:ext uri="{FF2B5EF4-FFF2-40B4-BE49-F238E27FC236}">
                <a16:creationId xmlns="" xmlns:a16="http://schemas.microsoft.com/office/drawing/2014/main" id="{58A25AD2-11B9-4309-B2B4-B06E7A25F35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21660"/>
            <a:ext cx="12192000" cy="355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207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ambar 20" descr="Sebuah gambar berisi burung&#10;&#10;Deskripsi dihasilkan secara otomatis">
            <a:extLst>
              <a:ext uri="{FF2B5EF4-FFF2-40B4-BE49-F238E27FC236}">
                <a16:creationId xmlns="" xmlns:a16="http://schemas.microsoft.com/office/drawing/2014/main" id="{58A25AD2-11B9-4309-B2B4-B06E7A25F35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21660"/>
            <a:ext cx="12192000" cy="35534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D43BF22B-4E14-E449-AE2B-C938AAC46E0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556"/>
          <a:stretch/>
        </p:blipFill>
        <p:spPr>
          <a:xfrm>
            <a:off x="0" y="1564104"/>
            <a:ext cx="12192000" cy="507489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275347" y="2052360"/>
            <a:ext cx="5668815" cy="31254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err="1" smtClean="0"/>
              <a:t>Aplikasi</a:t>
            </a:r>
            <a:r>
              <a:rPr lang="en-US" sz="1400" dirty="0" smtClean="0"/>
              <a:t>  </a:t>
            </a:r>
            <a:r>
              <a:rPr lang="en-US" sz="1400" dirty="0" err="1" smtClean="0"/>
              <a:t>eklaim</a:t>
            </a:r>
            <a:r>
              <a:rPr lang="en-US" sz="1400" dirty="0" smtClean="0"/>
              <a:t> </a:t>
            </a:r>
            <a:r>
              <a:rPr lang="en-US" sz="1400" dirty="0" err="1" smtClean="0"/>
              <a:t>terhubung</a:t>
            </a:r>
            <a:r>
              <a:rPr lang="en-US" sz="1400" dirty="0" smtClean="0"/>
              <a:t> </a:t>
            </a:r>
            <a:r>
              <a:rPr lang="en-US" sz="1400" dirty="0" err="1" smtClean="0"/>
              <a:t>dengan</a:t>
            </a:r>
            <a:r>
              <a:rPr lang="en-US" sz="1400" dirty="0" smtClean="0"/>
              <a:t> </a:t>
            </a:r>
            <a:r>
              <a:rPr lang="en-US" sz="1400" dirty="0" err="1" smtClean="0"/>
              <a:t>aplikasi</a:t>
            </a:r>
            <a:r>
              <a:rPr lang="en-US" sz="1400" dirty="0" smtClean="0"/>
              <a:t>         V-</a:t>
            </a:r>
            <a:r>
              <a:rPr lang="en-US" sz="1400" dirty="0" err="1" smtClean="0"/>
              <a:t>Klaim</a:t>
            </a:r>
            <a:r>
              <a:rPr lang="en-US" sz="1400" dirty="0" smtClean="0"/>
              <a:t> </a:t>
            </a:r>
            <a:r>
              <a:rPr lang="en-US" sz="1400" dirty="0" err="1" smtClean="0"/>
              <a:t>dan</a:t>
            </a:r>
            <a:r>
              <a:rPr lang="en-US" sz="1400" dirty="0" smtClean="0"/>
              <a:t> Dispute</a:t>
            </a:r>
            <a:endParaRPr lang="en-US" sz="1400" dirty="0"/>
          </a:p>
        </p:txBody>
      </p:sp>
      <p:sp>
        <p:nvSpPr>
          <p:cNvPr id="6" name="Title 1">
            <a:extLst>
              <a:ext uri="{FF2B5EF4-FFF2-40B4-BE49-F238E27FC236}">
                <a16:creationId xmlns="" xmlns:a16="http://schemas.microsoft.com/office/drawing/2014/main" id="{F6778AAF-8571-4B41-A611-77AD50426C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81784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PENGAJUAN KLAIM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616241" y="1134481"/>
            <a:ext cx="768416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1600" dirty="0"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sejak tanggal 1 Oktober 2021 akan di</a:t>
            </a:r>
            <a:r>
              <a:rPr lang="id-ID" sz="1600" i="1" dirty="0"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upload</a:t>
            </a:r>
            <a:r>
              <a:rPr lang="id-ID" sz="1600" dirty="0"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melalui E-Klaim </a:t>
            </a:r>
            <a:r>
              <a:rPr lang="id-ID" sz="1600" dirty="0" smtClean="0"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akan </a:t>
            </a:r>
            <a:r>
              <a:rPr lang="id-ID" sz="1600" dirty="0"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keluar </a:t>
            </a:r>
            <a:r>
              <a:rPr lang="id-ID" sz="1600" i="1" dirty="0"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text file encrypted</a:t>
            </a:r>
            <a:r>
              <a:rPr lang="id-ID" sz="1600" dirty="0"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d-ID" sz="1600" dirty="0" smtClean="0"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1600" dirty="0" smtClean="0"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id-ID" sz="1600" dirty="0" smtClean="0"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di</a:t>
            </a:r>
            <a:r>
              <a:rPr lang="id-ID" sz="1600" i="1" dirty="0" smtClean="0"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upload</a:t>
            </a:r>
            <a:r>
              <a:rPr lang="id-ID" sz="1600" dirty="0" smtClean="0"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d-ID" sz="1600" dirty="0"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 V-Klaim </a:t>
            </a:r>
            <a:r>
              <a:rPr lang="id-ID" sz="1600" dirty="0" smtClean="0"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BPJS Kesehatan. </a:t>
            </a:r>
            <a:endParaRPr lang="en-US" sz="1600" dirty="0"/>
          </a:p>
        </p:txBody>
      </p:sp>
      <p:pic>
        <p:nvPicPr>
          <p:cNvPr id="8" name="Gambar 22" descr="Sebuah gambar berisi burung&#10;&#10;Deskripsi dihasilkan secara otomatis">
            <a:extLst>
              <a:ext uri="{FF2B5EF4-FFF2-40B4-BE49-F238E27FC236}">
                <a16:creationId xmlns="" xmlns:a16="http://schemas.microsoft.com/office/drawing/2014/main" id="{AA7C6235-3A82-4F8F-93B5-79CE43D554A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558"/>
            <a:ext cx="757668" cy="76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460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300" y="401349"/>
            <a:ext cx="11125200" cy="6240522"/>
          </a:xfrm>
          <a:prstGeom prst="rect">
            <a:avLst/>
          </a:prstGeom>
        </p:spPr>
      </p:pic>
      <p:pic>
        <p:nvPicPr>
          <p:cNvPr id="4" name="Gambar 22" descr="Sebuah gambar berisi burung&#10;&#10;Deskripsi dihasilkan secara otomatis">
            <a:extLst>
              <a:ext uri="{FF2B5EF4-FFF2-40B4-BE49-F238E27FC236}">
                <a16:creationId xmlns="" xmlns:a16="http://schemas.microsoft.com/office/drawing/2014/main" id="{AA7C6235-3A82-4F8F-93B5-79CE43D554A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558"/>
            <a:ext cx="757668" cy="760160"/>
          </a:xfrm>
          <a:prstGeom prst="rect">
            <a:avLst/>
          </a:prstGeom>
        </p:spPr>
      </p:pic>
      <p:pic>
        <p:nvPicPr>
          <p:cNvPr id="5" name="Gambar 20" descr="Sebuah gambar berisi burung&#10;&#10;Deskripsi dihasilkan secara otomatis">
            <a:extLst>
              <a:ext uri="{FF2B5EF4-FFF2-40B4-BE49-F238E27FC236}">
                <a16:creationId xmlns="" xmlns:a16="http://schemas.microsoft.com/office/drawing/2014/main" id="{58A25AD2-11B9-4309-B2B4-B06E7A25F35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21660"/>
            <a:ext cx="12192000" cy="355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890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ersegi Panjang 5">
            <a:extLst>
              <a:ext uri="{FF2B5EF4-FFF2-40B4-BE49-F238E27FC236}">
                <a16:creationId xmlns="" xmlns:a16="http://schemas.microsoft.com/office/drawing/2014/main" id="{759330BC-A55E-4B5C-B5AF-CE9F8CDE370B}"/>
              </a:ext>
            </a:extLst>
          </p:cNvPr>
          <p:cNvSpPr/>
          <p:nvPr/>
        </p:nvSpPr>
        <p:spPr>
          <a:xfrm>
            <a:off x="-1" y="0"/>
            <a:ext cx="7026177" cy="6858000"/>
          </a:xfrm>
          <a:prstGeom prst="rect">
            <a:avLst/>
          </a:prstGeom>
          <a:solidFill>
            <a:srgbClr val="004A7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ersegi Panjang 6">
            <a:extLst>
              <a:ext uri="{FF2B5EF4-FFF2-40B4-BE49-F238E27FC236}">
                <a16:creationId xmlns="" xmlns:a16="http://schemas.microsoft.com/office/drawing/2014/main" id="{3FC1F765-E31D-4D2A-8B48-BA40C56681CD}"/>
              </a:ext>
            </a:extLst>
          </p:cNvPr>
          <p:cNvSpPr/>
          <p:nvPr/>
        </p:nvSpPr>
        <p:spPr>
          <a:xfrm>
            <a:off x="0" y="0"/>
            <a:ext cx="825623" cy="825623"/>
          </a:xfrm>
          <a:prstGeom prst="rect">
            <a:avLst/>
          </a:prstGeom>
          <a:solidFill>
            <a:srgbClr val="FDD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Judul 1">
            <a:extLst>
              <a:ext uri="{FF2B5EF4-FFF2-40B4-BE49-F238E27FC236}">
                <a16:creationId xmlns="" xmlns:a16="http://schemas.microsoft.com/office/drawing/2014/main" id="{583397FD-9CD1-4947-B621-CD6B313C285B}"/>
              </a:ext>
            </a:extLst>
          </p:cNvPr>
          <p:cNvSpPr txBox="1">
            <a:spLocks/>
          </p:cNvSpPr>
          <p:nvPr/>
        </p:nvSpPr>
        <p:spPr>
          <a:xfrm>
            <a:off x="825623" y="1975282"/>
            <a:ext cx="5547360" cy="6447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bg1"/>
                </a:solidFill>
                <a:latin typeface="+mn-lt"/>
              </a:rPr>
              <a:t>Thank You</a:t>
            </a:r>
            <a:endParaRPr lang="en-US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0" name="Persegi Panjang 9">
            <a:extLst>
              <a:ext uri="{FF2B5EF4-FFF2-40B4-BE49-F238E27FC236}">
                <a16:creationId xmlns="" xmlns:a16="http://schemas.microsoft.com/office/drawing/2014/main" id="{A27B85FD-CA36-4B6B-9C60-425E5B18E259}"/>
              </a:ext>
            </a:extLst>
          </p:cNvPr>
          <p:cNvSpPr/>
          <p:nvPr/>
        </p:nvSpPr>
        <p:spPr>
          <a:xfrm>
            <a:off x="957703" y="2673339"/>
            <a:ext cx="3817398" cy="45719"/>
          </a:xfrm>
          <a:prstGeom prst="rect">
            <a:avLst/>
          </a:prstGeom>
          <a:solidFill>
            <a:srgbClr val="FDD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Gambar 12" descr="Sebuah gambar berisi dalam ruangan, meja, teratas, duduk&#10;&#10;Deskripsi dihasilkan secara otomatis">
            <a:extLst>
              <a:ext uri="{FF2B5EF4-FFF2-40B4-BE49-F238E27FC236}">
                <a16:creationId xmlns="" xmlns:a16="http://schemas.microsoft.com/office/drawing/2014/main" id="{49821A7D-AA5D-4D93-8434-B1CB1939EB8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177" y="0"/>
            <a:ext cx="5164871" cy="6858000"/>
          </a:xfrm>
          <a:prstGeom prst="rect">
            <a:avLst/>
          </a:prstGeom>
        </p:spPr>
      </p:pic>
      <p:sp>
        <p:nvSpPr>
          <p:cNvPr id="11" name="Persegi Panjang 10">
            <a:extLst>
              <a:ext uri="{FF2B5EF4-FFF2-40B4-BE49-F238E27FC236}">
                <a16:creationId xmlns="" xmlns:a16="http://schemas.microsoft.com/office/drawing/2014/main" id="{81826A7C-F238-4FC5-8404-0B774B0DDA2F}"/>
              </a:ext>
            </a:extLst>
          </p:cNvPr>
          <p:cNvSpPr/>
          <p:nvPr/>
        </p:nvSpPr>
        <p:spPr>
          <a:xfrm>
            <a:off x="10999433" y="0"/>
            <a:ext cx="1191615" cy="6858000"/>
          </a:xfrm>
          <a:prstGeom prst="rect">
            <a:avLst/>
          </a:prstGeom>
          <a:solidFill>
            <a:srgbClr val="FDD300">
              <a:alpha val="44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Gambar 14" descr="Sebuah gambar berisi computer, komputer, meja, air&#10;&#10;Deskripsi dihasilkan secara otomatis">
            <a:extLst>
              <a:ext uri="{FF2B5EF4-FFF2-40B4-BE49-F238E27FC236}">
                <a16:creationId xmlns="" xmlns:a16="http://schemas.microsoft.com/office/drawing/2014/main" id="{D852AC2A-B5B9-42AD-B80D-442D6E8B1B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297" y="5752674"/>
            <a:ext cx="4140293" cy="950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108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3"/>
          <p:cNvSpPr>
            <a:spLocks noGrp="1"/>
          </p:cNvSpPr>
          <p:nvPr>
            <p:ph type="title"/>
          </p:nvPr>
        </p:nvSpPr>
        <p:spPr>
          <a:xfrm>
            <a:off x="1685366" y="274639"/>
            <a:ext cx="8229600" cy="725487"/>
          </a:xfrm>
          <a:solidFill>
            <a:schemeClr val="bg1"/>
          </a:solidFill>
        </p:spPr>
        <p:txBody>
          <a:bodyPr rtlCol="0">
            <a:normAutofit/>
          </a:bodyPr>
          <a:lstStyle/>
          <a:p>
            <a:pPr>
              <a:defRPr/>
            </a:pP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SISTIM PELAYANAN KESEHATAN 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3381375" y="1143000"/>
            <a:ext cx="4857750" cy="5143500"/>
            <a:chOff x="1857356" y="1500174"/>
            <a:chExt cx="3429024" cy="3640988"/>
          </a:xfrm>
        </p:grpSpPr>
        <p:sp>
          <p:nvSpPr>
            <p:cNvPr id="5" name="Isosceles Triangle 4"/>
            <p:cNvSpPr/>
            <p:nvPr/>
          </p:nvSpPr>
          <p:spPr>
            <a:xfrm>
              <a:off x="1857356" y="1500174"/>
              <a:ext cx="3429024" cy="3628627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" name="Right Triangle 5"/>
            <p:cNvSpPr/>
            <p:nvPr/>
          </p:nvSpPr>
          <p:spPr>
            <a:xfrm>
              <a:off x="3571868" y="1512536"/>
              <a:ext cx="1714512" cy="3628626"/>
            </a:xfrm>
            <a:prstGeom prst="rtTriangle">
              <a:avLst/>
            </a:prstGeom>
            <a:solidFill>
              <a:srgbClr val="33CC3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8" name="Rounded Rectangle 7"/>
          <p:cNvSpPr/>
          <p:nvPr/>
        </p:nvSpPr>
        <p:spPr>
          <a:xfrm>
            <a:off x="4953001" y="5572125"/>
            <a:ext cx="1914525" cy="571500"/>
          </a:xfrm>
          <a:prstGeom prst="roundRect">
            <a:avLst/>
          </a:prstGeom>
          <a:solidFill>
            <a:srgbClr val="FFFF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MASYARAKAT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4881564" y="4286250"/>
            <a:ext cx="1914525" cy="571500"/>
          </a:xfrm>
          <a:prstGeom prst="roundRect">
            <a:avLst/>
          </a:prstGeom>
          <a:solidFill>
            <a:srgbClr val="FFFF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PELAYANAN PRIMER 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4953001" y="2928938"/>
            <a:ext cx="1914525" cy="571500"/>
          </a:xfrm>
          <a:prstGeom prst="roundRect">
            <a:avLst/>
          </a:prstGeom>
          <a:solidFill>
            <a:srgbClr val="FFFF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PELAYANAN SEKUNDER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4953001" y="1428750"/>
            <a:ext cx="1914525" cy="571500"/>
          </a:xfrm>
          <a:prstGeom prst="roundRect">
            <a:avLst/>
          </a:prstGeom>
          <a:solidFill>
            <a:srgbClr val="FFFF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PELAYANAN TERSIER 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5238750" y="2357439"/>
            <a:ext cx="1143000" cy="1587"/>
          </a:xfrm>
          <a:prstGeom prst="line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667250" y="3643314"/>
            <a:ext cx="2286000" cy="1587"/>
          </a:xfrm>
          <a:prstGeom prst="line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024313" y="5072064"/>
            <a:ext cx="3643312" cy="1587"/>
          </a:xfrm>
          <a:prstGeom prst="line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27" name="TextBox 18"/>
          <p:cNvSpPr txBox="1">
            <a:spLocks noChangeArrowheads="1"/>
          </p:cNvSpPr>
          <p:nvPr/>
        </p:nvSpPr>
        <p:spPr bwMode="auto">
          <a:xfrm>
            <a:off x="3309939" y="2987675"/>
            <a:ext cx="1011237" cy="585788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sz="3200" dirty="0">
                <a:latin typeface="+mj-lt"/>
              </a:rPr>
              <a:t>UKM</a:t>
            </a:r>
          </a:p>
        </p:txBody>
      </p:sp>
      <p:sp>
        <p:nvSpPr>
          <p:cNvPr id="9228" name="TextBox 19"/>
          <p:cNvSpPr txBox="1">
            <a:spLocks noChangeArrowheads="1"/>
          </p:cNvSpPr>
          <p:nvPr/>
        </p:nvSpPr>
        <p:spPr bwMode="auto">
          <a:xfrm>
            <a:off x="7453314" y="3000375"/>
            <a:ext cx="873125" cy="584200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sz="3200" dirty="0">
                <a:latin typeface="+mj-lt"/>
              </a:rPr>
              <a:t>UKP</a:t>
            </a:r>
          </a:p>
        </p:txBody>
      </p:sp>
      <p:sp>
        <p:nvSpPr>
          <p:cNvPr id="16" name="Oval 15"/>
          <p:cNvSpPr/>
          <p:nvPr/>
        </p:nvSpPr>
        <p:spPr>
          <a:xfrm>
            <a:off x="8024813" y="1071564"/>
            <a:ext cx="2286000" cy="714375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SKN 2012 </a:t>
            </a:r>
            <a:r>
              <a:rPr lang="id-ID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Perpres 72/2012</a:t>
            </a:r>
          </a:p>
        </p:txBody>
      </p:sp>
      <p:pic>
        <p:nvPicPr>
          <p:cNvPr id="18" name="Gambar 22" descr="Sebuah gambar berisi burung&#10;&#10;Deskripsi dihasilkan secara otomatis">
            <a:extLst>
              <a:ext uri="{FF2B5EF4-FFF2-40B4-BE49-F238E27FC236}">
                <a16:creationId xmlns="" xmlns:a16="http://schemas.microsoft.com/office/drawing/2014/main" id="{AA7C6235-3A82-4F8F-93B5-79CE43D554A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558"/>
            <a:ext cx="757668" cy="760160"/>
          </a:xfrm>
          <a:prstGeom prst="rect">
            <a:avLst/>
          </a:prstGeom>
        </p:spPr>
      </p:pic>
      <p:pic>
        <p:nvPicPr>
          <p:cNvPr id="19" name="Gambar 20" descr="Sebuah gambar berisi burung&#10;&#10;Deskripsi dihasilkan secara otomatis">
            <a:extLst>
              <a:ext uri="{FF2B5EF4-FFF2-40B4-BE49-F238E27FC236}">
                <a16:creationId xmlns="" xmlns:a16="http://schemas.microsoft.com/office/drawing/2014/main" id="{58A25AD2-11B9-4309-B2B4-B06E7A25F35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08213"/>
            <a:ext cx="12192000" cy="355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157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r>
              <a:rPr lang="en-US" sz="2800" b="1" dirty="0">
                <a:latin typeface="+mn-lt"/>
              </a:rPr>
              <a:t>RUJUKAN DAPAT VERTIKAL</a:t>
            </a:r>
            <a:r>
              <a:rPr lang="id-ID" sz="2800" b="1" dirty="0">
                <a:latin typeface="+mn-lt"/>
              </a:rPr>
              <a:t> &amp; </a:t>
            </a:r>
            <a:r>
              <a:rPr lang="en-US" sz="2800" b="1" dirty="0">
                <a:latin typeface="+mn-lt"/>
              </a:rPr>
              <a:t>HORIZONTA</a:t>
            </a:r>
            <a:r>
              <a:rPr lang="id-ID" sz="2800" b="1" dirty="0">
                <a:latin typeface="+mn-lt"/>
              </a:rPr>
              <a:t>L </a:t>
            </a:r>
            <a:endParaRPr lang="en-US" sz="2800" b="1" dirty="0">
              <a:latin typeface="+mn-lt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618284"/>
          </a:xfrm>
        </p:spPr>
        <p:txBody>
          <a:bodyPr anchor="ctr">
            <a:normAutofit/>
          </a:bodyPr>
          <a:lstStyle/>
          <a:p>
            <a:pPr algn="ctr"/>
            <a:r>
              <a:rPr lang="en-US" sz="2800" dirty="0" err="1"/>
              <a:t>Rujukan</a:t>
            </a:r>
            <a:r>
              <a:rPr lang="en-US" sz="2800" dirty="0"/>
              <a:t> </a:t>
            </a:r>
            <a:r>
              <a:rPr lang="en-US" sz="2800" dirty="0" err="1"/>
              <a:t>vertikal</a:t>
            </a:r>
            <a:r>
              <a:rPr lang="en-US" sz="2800" dirty="0"/>
              <a:t>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r>
              <a:rPr lang="en-US" sz="2400" b="1" cap="none" dirty="0" err="1" smtClean="0"/>
              <a:t>Antar</a:t>
            </a:r>
            <a:r>
              <a:rPr lang="en-US" sz="2400" b="1" cap="none" dirty="0" smtClean="0"/>
              <a:t> </a:t>
            </a:r>
            <a:r>
              <a:rPr lang="en-US" sz="2400" b="1" cap="none" dirty="0" err="1" smtClean="0"/>
              <a:t>pelayanan</a:t>
            </a:r>
            <a:r>
              <a:rPr lang="en-US" sz="2400" b="1" cap="none" dirty="0" smtClean="0"/>
              <a:t> </a:t>
            </a:r>
            <a:r>
              <a:rPr lang="en-US" sz="2400" b="1" cap="none" dirty="0" err="1" smtClean="0"/>
              <a:t>kesehatan</a:t>
            </a:r>
            <a:r>
              <a:rPr lang="en-US" sz="2400" b="1" cap="none" dirty="0" smtClean="0"/>
              <a:t> yang </a:t>
            </a:r>
            <a:r>
              <a:rPr lang="en-US" sz="2400" b="1" cap="none" dirty="0" err="1" smtClean="0"/>
              <a:t>berbeda</a:t>
            </a:r>
            <a:r>
              <a:rPr lang="en-US" sz="2400" b="1" cap="none" dirty="0" smtClean="0"/>
              <a:t> </a:t>
            </a:r>
            <a:r>
              <a:rPr lang="en-US" sz="2400" b="1" cap="none" dirty="0" err="1" smtClean="0"/>
              <a:t>tingkatan</a:t>
            </a:r>
            <a:r>
              <a:rPr lang="en-US" sz="2400" b="1" cap="none" dirty="0" smtClean="0"/>
              <a:t>. </a:t>
            </a:r>
            <a:endParaRPr lang="id-ID" sz="2400" b="1" cap="none" dirty="0" smtClean="0"/>
          </a:p>
          <a:p>
            <a:r>
              <a:rPr lang="en-US" sz="2400" b="1" cap="none" dirty="0" smtClean="0"/>
              <a:t>Dari </a:t>
            </a:r>
            <a:r>
              <a:rPr lang="en-US" sz="2400" b="1" cap="none" dirty="0" err="1" smtClean="0"/>
              <a:t>tingkatan</a:t>
            </a:r>
            <a:r>
              <a:rPr lang="en-US" sz="2400" b="1" cap="none" dirty="0" smtClean="0"/>
              <a:t> </a:t>
            </a:r>
            <a:r>
              <a:rPr lang="en-US" sz="2400" b="1" cap="none" dirty="0" err="1" smtClean="0"/>
              <a:t>pelayanan</a:t>
            </a:r>
            <a:r>
              <a:rPr lang="en-US" sz="2400" b="1" cap="none" dirty="0" smtClean="0"/>
              <a:t> yang </a:t>
            </a:r>
            <a:r>
              <a:rPr lang="en-US" sz="2400" b="1" cap="none" dirty="0" err="1" smtClean="0"/>
              <a:t>lebih</a:t>
            </a:r>
            <a:r>
              <a:rPr lang="en-US" sz="2400" b="1" cap="none" dirty="0" smtClean="0"/>
              <a:t> </a:t>
            </a:r>
            <a:r>
              <a:rPr lang="en-US" sz="2400" b="1" cap="none" dirty="0" err="1" smtClean="0"/>
              <a:t>rendah</a:t>
            </a:r>
            <a:r>
              <a:rPr lang="en-US" sz="2400" b="1" cap="none" dirty="0" smtClean="0"/>
              <a:t> </a:t>
            </a:r>
            <a:r>
              <a:rPr lang="en-US" sz="2400" b="1" cap="none" dirty="0" err="1" smtClean="0"/>
              <a:t>ke</a:t>
            </a:r>
            <a:r>
              <a:rPr lang="en-US" sz="2400" b="1" cap="none" dirty="0" smtClean="0"/>
              <a:t> </a:t>
            </a:r>
            <a:r>
              <a:rPr lang="en-US" sz="2400" b="1" cap="none" dirty="0" err="1" smtClean="0"/>
              <a:t>tingkatan</a:t>
            </a:r>
            <a:r>
              <a:rPr lang="en-US" sz="2400" b="1" cap="none" dirty="0" smtClean="0"/>
              <a:t> </a:t>
            </a:r>
            <a:r>
              <a:rPr lang="en-US" sz="2400" b="1" cap="none" dirty="0" err="1" smtClean="0"/>
              <a:t>pelayanan</a:t>
            </a:r>
            <a:r>
              <a:rPr lang="en-US" sz="2400" b="1" cap="none" dirty="0" smtClean="0"/>
              <a:t> yang </a:t>
            </a:r>
            <a:r>
              <a:rPr lang="en-US" sz="2400" b="1" cap="none" dirty="0" err="1" smtClean="0"/>
              <a:t>lebih</a:t>
            </a:r>
            <a:r>
              <a:rPr lang="en-US" sz="2400" b="1" cap="none" dirty="0" smtClean="0"/>
              <a:t> </a:t>
            </a:r>
            <a:r>
              <a:rPr lang="en-US" sz="2400" b="1" cap="none" dirty="0" err="1" smtClean="0"/>
              <a:t>tinggi</a:t>
            </a:r>
            <a:r>
              <a:rPr lang="en-US" sz="2400" b="1" cap="none" dirty="0" smtClean="0"/>
              <a:t> </a:t>
            </a:r>
            <a:r>
              <a:rPr lang="en-US" sz="2400" b="1" cap="none" dirty="0" err="1" smtClean="0"/>
              <a:t>atau</a:t>
            </a:r>
            <a:r>
              <a:rPr lang="en-US" sz="2400" b="1" cap="none" dirty="0" smtClean="0"/>
              <a:t> </a:t>
            </a:r>
            <a:r>
              <a:rPr lang="en-US" sz="2400" b="1" cap="none" dirty="0" err="1" smtClean="0"/>
              <a:t>sebaliknya</a:t>
            </a:r>
            <a:r>
              <a:rPr lang="en-US" sz="2400" b="1" cap="none" dirty="0" smtClean="0"/>
              <a:t>.</a:t>
            </a:r>
            <a:endParaRPr lang="en-US" sz="2400" cap="none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725861"/>
          </a:xfrm>
        </p:spPr>
        <p:txBody>
          <a:bodyPr anchor="ctr">
            <a:normAutofit/>
          </a:bodyPr>
          <a:lstStyle/>
          <a:p>
            <a:pPr algn="ctr"/>
            <a:r>
              <a:rPr lang="en-US" sz="2800" dirty="0" err="1"/>
              <a:t>Rujukan</a:t>
            </a:r>
            <a:r>
              <a:rPr lang="en-US" sz="2800" dirty="0"/>
              <a:t> Horizontal 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marL="274320" lvl="2" indent="-274320">
              <a:spcBef>
                <a:spcPts val="580"/>
              </a:spcBef>
              <a:buClr>
                <a:schemeClr val="accent1"/>
              </a:buClr>
            </a:pPr>
            <a:r>
              <a:rPr lang="en-US" sz="3600" b="1" cap="none" dirty="0" err="1" smtClean="0"/>
              <a:t>Antar</a:t>
            </a:r>
            <a:r>
              <a:rPr lang="en-US" sz="3600" b="1" cap="none" dirty="0" smtClean="0"/>
              <a:t> </a:t>
            </a:r>
            <a:r>
              <a:rPr lang="en-US" sz="3600" b="1" cap="none" dirty="0" err="1" smtClean="0"/>
              <a:t>pelayanan</a:t>
            </a:r>
            <a:r>
              <a:rPr lang="en-US" sz="3600" b="1" cap="none" dirty="0" smtClean="0"/>
              <a:t> </a:t>
            </a:r>
            <a:r>
              <a:rPr lang="en-US" sz="3600" b="1" cap="none" dirty="0" err="1" smtClean="0"/>
              <a:t>kesehatan</a:t>
            </a:r>
            <a:r>
              <a:rPr lang="en-US" sz="3600" b="1" cap="none" dirty="0" smtClean="0"/>
              <a:t> </a:t>
            </a:r>
            <a:r>
              <a:rPr lang="en-US" sz="3600" b="1" cap="none" dirty="0" err="1" smtClean="0"/>
              <a:t>dalam</a:t>
            </a:r>
            <a:r>
              <a:rPr lang="en-US" sz="3600" b="1" cap="none" dirty="0" smtClean="0"/>
              <a:t> </a:t>
            </a:r>
            <a:r>
              <a:rPr lang="en-US" sz="3600" b="1" cap="none" dirty="0" err="1" smtClean="0"/>
              <a:t>satu</a:t>
            </a:r>
            <a:r>
              <a:rPr lang="en-US" sz="3600" b="1" cap="none" dirty="0" smtClean="0"/>
              <a:t> </a:t>
            </a:r>
            <a:r>
              <a:rPr lang="en-US" sz="3600" b="1" cap="none" dirty="0" err="1" smtClean="0"/>
              <a:t>tingkatan</a:t>
            </a:r>
            <a:r>
              <a:rPr lang="en-US" sz="3600" b="1" cap="none" dirty="0" smtClean="0"/>
              <a:t>.</a:t>
            </a:r>
            <a:endParaRPr lang="en-US" sz="3600" cap="none" dirty="0"/>
          </a:p>
        </p:txBody>
      </p:sp>
      <p:pic>
        <p:nvPicPr>
          <p:cNvPr id="8" name="Gambar 22" descr="Sebuah gambar berisi burung&#10;&#10;Deskripsi dihasilkan secara otomatis">
            <a:extLst>
              <a:ext uri="{FF2B5EF4-FFF2-40B4-BE49-F238E27FC236}">
                <a16:creationId xmlns="" xmlns:a16="http://schemas.microsoft.com/office/drawing/2014/main" id="{AA7C6235-3A82-4F8F-93B5-79CE43D554A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558"/>
            <a:ext cx="757668" cy="760160"/>
          </a:xfrm>
          <a:prstGeom prst="rect">
            <a:avLst/>
          </a:prstGeom>
        </p:spPr>
      </p:pic>
      <p:pic>
        <p:nvPicPr>
          <p:cNvPr id="9" name="Gambar 20" descr="Sebuah gambar berisi burung&#10;&#10;Deskripsi dihasilkan secara otomatis">
            <a:extLst>
              <a:ext uri="{FF2B5EF4-FFF2-40B4-BE49-F238E27FC236}">
                <a16:creationId xmlns="" xmlns:a16="http://schemas.microsoft.com/office/drawing/2014/main" id="{58A25AD2-11B9-4309-B2B4-B06E7A25F35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08213"/>
            <a:ext cx="12192000" cy="355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304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+mn-lt"/>
              </a:rPr>
              <a:t>KECUALI</a:t>
            </a:r>
            <a:r>
              <a:rPr lang="id-ID" sz="4400" b="1" dirty="0">
                <a:solidFill>
                  <a:srgbClr val="FF0000"/>
                </a:solidFill>
                <a:latin typeface="+mn-lt"/>
              </a:rPr>
              <a:t> </a:t>
            </a:r>
            <a:endParaRPr lang="en-US" sz="40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094259" cy="4351338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anchor="ctr">
            <a:noAutofit/>
          </a:bodyPr>
          <a:lstStyle/>
          <a:p>
            <a:pPr lvl="0"/>
            <a:r>
              <a:rPr lang="en-US" sz="4000" cap="none" dirty="0" err="1" smtClean="0">
                <a:solidFill>
                  <a:schemeClr val="bg1"/>
                </a:solidFill>
              </a:rPr>
              <a:t>Keadaan</a:t>
            </a:r>
            <a:r>
              <a:rPr lang="en-US" sz="4000" cap="none" dirty="0" smtClean="0">
                <a:solidFill>
                  <a:schemeClr val="bg1"/>
                </a:solidFill>
              </a:rPr>
              <a:t> </a:t>
            </a:r>
            <a:r>
              <a:rPr lang="en-US" sz="4000" cap="none" dirty="0" err="1" smtClean="0">
                <a:solidFill>
                  <a:schemeClr val="bg1"/>
                </a:solidFill>
              </a:rPr>
              <a:t>gawat</a:t>
            </a:r>
            <a:r>
              <a:rPr lang="en-US" sz="4000" cap="none" dirty="0" smtClean="0">
                <a:solidFill>
                  <a:schemeClr val="bg1"/>
                </a:solidFill>
              </a:rPr>
              <a:t> </a:t>
            </a:r>
            <a:r>
              <a:rPr lang="en-US" sz="4000" cap="none" dirty="0" err="1" smtClean="0">
                <a:solidFill>
                  <a:schemeClr val="bg1"/>
                </a:solidFill>
              </a:rPr>
              <a:t>darurat</a:t>
            </a:r>
            <a:r>
              <a:rPr lang="en-US" sz="4000" cap="none" dirty="0" smtClean="0">
                <a:solidFill>
                  <a:schemeClr val="bg1"/>
                </a:solidFill>
              </a:rPr>
              <a:t>, </a:t>
            </a:r>
            <a:endParaRPr lang="id-ID" sz="4000" cap="none" dirty="0" smtClean="0">
              <a:solidFill>
                <a:schemeClr val="bg1"/>
              </a:solidFill>
            </a:endParaRPr>
          </a:p>
          <a:p>
            <a:pPr lvl="0"/>
            <a:r>
              <a:rPr lang="en-US" sz="4000" cap="none" dirty="0" err="1" smtClean="0">
                <a:solidFill>
                  <a:schemeClr val="bg1"/>
                </a:solidFill>
              </a:rPr>
              <a:t>Bencana</a:t>
            </a:r>
            <a:r>
              <a:rPr lang="en-US" sz="4000" cap="none" dirty="0" smtClean="0">
                <a:solidFill>
                  <a:schemeClr val="bg1"/>
                </a:solidFill>
              </a:rPr>
              <a:t>, </a:t>
            </a:r>
            <a:endParaRPr lang="id-ID" sz="4000" cap="none" dirty="0" smtClean="0">
              <a:solidFill>
                <a:schemeClr val="bg1"/>
              </a:solidFill>
            </a:endParaRPr>
          </a:p>
          <a:p>
            <a:pPr lvl="0"/>
            <a:r>
              <a:rPr lang="en-US" sz="4000" cap="none" dirty="0" err="1" smtClean="0">
                <a:solidFill>
                  <a:schemeClr val="bg1"/>
                </a:solidFill>
              </a:rPr>
              <a:t>Kekhususan</a:t>
            </a:r>
            <a:r>
              <a:rPr lang="en-US" sz="4000" cap="none" dirty="0" smtClean="0">
                <a:solidFill>
                  <a:schemeClr val="bg1"/>
                </a:solidFill>
              </a:rPr>
              <a:t> </a:t>
            </a:r>
            <a:r>
              <a:rPr lang="en-US" sz="4000" cap="none" dirty="0" err="1" smtClean="0">
                <a:solidFill>
                  <a:schemeClr val="bg1"/>
                </a:solidFill>
              </a:rPr>
              <a:t>permasalahan</a:t>
            </a:r>
            <a:r>
              <a:rPr lang="en-US" sz="4000" cap="none" dirty="0" smtClean="0">
                <a:solidFill>
                  <a:schemeClr val="bg1"/>
                </a:solidFill>
              </a:rPr>
              <a:t> </a:t>
            </a:r>
            <a:r>
              <a:rPr lang="en-US" sz="4000" cap="none" dirty="0" err="1" smtClean="0">
                <a:solidFill>
                  <a:schemeClr val="bg1"/>
                </a:solidFill>
              </a:rPr>
              <a:t>kesehatan</a:t>
            </a:r>
            <a:r>
              <a:rPr lang="en-US" sz="4000" cap="none" dirty="0" smtClean="0">
                <a:solidFill>
                  <a:schemeClr val="bg1"/>
                </a:solidFill>
              </a:rPr>
              <a:t> </a:t>
            </a:r>
            <a:r>
              <a:rPr lang="en-US" sz="4000" cap="none" dirty="0" err="1" smtClean="0">
                <a:solidFill>
                  <a:schemeClr val="bg1"/>
                </a:solidFill>
              </a:rPr>
              <a:t>pasien</a:t>
            </a:r>
            <a:r>
              <a:rPr lang="en-US" sz="4000" cap="none" dirty="0" smtClean="0">
                <a:solidFill>
                  <a:schemeClr val="bg1"/>
                </a:solidFill>
              </a:rPr>
              <a:t>, </a:t>
            </a:r>
            <a:endParaRPr lang="id-ID" sz="4000" cap="none" dirty="0" smtClean="0">
              <a:solidFill>
                <a:schemeClr val="bg1"/>
              </a:solidFill>
            </a:endParaRPr>
          </a:p>
          <a:p>
            <a:pPr lvl="0"/>
            <a:r>
              <a:rPr lang="en-US" sz="4000" cap="none" dirty="0" err="1" smtClean="0">
                <a:solidFill>
                  <a:schemeClr val="bg1"/>
                </a:solidFill>
              </a:rPr>
              <a:t>Pertimbangan</a:t>
            </a:r>
            <a:r>
              <a:rPr lang="en-US" sz="4000" cap="none" dirty="0" smtClean="0">
                <a:solidFill>
                  <a:schemeClr val="bg1"/>
                </a:solidFill>
              </a:rPr>
              <a:t> </a:t>
            </a:r>
            <a:r>
              <a:rPr lang="en-US" sz="4000" cap="none" dirty="0" err="1" smtClean="0">
                <a:solidFill>
                  <a:schemeClr val="bg1"/>
                </a:solidFill>
              </a:rPr>
              <a:t>geografis</a:t>
            </a:r>
            <a:r>
              <a:rPr lang="en-US" sz="4000" cap="none" dirty="0" smtClean="0">
                <a:solidFill>
                  <a:schemeClr val="bg1"/>
                </a:solidFill>
              </a:rPr>
              <a:t>,</a:t>
            </a:r>
            <a:endParaRPr lang="id-ID" sz="4000" cap="none" dirty="0" smtClean="0">
              <a:solidFill>
                <a:schemeClr val="bg1"/>
              </a:solidFill>
            </a:endParaRPr>
          </a:p>
          <a:p>
            <a:pPr lvl="0"/>
            <a:r>
              <a:rPr lang="en-US" sz="4000" cap="none" dirty="0" err="1" smtClean="0">
                <a:solidFill>
                  <a:schemeClr val="bg1"/>
                </a:solidFill>
              </a:rPr>
              <a:t>Pertimbangan</a:t>
            </a:r>
            <a:r>
              <a:rPr lang="en-US" sz="4000" cap="none" dirty="0" smtClean="0">
                <a:solidFill>
                  <a:schemeClr val="bg1"/>
                </a:solidFill>
              </a:rPr>
              <a:t> </a:t>
            </a:r>
            <a:r>
              <a:rPr lang="en-US" sz="4000" cap="none" dirty="0" err="1" smtClean="0">
                <a:solidFill>
                  <a:schemeClr val="bg1"/>
                </a:solidFill>
              </a:rPr>
              <a:t>ketersediaan</a:t>
            </a:r>
            <a:r>
              <a:rPr lang="en-US" sz="4000" cap="none" dirty="0" smtClean="0">
                <a:solidFill>
                  <a:schemeClr val="bg1"/>
                </a:solidFill>
              </a:rPr>
              <a:t> </a:t>
            </a:r>
            <a:r>
              <a:rPr lang="en-US" sz="4000" cap="none" dirty="0" err="1" smtClean="0">
                <a:solidFill>
                  <a:schemeClr val="bg1"/>
                </a:solidFill>
              </a:rPr>
              <a:t>fasilitas</a:t>
            </a:r>
            <a:r>
              <a:rPr lang="en-US" sz="4000" cap="none" dirty="0" smtClean="0">
                <a:solidFill>
                  <a:schemeClr val="bg1"/>
                </a:solidFill>
              </a:rPr>
              <a:t>.</a:t>
            </a:r>
            <a:endParaRPr lang="en-US" sz="4000" cap="none" dirty="0">
              <a:solidFill>
                <a:schemeClr val="bg1"/>
              </a:solidFill>
            </a:endParaRPr>
          </a:p>
        </p:txBody>
      </p:sp>
      <p:pic>
        <p:nvPicPr>
          <p:cNvPr id="4" name="Gambar 22" descr="Sebuah gambar berisi burung&#10;&#10;Deskripsi dihasilkan secara otomatis">
            <a:extLst>
              <a:ext uri="{FF2B5EF4-FFF2-40B4-BE49-F238E27FC236}">
                <a16:creationId xmlns="" xmlns:a16="http://schemas.microsoft.com/office/drawing/2014/main" id="{AA7C6235-3A82-4F8F-93B5-79CE43D554A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558"/>
            <a:ext cx="757668" cy="760160"/>
          </a:xfrm>
          <a:prstGeom prst="rect">
            <a:avLst/>
          </a:prstGeom>
        </p:spPr>
      </p:pic>
      <p:pic>
        <p:nvPicPr>
          <p:cNvPr id="5" name="Gambar 20" descr="Sebuah gambar berisi burung&#10;&#10;Deskripsi dihasilkan secara otomatis">
            <a:extLst>
              <a:ext uri="{FF2B5EF4-FFF2-40B4-BE49-F238E27FC236}">
                <a16:creationId xmlns="" xmlns:a16="http://schemas.microsoft.com/office/drawing/2014/main" id="{58A25AD2-11B9-4309-B2B4-B06E7A25F35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08213"/>
            <a:ext cx="12192000" cy="355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254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523</TotalTime>
  <Words>4709</Words>
  <Application>Microsoft Office PowerPoint</Application>
  <PresentationFormat>Widescreen</PresentationFormat>
  <Paragraphs>763</Paragraphs>
  <Slides>67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67</vt:i4>
      </vt:variant>
    </vt:vector>
  </HeadingPairs>
  <TitlesOfParts>
    <vt:vector size="78" baseType="lpstr">
      <vt:lpstr>Arial Unicode MS</vt:lpstr>
      <vt:lpstr>ＭＳ Ｐゴシック</vt:lpstr>
      <vt:lpstr>Arial</vt:lpstr>
      <vt:lpstr>Arial Narrow</vt:lpstr>
      <vt:lpstr>Bookman Old Style</vt:lpstr>
      <vt:lpstr>Calibri</vt:lpstr>
      <vt:lpstr>Calibri Light</vt:lpstr>
      <vt:lpstr>Corbel</vt:lpstr>
      <vt:lpstr>Times New Roman</vt:lpstr>
      <vt:lpstr>Wingdings</vt:lpstr>
      <vt:lpstr>Tema Office</vt:lpstr>
      <vt:lpstr>MANAJEMEN KLAIM DI RS</vt:lpstr>
      <vt:lpstr>PowerPoint Presentation</vt:lpstr>
      <vt:lpstr>PowerPoint Presentation</vt:lpstr>
      <vt:lpstr>PowerPoint Presentation</vt:lpstr>
      <vt:lpstr>PowerPoint Presentation</vt:lpstr>
      <vt:lpstr>PELAYANAN YANG DIJAMIN DI RS</vt:lpstr>
      <vt:lpstr>SISTIM PELAYANAN KESEHATAN </vt:lpstr>
      <vt:lpstr>RUJUKAN DAPAT VERTIKAL &amp; HORIZONTAL </vt:lpstr>
      <vt:lpstr>KECUALI </vt:lpstr>
      <vt:lpstr>RUJUKAN</vt:lpstr>
      <vt:lpstr>Pelayanan kesehatan yang tidak dijamin meliputi:</vt:lpstr>
      <vt:lpstr>Pelayanan kesehatan yang tidak dijamin meliputi:</vt:lpstr>
      <vt:lpstr>Pelayanan kesehatan yang tidak dijamin meliputi:</vt:lpstr>
      <vt:lpstr>Pelayanan kesehatan yang tidak dijamin meliputi:</vt:lpstr>
      <vt:lpstr>Penjelasan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EPISODE PERAWATAN</vt:lpstr>
      <vt:lpstr>Episode rawat jalan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EPISODE RAWAT JALAN</vt:lpstr>
      <vt:lpstr>PROSEDUR BERKELANJUTAN</vt:lpstr>
      <vt:lpstr>GAWAT DARURAT</vt:lpstr>
      <vt:lpstr>RAWAT INAP – RAWAT JALAN</vt:lpstr>
      <vt:lpstr>EPISODE RAWAT INAP </vt:lpstr>
      <vt:lpstr>RAWAT INAP</vt:lpstr>
      <vt:lpstr>PASIEN DIRAWAT INAP RENCANA OPERASI</vt:lpstr>
      <vt:lpstr>READMISI</vt:lpstr>
      <vt:lpstr>FRAGMENTASI </vt:lpstr>
      <vt:lpstr>KELENGKAPAN BERKAS KLAIM </vt:lpstr>
      <vt:lpstr>KELENGKAPAN BERKAS KLAIM </vt:lpstr>
      <vt:lpstr>PowerPoint Presentation</vt:lpstr>
      <vt:lpstr>PowerPoint Presentation</vt:lpstr>
      <vt:lpstr>DASAR HUKUM</vt:lpstr>
      <vt:lpstr>PERIODE PELAKSANAAN PENGGANTIAN BIAYA PELAYANAN COVID 19</vt:lpstr>
      <vt:lpstr>PowerPoint Presentation</vt:lpstr>
      <vt:lpstr>Kriteria Pasien yang Dapat Diklaim</vt:lpstr>
      <vt:lpstr>DEFINISI KASUS SUSPEK</vt:lpstr>
      <vt:lpstr>PowerPoint Presentation</vt:lpstr>
      <vt:lpstr>DEFINISI KASUS PROBABLE</vt:lpstr>
      <vt:lpstr>DEFINISI KASUS KONFIRMASI</vt:lpstr>
      <vt:lpstr>KASUS KONFIRMASI DIBAGI 2: </vt:lpstr>
      <vt:lpstr>PowerPoint Presentation</vt:lpstr>
      <vt:lpstr>PowerPoint Presentation</vt:lpstr>
      <vt:lpstr>BATASAN BERAKHIRNYA PENJAMINAN</vt:lpstr>
      <vt:lpstr>BATASAN PENJAMINAN suspek/probable/konfirmasi COVID-19 </vt:lpstr>
      <vt:lpstr>Pasien suspek/probable/konfirmasi COVID-19 </vt:lpstr>
      <vt:lpstr>PowerPoint Presentation</vt:lpstr>
      <vt:lpstr>Tarif Jaminan Pelayanan Pasien COVID-19 </vt:lpstr>
      <vt:lpstr>Koding covid 19 per 1 oktober 2021</vt:lpstr>
      <vt:lpstr>PowerPoint Presentation</vt:lpstr>
      <vt:lpstr>PowerPoint Presentation</vt:lpstr>
      <vt:lpstr>PowerPoint Presentation</vt:lpstr>
      <vt:lpstr>NORMA TARIF PASIEN DENGAN KONDISI TERTENTU</vt:lpstr>
      <vt:lpstr>PENGAJUAN KLAIM 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Minimal Medical Presentation</dc:title>
  <dc:creator>masgustian .</dc:creator>
  <cp:lastModifiedBy>Microsoft account</cp:lastModifiedBy>
  <cp:revision>56</cp:revision>
  <dcterms:created xsi:type="dcterms:W3CDTF">2020-07-13T18:59:42Z</dcterms:created>
  <dcterms:modified xsi:type="dcterms:W3CDTF">2021-12-09T08:30:19Z</dcterms:modified>
</cp:coreProperties>
</file>