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89" r:id="rId13"/>
    <p:sldId id="277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90" r:id="rId24"/>
    <p:sldId id="257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259" r:id="rId40"/>
    <p:sldId id="305" r:id="rId41"/>
    <p:sldId id="306" r:id="rId42"/>
    <p:sldId id="308" r:id="rId43"/>
    <p:sldId id="307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260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265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300"/>
    <a:srgbClr val="004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Gaya Medium 2 - Akse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Gaya Medium 2 - Akse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Gaya Terang 2 - Akse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24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283ED055-0F79-4D83-80C4-33D6AD7F1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755EA372-9E1A-441C-9045-7B58AFC6C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8E5E2ED4-EBDD-4655-8F37-67FABAE8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3A777315-E893-4318-B804-B07588DD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8731905A-93C8-451E-858F-B113B22D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9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8F17C96-9097-400F-AF3F-E3FD0862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21371D42-A087-41F6-BE62-9862AA170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07C8ACE5-40FC-48EC-AFC6-522B9BCC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829E5DD2-0CC0-43C7-9BFF-CC2A0201D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FD71F99F-403B-4509-9159-04174209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617EB1C0-D07F-4BF3-B60E-C9733576E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ACA4F09D-B761-42FD-8EF6-F7CBE77B2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1C588F90-C98D-4841-9605-6070B336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19AC82D5-5408-4E4C-B3F9-B179FBBA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0ACB9AEF-27DC-4DD4-A9AB-18FD90A1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0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D922B0D-988E-433A-A09B-C6665B13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6DD9A303-BDED-4375-8B82-14A19A94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E9C8AE39-70DB-4B33-A960-88846F96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25D8FA10-835A-4D86-8167-AE915E90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796A547D-D78B-4603-B382-7D34E462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5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5272F39-F618-4584-9AA0-106B00598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4253B6A7-1A25-41FE-B6B7-4CCA1C7C2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A69E15FE-7C30-47A5-8C61-BC9A1F97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86171E95-1435-4433-B7EC-6F6BE673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37A86639-EAA0-405E-8544-4A07B94C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1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C45951C-F0DF-4FC4-B71F-258CB1E6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AE051F33-9A5C-4795-8AEA-B8FB2B9DE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8718D659-4E43-433A-B860-7300E13AC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D343370C-8C5C-4FAA-8933-FC5E2EB0F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E5980FEC-CAB5-4A35-A83C-9138E546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70F4ABD2-348A-48C8-9A9A-EC8CFD25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8344B59B-27F9-4774-841F-C6313C92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CCFE64A1-3F0F-436E-899F-EDA57E5EE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E1860131-461F-4C13-8F67-F8250353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56DBB1BA-A48A-4ED8-9B14-275CD2F21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9B8311B0-BB94-4B8C-96B9-7F2792D0A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62AF6C78-E735-497B-B417-184DD980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5E3BA2CD-44FF-477F-B412-8F4F531C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4C408857-D96D-4790-8AA8-A3699979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9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A6EBECD7-4228-4C3E-BDD2-AFDA95D6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2242B46A-6140-40F6-A1AE-89EDE476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D251FC1F-8641-485D-B4C7-D048136D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3D087ADE-0335-41F8-99D2-64A72FBB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0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F69B5FBD-FDE8-4E1E-823E-82F1B60D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FAC639D6-F7C5-4BE1-88CF-9B643302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CC448825-466B-481B-95D2-68FC03C5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FE03041D-618B-4A93-AECA-13BC9CF97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5A3548DB-4970-43A4-ADEA-4D80762BE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B6B015D1-E1E9-4E91-9C6A-1785D1BDA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4647E9C9-8384-4B83-BC57-A02F11B2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436BA5D4-9DDF-4C91-AB29-38490E02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B08F6355-144F-4888-B75F-804F25C2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6B2394D-FAD9-4EB7-BC55-6E238E95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5F4AC490-A185-4F43-99F7-776767715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1551E396-22EB-4C98-B932-1DF57B057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6A4DE16A-A11C-4EC3-AF68-3BFEC1E35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DF2856BF-A12D-4632-B4F4-ADDAF317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28C1BB1D-6036-4D09-AB20-5753356D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4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4A32F969-4399-40DA-B4C9-555FA59A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E4407794-FD80-4669-884F-447765A07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92086BEB-DAD3-4A4B-A543-6CF23C479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EFD9C-193E-47F4-9DC8-E025FD84318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F10BEBA8-BAB4-4774-A2B9-16D9CE9E9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FCB024E0-A1D5-42C0-AB30-139FA3ECD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9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CDCECEB6-5867-41A4-BA80-9511583F9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765" y="1504438"/>
            <a:ext cx="5489359" cy="1691200"/>
          </a:xfrm>
        </p:spPr>
        <p:txBody>
          <a:bodyPr>
            <a:normAutofit/>
          </a:bodyPr>
          <a:lstStyle/>
          <a:p>
            <a:pPr algn="l"/>
            <a:r>
              <a:rPr lang="en-US" sz="5000" b="1" dirty="0">
                <a:solidFill>
                  <a:srgbClr val="004A74"/>
                </a:solidFill>
                <a:latin typeface="+mn-lt"/>
              </a:rPr>
              <a:t>SISTIM KODING DALAM INA CBG’s</a:t>
            </a:r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798E4EF2-3E94-45FC-B64D-4A7A7FD6B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765" y="3802174"/>
            <a:ext cx="5353235" cy="903005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04A74"/>
                </a:solidFill>
              </a:rPr>
              <a:t>dr. </a:t>
            </a:r>
            <a:r>
              <a:rPr lang="en-US" sz="3200" dirty="0" err="1">
                <a:solidFill>
                  <a:srgbClr val="004A74"/>
                </a:solidFill>
              </a:rPr>
              <a:t>Endang</a:t>
            </a:r>
            <a:r>
              <a:rPr lang="en-US" sz="3200" dirty="0">
                <a:solidFill>
                  <a:srgbClr val="004A74"/>
                </a:solidFill>
              </a:rPr>
              <a:t> </a:t>
            </a:r>
            <a:r>
              <a:rPr lang="en-US" sz="3200" dirty="0" err="1">
                <a:solidFill>
                  <a:srgbClr val="004A74"/>
                </a:solidFill>
              </a:rPr>
              <a:t>Suparniati</a:t>
            </a:r>
            <a:r>
              <a:rPr lang="en-US" sz="3200" dirty="0">
                <a:solidFill>
                  <a:srgbClr val="004A74"/>
                </a:solidFill>
              </a:rPr>
              <a:t>, M. Kes</a:t>
            </a:r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id="{4AEDC01A-BE31-4DFC-8057-E83E934DE22A}"/>
              </a:ext>
            </a:extLst>
          </p:cNvPr>
          <p:cNvSpPr/>
          <p:nvPr/>
        </p:nvSpPr>
        <p:spPr>
          <a:xfrm>
            <a:off x="769143" y="3427034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rsegi Panjang 7">
            <a:extLst>
              <a:ext uri="{FF2B5EF4-FFF2-40B4-BE49-F238E27FC236}">
                <a16:creationId xmlns:a16="http://schemas.microsoft.com/office/drawing/2014/main" id="{5F813701-B59E-41C6-B472-1FE8CD18001B}"/>
              </a:ext>
            </a:extLst>
          </p:cNvPr>
          <p:cNvSpPr/>
          <p:nvPr/>
        </p:nvSpPr>
        <p:spPr>
          <a:xfrm>
            <a:off x="10413507" y="0"/>
            <a:ext cx="1778493" cy="68580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ambar 12" descr="Sebuah gambar berisi monitor, komputer, computer&#10;&#10;Deskripsi dihasilkan secara otomatis">
            <a:extLst>
              <a:ext uri="{FF2B5EF4-FFF2-40B4-BE49-F238E27FC236}">
                <a16:creationId xmlns:a16="http://schemas.microsoft.com/office/drawing/2014/main" id="{6DA27C9A-D04B-4462-93FA-D3A91726F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71" y="126999"/>
            <a:ext cx="6627029" cy="6731001"/>
          </a:xfrm>
          <a:prstGeom prst="rect">
            <a:avLst/>
          </a:prstGeom>
        </p:spPr>
      </p:pic>
      <p:pic>
        <p:nvPicPr>
          <p:cNvPr id="17" name="Gambar 16">
            <a:extLst>
              <a:ext uri="{FF2B5EF4-FFF2-40B4-BE49-F238E27FC236}">
                <a16:creationId xmlns:a16="http://schemas.microsoft.com/office/drawing/2014/main" id="{7BD594FF-7500-4CB2-8741-CC0425AA4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8" y="149860"/>
            <a:ext cx="3420362" cy="781655"/>
          </a:xfrm>
          <a:prstGeom prst="rect">
            <a:avLst/>
          </a:prstGeom>
        </p:spPr>
      </p:pic>
      <p:pic>
        <p:nvPicPr>
          <p:cNvPr id="1026" name="Picture 2" descr="Coding course looks to improve diversity and inclusion in tech">
            <a:extLst>
              <a:ext uri="{FF2B5EF4-FFF2-40B4-BE49-F238E27FC236}">
                <a16:creationId xmlns:a16="http://schemas.microsoft.com/office/drawing/2014/main" id="{77ACA415-752F-4496-A208-9F6EECB26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6"/>
          <a:stretch/>
        </p:blipFill>
        <p:spPr bwMode="auto">
          <a:xfrm>
            <a:off x="5722528" y="1504438"/>
            <a:ext cx="7319703" cy="5260787"/>
          </a:xfrm>
          <a:prstGeom prst="parallelogram">
            <a:avLst>
              <a:gd name="adj" fmla="val 2225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Langkah – Langkah Koding Menggunakan ICD 10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580" y="1603858"/>
            <a:ext cx="10234517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ID" sz="2000" dirty="0" err="1"/>
              <a:t>Identifikasi</a:t>
            </a:r>
            <a:r>
              <a:rPr lang="en-ID" sz="2000" dirty="0"/>
              <a:t> </a:t>
            </a:r>
            <a:r>
              <a:rPr lang="en-ID" sz="2000" dirty="0" err="1"/>
              <a:t>tipe</a:t>
            </a:r>
            <a:r>
              <a:rPr lang="en-ID" sz="2000" dirty="0"/>
              <a:t> </a:t>
            </a:r>
            <a:r>
              <a:rPr lang="en-ID" sz="2000" dirty="0" err="1"/>
              <a:t>pernyataan</a:t>
            </a:r>
            <a:r>
              <a:rPr lang="en-ID" sz="2000" dirty="0"/>
              <a:t> yang </a:t>
            </a:r>
            <a:r>
              <a:rPr lang="en-ID" sz="2000" dirty="0" err="1"/>
              <a:t>akan</a:t>
            </a:r>
            <a:r>
              <a:rPr lang="en-ID" sz="2000" dirty="0"/>
              <a:t> </a:t>
            </a:r>
            <a:r>
              <a:rPr lang="en-ID" sz="2000" dirty="0" err="1"/>
              <a:t>dikode</a:t>
            </a:r>
            <a:r>
              <a:rPr lang="en-ID" sz="2000" dirty="0"/>
              <a:t>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lihat</a:t>
            </a:r>
            <a:r>
              <a:rPr lang="en-ID" sz="2000" dirty="0"/>
              <a:t> di </a:t>
            </a:r>
            <a:r>
              <a:rPr lang="en-ID" sz="2000" dirty="0" err="1"/>
              <a:t>buku</a:t>
            </a:r>
            <a:r>
              <a:rPr lang="en-ID" sz="2000" dirty="0"/>
              <a:t> ICD volume 3 (Alphabetical Index).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D" sz="2000" dirty="0" err="1"/>
              <a:t>Penyakit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cedera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lainnya</a:t>
            </a:r>
            <a:r>
              <a:rPr lang="en-ID" sz="2000" dirty="0"/>
              <a:t> </a:t>
            </a:r>
            <a:r>
              <a:rPr lang="en-ID" sz="2000" dirty="0" err="1"/>
              <a:t>diklasifikasikan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</a:t>
            </a:r>
            <a:r>
              <a:rPr lang="en-ID" sz="2000" b="1" dirty="0" err="1"/>
              <a:t>bab</a:t>
            </a:r>
            <a:r>
              <a:rPr lang="en-ID" sz="2000" b="1" dirty="0"/>
              <a:t> 1-19 </a:t>
            </a:r>
            <a:r>
              <a:rPr lang="en-ID" sz="2000" b="1" dirty="0" err="1"/>
              <a:t>dan</a:t>
            </a:r>
            <a:r>
              <a:rPr lang="en-ID" sz="2000" b="1" dirty="0"/>
              <a:t> 20-21</a:t>
            </a:r>
            <a:r>
              <a:rPr lang="en-ID" sz="2000" dirty="0"/>
              <a:t> </a:t>
            </a:r>
            <a:r>
              <a:rPr lang="en-ID" sz="2000" dirty="0">
                <a:sym typeface="Wingdings" panose="05000000000000000000" pitchFamily="2" charset="2"/>
              </a:rPr>
              <a:t></a:t>
            </a:r>
            <a:r>
              <a:rPr lang="en-ID" sz="2000" dirty="0"/>
              <a:t> (Section I Volume 3).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i="1" dirty="0" err="1"/>
              <a:t>Penyebab</a:t>
            </a:r>
            <a:r>
              <a:rPr lang="en-US" sz="2000" i="1" dirty="0"/>
              <a:t> </a:t>
            </a:r>
            <a:r>
              <a:rPr lang="en-US" sz="2000" i="1" dirty="0" err="1"/>
              <a:t>luar</a:t>
            </a:r>
            <a:r>
              <a:rPr lang="en-US" sz="2000" i="1" dirty="0"/>
              <a:t> </a:t>
            </a:r>
            <a:r>
              <a:rPr lang="en-US" sz="2000" i="1" dirty="0" err="1"/>
              <a:t>atau</a:t>
            </a:r>
            <a:r>
              <a:rPr lang="en-US" sz="2000" i="1" dirty="0"/>
              <a:t> </a:t>
            </a:r>
            <a:r>
              <a:rPr lang="en-US" sz="2000" i="1" dirty="0" err="1"/>
              <a:t>cedera</a:t>
            </a:r>
            <a:r>
              <a:rPr lang="en-US" sz="2000" i="1" dirty="0"/>
              <a:t> </a:t>
            </a:r>
            <a:r>
              <a:rPr lang="en-US" sz="2000" i="1" dirty="0" err="1"/>
              <a:t>diklasifikasikan</a:t>
            </a:r>
            <a:r>
              <a:rPr lang="en-US" sz="2000" i="1" dirty="0"/>
              <a:t> </a:t>
            </a:r>
            <a:r>
              <a:rPr lang="en-US" sz="2000" i="1" dirty="0" err="1"/>
              <a:t>pada</a:t>
            </a:r>
            <a:r>
              <a:rPr lang="en-US" sz="2000" i="1" dirty="0"/>
              <a:t> </a:t>
            </a:r>
            <a:r>
              <a:rPr lang="en-US" sz="2000" i="1" dirty="0" err="1"/>
              <a:t>bab</a:t>
            </a:r>
            <a:r>
              <a:rPr lang="en-US" sz="2000" i="1" dirty="0"/>
              <a:t> 20 </a:t>
            </a:r>
            <a:r>
              <a:rPr lang="en-US" sz="2000" i="1" dirty="0">
                <a:sym typeface="Wingdings" pitchFamily="2" charset="2"/>
              </a:rPr>
              <a:t> </a:t>
            </a:r>
            <a:r>
              <a:rPr lang="en-US" sz="2000" i="1" dirty="0"/>
              <a:t>(Section II Volume 3) </a:t>
            </a:r>
            <a:endParaRPr lang="en-ID" sz="2000" dirty="0"/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ID" sz="2000" dirty="0" err="1"/>
              <a:t>Tentukan</a:t>
            </a:r>
            <a:r>
              <a:rPr lang="en-ID" sz="2000" dirty="0"/>
              <a:t> Lead Term.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penyakit</a:t>
            </a:r>
            <a:r>
              <a:rPr lang="en-ID" sz="2000" dirty="0"/>
              <a:t>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cedera</a:t>
            </a:r>
            <a:r>
              <a:rPr lang="en-ID" sz="2000" dirty="0"/>
              <a:t> </a:t>
            </a:r>
            <a:r>
              <a:rPr lang="en-ID" sz="2000" dirty="0" err="1"/>
              <a:t>biasanya</a:t>
            </a:r>
            <a:r>
              <a:rPr lang="en-ID" sz="2000" dirty="0"/>
              <a:t> </a:t>
            </a:r>
            <a:r>
              <a:rPr lang="en-ID" sz="2000" dirty="0" err="1"/>
              <a:t>adalah</a:t>
            </a:r>
            <a:r>
              <a:rPr lang="en-ID" sz="2000" dirty="0"/>
              <a:t> </a:t>
            </a:r>
            <a:r>
              <a:rPr lang="en-ID" sz="2000" b="1" dirty="0"/>
              <a:t>kata </a:t>
            </a:r>
            <a:r>
              <a:rPr lang="en-ID" sz="2000" b="1" dirty="0" err="1"/>
              <a:t>benda</a:t>
            </a:r>
            <a:r>
              <a:rPr lang="en-ID" sz="2000" b="1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kondisi</a:t>
            </a:r>
            <a:r>
              <a:rPr lang="en-ID" sz="2000" dirty="0"/>
              <a:t> </a:t>
            </a:r>
            <a:r>
              <a:rPr lang="en-ID" sz="2000" dirty="0" err="1"/>
              <a:t>patologis</a:t>
            </a:r>
            <a:r>
              <a:rPr lang="en-ID" sz="2000" dirty="0"/>
              <a:t>.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D" sz="2000" dirty="0" err="1"/>
              <a:t>Beberapa</a:t>
            </a:r>
            <a:r>
              <a:rPr lang="en-ID" sz="2000" dirty="0"/>
              <a:t> </a:t>
            </a:r>
            <a:r>
              <a:rPr lang="en-ID" sz="2000" dirty="0" err="1"/>
              <a:t>kondisi</a:t>
            </a:r>
            <a:r>
              <a:rPr lang="en-ID" sz="2000" dirty="0"/>
              <a:t> </a:t>
            </a:r>
            <a:r>
              <a:rPr lang="en-ID" sz="2000" dirty="0" err="1"/>
              <a:t>dijelaskan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kata </a:t>
            </a:r>
            <a:r>
              <a:rPr lang="en-ID" sz="2000" dirty="0" err="1"/>
              <a:t>sifat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eponym </a:t>
            </a:r>
            <a:r>
              <a:rPr lang="en-ID" sz="2000" dirty="0" err="1"/>
              <a:t>dimasukkan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index </a:t>
            </a:r>
            <a:r>
              <a:rPr lang="en-ID" sz="2000" dirty="0" err="1"/>
              <a:t>sebagai</a:t>
            </a:r>
            <a:r>
              <a:rPr lang="en-ID" sz="2000" dirty="0"/>
              <a:t> Lead Term.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ID" sz="2000" dirty="0"/>
              <a:t>Baca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ikuti</a:t>
            </a:r>
            <a:r>
              <a:rPr lang="en-ID" sz="2000" dirty="0"/>
              <a:t> </a:t>
            </a:r>
            <a:r>
              <a:rPr lang="en-ID" sz="2000" dirty="0" err="1"/>
              <a:t>semua</a:t>
            </a:r>
            <a:r>
              <a:rPr lang="en-ID" sz="2000" dirty="0"/>
              <a:t> </a:t>
            </a:r>
            <a:r>
              <a:rPr lang="en-ID" sz="2000" b="1" dirty="0" err="1"/>
              <a:t>catatan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b="1" dirty="0" err="1"/>
              <a:t>petunjuk</a:t>
            </a:r>
            <a:r>
              <a:rPr lang="en-ID" sz="2000" dirty="0"/>
              <a:t> </a:t>
            </a:r>
            <a:r>
              <a:rPr lang="en-ID" sz="2000" dirty="0" err="1"/>
              <a:t>dibawah</a:t>
            </a:r>
            <a:r>
              <a:rPr lang="en-ID" sz="2000" dirty="0"/>
              <a:t> kata </a:t>
            </a:r>
            <a:r>
              <a:rPr lang="en-ID" sz="2000" dirty="0" err="1"/>
              <a:t>kunci</a:t>
            </a:r>
            <a:r>
              <a:rPr lang="en-ID" sz="2000" dirty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en-ID" dirty="0"/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99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Langkah – Langkah Koding Menggunakan ICD 10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40" y="1620583"/>
            <a:ext cx="10234517" cy="5043685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 startAt="4"/>
            </a:pPr>
            <a:r>
              <a:rPr lang="en-US" sz="3200" dirty="0"/>
              <a:t>Baca </a:t>
            </a:r>
            <a:r>
              <a:rPr lang="en-US" sz="3200" dirty="0" err="1"/>
              <a:t>setiap</a:t>
            </a:r>
            <a:r>
              <a:rPr lang="en-US" sz="3200" dirty="0"/>
              <a:t> </a:t>
            </a:r>
            <a:r>
              <a:rPr lang="en-US" sz="3200" b="1" dirty="0" err="1"/>
              <a:t>catatan</a:t>
            </a:r>
            <a:r>
              <a:rPr lang="en-US" sz="3200" b="1" dirty="0"/>
              <a:t>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D" sz="3200" b="1" dirty="0" err="1"/>
              <a:t>Dalam</a:t>
            </a:r>
            <a:r>
              <a:rPr lang="en-ID" sz="3200" b="1" dirty="0"/>
              <a:t> </a:t>
            </a:r>
            <a:r>
              <a:rPr lang="en-ID" sz="3200" b="1" dirty="0" err="1"/>
              <a:t>tanda</a:t>
            </a:r>
            <a:r>
              <a:rPr lang="en-ID" sz="3200" b="1" dirty="0"/>
              <a:t> </a:t>
            </a:r>
            <a:r>
              <a:rPr lang="en-ID" sz="3200" b="1" dirty="0" err="1"/>
              <a:t>kurung</a:t>
            </a:r>
            <a:r>
              <a:rPr lang="en-ID" sz="3200" b="1" dirty="0"/>
              <a:t> </a:t>
            </a:r>
            <a:r>
              <a:rPr lang="en-ID" sz="3200" b="1" dirty="0" err="1"/>
              <a:t>setelah</a:t>
            </a:r>
            <a:r>
              <a:rPr lang="en-ID" sz="3200" b="1" dirty="0"/>
              <a:t> kata </a:t>
            </a:r>
            <a:r>
              <a:rPr lang="en-ID" sz="3200" b="1" dirty="0" err="1"/>
              <a:t>kunci</a:t>
            </a:r>
            <a:r>
              <a:rPr lang="en-ID" sz="3200" b="1" dirty="0"/>
              <a:t> </a:t>
            </a:r>
            <a:r>
              <a:rPr lang="en-ID" sz="3200" dirty="0"/>
              <a:t>(</a:t>
            </a:r>
            <a:r>
              <a:rPr lang="en-ID" sz="3200" dirty="0" err="1"/>
              <a:t>penjelasan</a:t>
            </a:r>
            <a:r>
              <a:rPr lang="en-ID" sz="3200" dirty="0"/>
              <a:t> </a:t>
            </a:r>
            <a:r>
              <a:rPr lang="en-ID" sz="3200" dirty="0" err="1"/>
              <a:t>ini</a:t>
            </a:r>
            <a:r>
              <a:rPr lang="en-ID" sz="3200" dirty="0"/>
              <a:t> </a:t>
            </a:r>
            <a:r>
              <a:rPr lang="en-ID" sz="3200" dirty="0" err="1"/>
              <a:t>tidak</a:t>
            </a:r>
            <a:r>
              <a:rPr lang="en-ID" sz="3200" dirty="0"/>
              <a:t> </a:t>
            </a:r>
            <a:r>
              <a:rPr lang="en-ID" sz="3200" dirty="0" err="1"/>
              <a:t>mempengaruhi</a:t>
            </a:r>
            <a:r>
              <a:rPr lang="en-ID" sz="3200" dirty="0"/>
              <a:t> </a:t>
            </a:r>
            <a:r>
              <a:rPr lang="en-ID" sz="3200" dirty="0" err="1"/>
              <a:t>kode</a:t>
            </a:r>
            <a:r>
              <a:rPr lang="en-ID" sz="3200" dirty="0"/>
              <a:t>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D" sz="3200" dirty="0"/>
              <a:t>Dan </a:t>
            </a:r>
            <a:r>
              <a:rPr lang="en-ID" sz="3200" b="1" dirty="0" err="1"/>
              <a:t>penjelasan</a:t>
            </a:r>
            <a:r>
              <a:rPr lang="en-ID" sz="3200" b="1" dirty="0"/>
              <a:t> </a:t>
            </a:r>
            <a:r>
              <a:rPr lang="en-ID" sz="3200" b="1" dirty="0" err="1"/>
              <a:t>indentasi</a:t>
            </a:r>
            <a:r>
              <a:rPr lang="en-ID" sz="3200" b="1" dirty="0"/>
              <a:t> </a:t>
            </a:r>
            <a:r>
              <a:rPr lang="en-ID" sz="3200" b="1" dirty="0" err="1"/>
              <a:t>dibawah</a:t>
            </a:r>
            <a:r>
              <a:rPr lang="en-ID" sz="3200" b="1" dirty="0"/>
              <a:t> lead term </a:t>
            </a:r>
            <a:r>
              <a:rPr lang="en-ID" sz="3200" dirty="0"/>
              <a:t>(</a:t>
            </a:r>
            <a:r>
              <a:rPr lang="en-ID" sz="3200" dirty="0" err="1"/>
              <a:t>penjelesan</a:t>
            </a:r>
            <a:r>
              <a:rPr lang="en-ID" sz="3200" dirty="0"/>
              <a:t> </a:t>
            </a:r>
            <a:r>
              <a:rPr lang="en-ID" sz="3200" dirty="0" err="1"/>
              <a:t>ini</a:t>
            </a:r>
            <a:r>
              <a:rPr lang="en-ID" sz="3200" dirty="0"/>
              <a:t> </a:t>
            </a:r>
            <a:r>
              <a:rPr lang="en-ID" sz="3200" dirty="0" err="1"/>
              <a:t>mempengaruhi</a:t>
            </a:r>
            <a:r>
              <a:rPr lang="en-ID" sz="3200" dirty="0"/>
              <a:t> </a:t>
            </a:r>
            <a:r>
              <a:rPr lang="en-ID" sz="3200" dirty="0" err="1"/>
              <a:t>kode</a:t>
            </a:r>
            <a:r>
              <a:rPr lang="en-ID" sz="3200" dirty="0"/>
              <a:t>) </a:t>
            </a:r>
            <a:r>
              <a:rPr lang="en-ID" sz="3200" dirty="0" err="1"/>
              <a:t>sampai</a:t>
            </a:r>
            <a:r>
              <a:rPr lang="en-ID" sz="3200" dirty="0"/>
              <a:t> </a:t>
            </a:r>
            <a:r>
              <a:rPr lang="en-ID" sz="3200" dirty="0" err="1"/>
              <a:t>semua</a:t>
            </a:r>
            <a:r>
              <a:rPr lang="en-ID" sz="3200" dirty="0"/>
              <a:t> kata </a:t>
            </a:r>
            <a:r>
              <a:rPr lang="en-ID" sz="3200" dirty="0" err="1"/>
              <a:t>dalam</a:t>
            </a:r>
            <a:r>
              <a:rPr lang="en-ID" sz="3200" dirty="0"/>
              <a:t> diagnosis </a:t>
            </a:r>
            <a:r>
              <a:rPr lang="en-ID" sz="3200" dirty="0" err="1"/>
              <a:t>tercantum</a:t>
            </a:r>
            <a:endParaRPr lang="en-US" sz="3200" b="1" dirty="0"/>
          </a:p>
          <a:p>
            <a:pPr marL="514350" indent="-514350">
              <a:lnSpc>
                <a:spcPct val="110000"/>
              </a:lnSpc>
              <a:buFont typeface="+mj-lt"/>
              <a:buAutoNum type="arabicPeriod" startAt="4"/>
            </a:pPr>
            <a:r>
              <a:rPr lang="en-ID" sz="3200" dirty="0" err="1"/>
              <a:t>Ikuti</a:t>
            </a:r>
            <a:r>
              <a:rPr lang="en-ID" sz="3200" dirty="0"/>
              <a:t> </a:t>
            </a:r>
            <a:r>
              <a:rPr lang="en-ID" sz="3200" dirty="0" err="1"/>
              <a:t>setiap</a:t>
            </a:r>
            <a:r>
              <a:rPr lang="en-ID" sz="3200" dirty="0"/>
              <a:t> </a:t>
            </a:r>
            <a:r>
              <a:rPr lang="en-ID" sz="3200" dirty="0" err="1"/>
              <a:t>petunjuk</a:t>
            </a:r>
            <a:r>
              <a:rPr lang="en-ID" sz="3200" dirty="0"/>
              <a:t> </a:t>
            </a:r>
            <a:r>
              <a:rPr lang="en-ID" sz="3200" dirty="0" err="1"/>
              <a:t>rujukan</a:t>
            </a:r>
            <a:r>
              <a:rPr lang="en-ID" sz="3200" dirty="0"/>
              <a:t> </a:t>
            </a:r>
            <a:r>
              <a:rPr lang="en-ID" sz="3200" dirty="0" err="1"/>
              <a:t>silang</a:t>
            </a:r>
            <a:endParaRPr lang="en-ID" sz="3200" dirty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D" sz="3200" b="1" dirty="0"/>
              <a:t>(“see”</a:t>
            </a:r>
            <a:r>
              <a:rPr lang="en-ID" sz="3200" dirty="0"/>
              <a:t> </a:t>
            </a:r>
            <a:r>
              <a:rPr lang="en-ID" sz="3200" dirty="0" err="1"/>
              <a:t>dan</a:t>
            </a:r>
            <a:r>
              <a:rPr lang="en-ID" sz="3200" dirty="0"/>
              <a:t> </a:t>
            </a:r>
            <a:r>
              <a:rPr lang="en-ID" sz="3200" b="1" dirty="0"/>
              <a:t>”see also”)</a:t>
            </a:r>
            <a:r>
              <a:rPr lang="en-ID" sz="3200" dirty="0"/>
              <a:t> yang </a:t>
            </a:r>
            <a:r>
              <a:rPr lang="en-ID" sz="3200" dirty="0" err="1"/>
              <a:t>ditemukan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index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 startAt="4"/>
            </a:pPr>
            <a:r>
              <a:rPr lang="en-ID" sz="3200" dirty="0" err="1"/>
              <a:t>Cek</a:t>
            </a:r>
            <a:r>
              <a:rPr lang="en-ID" sz="3200" dirty="0"/>
              <a:t> </a:t>
            </a:r>
            <a:r>
              <a:rPr lang="en-ID" sz="3200" dirty="0" err="1"/>
              <a:t>ketepatan</a:t>
            </a:r>
            <a:r>
              <a:rPr lang="en-ID" sz="3200" dirty="0"/>
              <a:t> </a:t>
            </a:r>
            <a:r>
              <a:rPr lang="en-ID" sz="3200" dirty="0" err="1"/>
              <a:t>kode</a:t>
            </a:r>
            <a:r>
              <a:rPr lang="en-ID" sz="3200" dirty="0"/>
              <a:t> yang </a:t>
            </a:r>
            <a:r>
              <a:rPr lang="en-ID" sz="3200" dirty="0" err="1"/>
              <a:t>telah</a:t>
            </a:r>
            <a:r>
              <a:rPr lang="en-ID" sz="3200" dirty="0"/>
              <a:t> </a:t>
            </a:r>
            <a:r>
              <a:rPr lang="en-ID" sz="3200" dirty="0" err="1"/>
              <a:t>dipilih</a:t>
            </a:r>
            <a:r>
              <a:rPr lang="en-ID" sz="3200" dirty="0"/>
              <a:t> </a:t>
            </a:r>
            <a:r>
              <a:rPr lang="en-ID" sz="3200" dirty="0" err="1"/>
              <a:t>pada</a:t>
            </a:r>
            <a:r>
              <a:rPr lang="en-ID" sz="3200" dirty="0"/>
              <a:t> volume 1.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D" sz="3200" dirty="0" err="1"/>
              <a:t>Untuk</a:t>
            </a:r>
            <a:r>
              <a:rPr lang="en-ID" sz="3200" dirty="0"/>
              <a:t> </a:t>
            </a:r>
            <a:r>
              <a:rPr lang="en-ID" sz="3200" dirty="0" err="1"/>
              <a:t>kategori</a:t>
            </a:r>
            <a:r>
              <a:rPr lang="en-ID" sz="3200" dirty="0"/>
              <a:t> </a:t>
            </a:r>
            <a:r>
              <a:rPr lang="en-ID" sz="3200" b="1" dirty="0"/>
              <a:t>3 </a:t>
            </a:r>
            <a:r>
              <a:rPr lang="en-ID" sz="3200" b="1" dirty="0" err="1"/>
              <a:t>karakter</a:t>
            </a:r>
            <a:r>
              <a:rPr lang="en-ID" sz="3200" b="1" dirty="0"/>
              <a:t> </a:t>
            </a:r>
            <a:r>
              <a:rPr lang="en-ID" sz="3200" b="1" dirty="0" err="1"/>
              <a:t>dengan</a:t>
            </a:r>
            <a:r>
              <a:rPr lang="en-ID" sz="3200" b="1" dirty="0"/>
              <a:t> .- (point dash)</a:t>
            </a:r>
            <a:r>
              <a:rPr lang="en-ID" sz="3200" dirty="0"/>
              <a:t> </a:t>
            </a:r>
            <a:r>
              <a:rPr lang="en-ID" sz="3200" dirty="0" err="1"/>
              <a:t>berarti</a:t>
            </a:r>
            <a:r>
              <a:rPr lang="en-ID" sz="3200" dirty="0"/>
              <a:t> </a:t>
            </a:r>
            <a:r>
              <a:rPr lang="en-ID" sz="3200" dirty="0" err="1"/>
              <a:t>ada</a:t>
            </a:r>
            <a:r>
              <a:rPr lang="en-ID" sz="3200" dirty="0"/>
              <a:t> </a:t>
            </a:r>
            <a:r>
              <a:rPr lang="en-ID" sz="3200" dirty="0" err="1"/>
              <a:t>karakter</a:t>
            </a:r>
            <a:r>
              <a:rPr lang="en-ID" sz="3200" dirty="0"/>
              <a:t> </a:t>
            </a:r>
            <a:r>
              <a:rPr lang="en-ID" sz="3200" dirty="0" err="1"/>
              <a:t>ke</a:t>
            </a:r>
            <a:r>
              <a:rPr lang="en-ID" sz="3200" dirty="0"/>
              <a:t> 4 yang </a:t>
            </a:r>
            <a:r>
              <a:rPr lang="en-ID" sz="3200" dirty="0" err="1"/>
              <a:t>harus</a:t>
            </a:r>
            <a:r>
              <a:rPr lang="en-ID" sz="3200" dirty="0"/>
              <a:t> </a:t>
            </a:r>
            <a:r>
              <a:rPr lang="en-ID" sz="3200" dirty="0" err="1"/>
              <a:t>ditentukan</a:t>
            </a:r>
            <a:r>
              <a:rPr lang="en-ID" sz="3200" dirty="0"/>
              <a:t> </a:t>
            </a:r>
            <a:r>
              <a:rPr lang="en-ID" sz="3200" dirty="0" err="1"/>
              <a:t>pada</a:t>
            </a:r>
            <a:r>
              <a:rPr lang="en-ID" sz="3200" dirty="0"/>
              <a:t> </a:t>
            </a:r>
            <a:r>
              <a:rPr lang="en-ID" sz="3200" b="1" dirty="0"/>
              <a:t>volume</a:t>
            </a:r>
            <a:r>
              <a:rPr lang="en-ID" sz="3200" dirty="0"/>
              <a:t> 1 </a:t>
            </a:r>
            <a:r>
              <a:rPr lang="en-ID" sz="3200" dirty="0" err="1"/>
              <a:t>karena</a:t>
            </a:r>
            <a:r>
              <a:rPr lang="en-ID" sz="3200" dirty="0"/>
              <a:t> </a:t>
            </a:r>
            <a:r>
              <a:rPr lang="en-ID" sz="3200" dirty="0" err="1"/>
              <a:t>tidak</a:t>
            </a:r>
            <a:r>
              <a:rPr lang="en-ID" sz="3200" dirty="0"/>
              <a:t> </a:t>
            </a:r>
            <a:r>
              <a:rPr lang="en-ID" sz="3200" dirty="0" err="1"/>
              <a:t>terdapat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index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 startAt="4"/>
            </a:pPr>
            <a:r>
              <a:rPr lang="en-ID" sz="3200" dirty="0"/>
              <a:t>Baca </a:t>
            </a:r>
            <a:r>
              <a:rPr lang="en-ID" sz="3200" dirty="0" err="1"/>
              <a:t>setiap</a:t>
            </a:r>
            <a:r>
              <a:rPr lang="en-ID" sz="3200" dirty="0"/>
              <a:t> </a:t>
            </a:r>
            <a:r>
              <a:rPr lang="en-ID" sz="3200" dirty="0" err="1"/>
              <a:t>incusion</a:t>
            </a:r>
            <a:r>
              <a:rPr lang="en-ID" sz="3200" dirty="0"/>
              <a:t> </a:t>
            </a:r>
            <a:r>
              <a:rPr lang="en-ID" sz="3200" dirty="0" err="1"/>
              <a:t>atau</a:t>
            </a:r>
            <a:r>
              <a:rPr lang="en-ID" sz="3200" dirty="0"/>
              <a:t> exclusion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D" sz="3200" dirty="0" err="1"/>
              <a:t>Dibawah</a:t>
            </a:r>
            <a:r>
              <a:rPr lang="en-ID" sz="3200" dirty="0"/>
              <a:t> </a:t>
            </a:r>
            <a:r>
              <a:rPr lang="en-ID" sz="3200" dirty="0" err="1"/>
              <a:t>kode</a:t>
            </a:r>
            <a:r>
              <a:rPr lang="en-ID" sz="3200" dirty="0"/>
              <a:t> yang </a:t>
            </a:r>
            <a:r>
              <a:rPr lang="en-ID" sz="3200" dirty="0" err="1"/>
              <a:t>dipilih</a:t>
            </a:r>
            <a:r>
              <a:rPr lang="en-ID" sz="3200" dirty="0"/>
              <a:t>,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D" sz="3200" dirty="0" err="1"/>
              <a:t>Dibawah</a:t>
            </a:r>
            <a:r>
              <a:rPr lang="en-ID" sz="3200" dirty="0"/>
              <a:t> </a:t>
            </a:r>
            <a:r>
              <a:rPr lang="en-ID" sz="3200" dirty="0" err="1"/>
              <a:t>bab</a:t>
            </a:r>
            <a:r>
              <a:rPr lang="en-ID" sz="3200" dirty="0"/>
              <a:t>,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D" sz="3200" dirty="0" err="1"/>
              <a:t>Dibawah</a:t>
            </a:r>
            <a:r>
              <a:rPr lang="en-ID" sz="3200" dirty="0"/>
              <a:t> </a:t>
            </a:r>
            <a:r>
              <a:rPr lang="en-ID" sz="3200" dirty="0" err="1"/>
              <a:t>blok</a:t>
            </a:r>
            <a:r>
              <a:rPr lang="en-ID" sz="3200" dirty="0"/>
              <a:t> </a:t>
            </a:r>
            <a:r>
              <a:rPr lang="en-ID" sz="3200" dirty="0" err="1"/>
              <a:t>atau</a:t>
            </a:r>
            <a:endParaRPr lang="en-ID" sz="3200" dirty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ID" sz="3200" dirty="0" err="1"/>
              <a:t>Dibawah</a:t>
            </a:r>
            <a:r>
              <a:rPr lang="en-ID" sz="3200" dirty="0"/>
              <a:t> </a:t>
            </a:r>
            <a:r>
              <a:rPr lang="en-ID" sz="3200" dirty="0" err="1"/>
              <a:t>judul</a:t>
            </a:r>
            <a:r>
              <a:rPr lang="en-ID" sz="3200" dirty="0"/>
              <a:t> </a:t>
            </a:r>
            <a:r>
              <a:rPr lang="en-ID" sz="3200" dirty="0" err="1"/>
              <a:t>kategori</a:t>
            </a:r>
            <a:endParaRPr lang="en-ID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49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,486 Sick Boy Hospital Bed Photos - Free &amp; Royalty-Free Stock Photos from  Dreamstime">
            <a:extLst>
              <a:ext uri="{FF2B5EF4-FFF2-40B4-BE49-F238E27FC236}">
                <a16:creationId xmlns:a16="http://schemas.microsoft.com/office/drawing/2014/main" id="{E8D761A3-ECAE-4F4D-93A2-575557FF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283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686244" y="666570"/>
            <a:ext cx="5328476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4A74"/>
                </a:solidFill>
                <a:latin typeface="+mn-lt"/>
              </a:rPr>
              <a:t>Lead Term</a:t>
            </a:r>
          </a:p>
        </p:txBody>
      </p:sp>
      <p:sp>
        <p:nvSpPr>
          <p:cNvPr id="8" name="Tampungan Konten 2">
            <a:extLst>
              <a:ext uri="{FF2B5EF4-FFF2-40B4-BE49-F238E27FC236}">
                <a16:creationId xmlns:a16="http://schemas.microsoft.com/office/drawing/2014/main" id="{4ED27972-0288-458A-AB81-F6BDA67493DD}"/>
              </a:ext>
            </a:extLst>
          </p:cNvPr>
          <p:cNvSpPr txBox="1">
            <a:spLocks/>
          </p:cNvSpPr>
          <p:nvPr/>
        </p:nvSpPr>
        <p:spPr>
          <a:xfrm>
            <a:off x="686244" y="2266765"/>
            <a:ext cx="6206773" cy="1774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/>
              <a:t>Acut</a:t>
            </a:r>
            <a:r>
              <a:rPr lang="en-US" sz="4000" dirty="0"/>
              <a:t> Ulcer of the Stomach with </a:t>
            </a:r>
            <a:r>
              <a:rPr lang="en-US" sz="4000" dirty="0" err="1"/>
              <a:t>Haemorrhage</a:t>
            </a:r>
            <a:r>
              <a:rPr lang="en-US" sz="4000" dirty="0"/>
              <a:t> and Perforation</a:t>
            </a: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>
            <a:off x="691653" y="2039620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0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Modifier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55" y="1288084"/>
            <a:ext cx="8254699" cy="468823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963512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Lihat Di Tabular List 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088" y="1350057"/>
            <a:ext cx="8510754" cy="47674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95457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Lihat Untuk Subdivisinya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088" y="1350057"/>
            <a:ext cx="8510754" cy="47674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75060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590" y="1197640"/>
            <a:ext cx="9371894" cy="417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5154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ATURAN KODING ICD 10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72055" y="1300148"/>
            <a:ext cx="8179945" cy="4257703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79413" indent="-379413">
              <a:buFont typeface="+mj-lt"/>
              <a:buAutoNum type="alphaLcPeriod"/>
            </a:pPr>
            <a:endParaRPr lang="en-ID" sz="3600" dirty="0"/>
          </a:p>
          <a:p>
            <a:pPr marL="379413" indent="-379413">
              <a:buFont typeface="+mj-lt"/>
              <a:buAutoNum type="alphaLcPeriod"/>
            </a:pPr>
            <a:r>
              <a:rPr lang="id-ID" sz="3600" dirty="0"/>
              <a:t>Jika dalam ICD 10 terdapat catatan “Use additional code, if desired, to identify specified condition” maka kode tersebut dapat digunakan sesuai dengan kondisi pasien. </a:t>
            </a:r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65651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820" y="1380660"/>
            <a:ext cx="9548034" cy="355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11545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210798" y="230983"/>
            <a:ext cx="8992745" cy="1508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“Use additional code, if desired ...”. Kode-kode tambahan ini digunakan pada : 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229" y="1883682"/>
            <a:ext cx="9920328" cy="408168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v-SE" b="1" dirty="0"/>
              <a:t>Infeksi lokal </a:t>
            </a:r>
            <a:r>
              <a:rPr lang="sv-SE" dirty="0"/>
              <a:t>pada bab-bab ‘body systems’, kode dari bab I </a:t>
            </a:r>
            <a:r>
              <a:rPr lang="sv-SE" b="1" dirty="0"/>
              <a:t>bisa ditambahkan penyebab infeksi</a:t>
            </a:r>
            <a:r>
              <a:rPr lang="sv-SE" dirty="0"/>
              <a:t>, (B95-B97 )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Neoplasma</a:t>
            </a:r>
            <a:r>
              <a:rPr lang="en-US" dirty="0"/>
              <a:t> yang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aktifitas</a:t>
            </a:r>
            <a:r>
              <a:rPr lang="en-US" dirty="0"/>
              <a:t> </a:t>
            </a:r>
            <a:r>
              <a:rPr lang="en-US" dirty="0" err="1"/>
              <a:t>fungsional</a:t>
            </a:r>
            <a:r>
              <a:rPr lang="en-US" dirty="0"/>
              <a:t>, </a:t>
            </a:r>
            <a:r>
              <a:rPr lang="en-US" b="1" dirty="0" err="1"/>
              <a:t>kode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bab</a:t>
            </a:r>
            <a:r>
              <a:rPr lang="en-US" b="1" dirty="0"/>
              <a:t> II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ditambah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kode</a:t>
            </a:r>
            <a:r>
              <a:rPr lang="en-US" dirty="0"/>
              <a:t> yang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b="1" dirty="0" err="1"/>
              <a:t>bab</a:t>
            </a:r>
            <a:r>
              <a:rPr lang="en-US" b="1" dirty="0"/>
              <a:t> IV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aktifitas</a:t>
            </a:r>
            <a:r>
              <a:rPr lang="en-US" dirty="0"/>
              <a:t> </a:t>
            </a:r>
            <a:r>
              <a:rPr lang="en-US" dirty="0" err="1"/>
              <a:t>fungsionalnya</a:t>
            </a:r>
            <a:r>
              <a:rPr lang="en-US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Neoplasma</a:t>
            </a:r>
            <a:r>
              <a:rPr lang="en-US" dirty="0"/>
              <a:t>, KODE MORFOLOGI Vol. 1,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ditambahkan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identifikasi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morfologis</a:t>
            </a:r>
            <a:r>
              <a:rPr lang="en-US" dirty="0"/>
              <a:t> tumor </a:t>
            </a:r>
            <a:r>
              <a:rPr lang="en-US" dirty="0" err="1"/>
              <a:t>tsb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9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805" y="745947"/>
            <a:ext cx="7167558" cy="55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57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210798" y="230983"/>
            <a:ext cx="8992745" cy="1508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“Use additional code, if desired ...”. Kode-kode tambahan ini digunakan pada : 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229" y="1883682"/>
            <a:ext cx="9920328" cy="4081689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sv-SE" dirty="0"/>
              <a:t>Kondisi yang bisa diklasifikasikan pada F00-F09 </a:t>
            </a:r>
            <a:r>
              <a:rPr lang="sv-SE" b="1" dirty="0"/>
              <a:t>(kelainan jiwa organik)</a:t>
            </a:r>
            <a:r>
              <a:rPr lang="sv-SE" dirty="0"/>
              <a:t> pada bab V, satu kode dari bab lain bisa ditambahkan untuk menunjukkan penyebab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sv-SE" dirty="0"/>
              <a:t>Kondisi disebabkan oleh zat yang bersifat toksik, </a:t>
            </a:r>
            <a:r>
              <a:rPr lang="sv-SE" b="1" dirty="0"/>
              <a:t>Kode bab XX</a:t>
            </a:r>
            <a:r>
              <a:rPr lang="sv-SE" dirty="0"/>
              <a:t> bisa ditambahkan untuk identifikasi zat tersebut.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sv-SE" b="1" dirty="0"/>
              <a:t>Dua kode</a:t>
            </a:r>
            <a:r>
              <a:rPr lang="sv-SE" dirty="0"/>
              <a:t> bisa digunakan untuk menguraikan cedera, keracunan atau efek lain: bab XIX (</a:t>
            </a:r>
            <a:r>
              <a:rPr lang="sv-SE" b="1" dirty="0"/>
              <a:t>cedera</a:t>
            </a:r>
            <a:r>
              <a:rPr lang="sv-SE" dirty="0"/>
              <a:t>), dan bab XX (</a:t>
            </a:r>
            <a:r>
              <a:rPr lang="sv-SE" b="1" dirty="0"/>
              <a:t>penyebabnya</a:t>
            </a:r>
            <a:r>
              <a:rPr lang="sv-SE" dirty="0"/>
              <a:t>).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33928" y="263187"/>
            <a:ext cx="7382643" cy="20146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Example 4: Main condition: Acute cystitis due to E. coli </a:t>
            </a:r>
          </a:p>
          <a:p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 conditions: — </a:t>
            </a:r>
          </a:p>
          <a:p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Code to acute cystitis (N30.0) as the “main condition”, B96.2 (E. coli as the cause of diseases classified to other chapters) may be used as an optional additional code.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833925" y="2447587"/>
            <a:ext cx="7382643" cy="2014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Example 17: Main condition: Cerebrovascular accident with hemiplegia </a:t>
            </a:r>
          </a:p>
          <a:p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 conditions: — Specialty: Neurology </a:t>
            </a:r>
          </a:p>
          <a:p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Code stroke, not specified as </a:t>
            </a:r>
            <a:r>
              <a:rPr lang="en-US" sz="1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haemorrhage</a:t>
            </a:r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infarction (I64) as “main condition”. G81.9 (Hemiplegia, unspecified) may be used as an optional additional code.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3926" y="4631987"/>
            <a:ext cx="7382643" cy="20146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Example 26: </a:t>
            </a:r>
          </a:p>
          <a:p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Main condition: Toxoplasmosis </a:t>
            </a:r>
          </a:p>
          <a:p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 conditions: Pregnancy undelivered </a:t>
            </a:r>
          </a:p>
          <a:p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Specialty: High-risk antenatal clinic </a:t>
            </a:r>
          </a:p>
          <a:p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Code </a:t>
            </a:r>
            <a:r>
              <a:rPr lang="en-US" sz="1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protozoal</a:t>
            </a:r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diseases complicating pregnancy, childbirth and the </a:t>
            </a:r>
            <a:r>
              <a:rPr lang="en-US" sz="1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puerperium</a:t>
            </a:r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(O98.6) as the main condition. B58.9 (Toxoplasmosis, unspecified) may be used as an optional additional code to identify the specific organism. </a:t>
            </a:r>
          </a:p>
        </p:txBody>
      </p:sp>
    </p:spTree>
    <p:extLst>
      <p:ext uri="{BB962C8B-B14F-4D97-AF65-F5344CB8AC3E}">
        <p14:creationId xmlns:p14="http://schemas.microsoft.com/office/powerpoint/2010/main" val="2863429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359839" y="177934"/>
            <a:ext cx="8525565" cy="605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400" b="1" dirty="0">
                <a:solidFill>
                  <a:srgbClr val="004A74"/>
                </a:solidFill>
                <a:latin typeface="+mn-lt"/>
              </a:rPr>
              <a:t>O98-O99 Penyakit ibu yang bisa diklasifikasikan di tempat lain, tapi mempersulit kehamilan, melahirkan, dan puerperium </a:t>
            </a:r>
            <a:endParaRPr lang="en-US" sz="24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0273" y="812997"/>
            <a:ext cx="9858527" cy="5885544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sz="2000" dirty="0" err="1"/>
              <a:t>Subkategori</a:t>
            </a:r>
            <a:r>
              <a:rPr lang="en-ID" sz="2000" dirty="0"/>
              <a:t> yang </a:t>
            </a:r>
            <a:r>
              <a:rPr lang="en-ID" sz="2000" dirty="0" err="1"/>
              <a:t>tersedia</a:t>
            </a:r>
            <a:r>
              <a:rPr lang="en-ID" sz="2000" dirty="0"/>
              <a:t> </a:t>
            </a:r>
            <a:r>
              <a:rPr lang="en-ID" sz="2000" dirty="0" err="1"/>
              <a:t>disini</a:t>
            </a:r>
            <a:r>
              <a:rPr lang="en-ID" sz="2000" dirty="0"/>
              <a:t> </a:t>
            </a:r>
            <a:r>
              <a:rPr lang="en-ID" sz="2000" dirty="0" err="1"/>
              <a:t>harus</a:t>
            </a:r>
            <a:r>
              <a:rPr lang="en-ID" sz="2000" dirty="0"/>
              <a:t> </a:t>
            </a:r>
            <a:r>
              <a:rPr lang="en-ID" sz="2000" dirty="0" err="1"/>
              <a:t>lebih</a:t>
            </a:r>
            <a:r>
              <a:rPr lang="en-ID" sz="2000" dirty="0"/>
              <a:t> </a:t>
            </a:r>
            <a:r>
              <a:rPr lang="en-ID" sz="2000" dirty="0" err="1"/>
              <a:t>diutamakan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‘KU’ </a:t>
            </a:r>
            <a:r>
              <a:rPr lang="en-ID" sz="2000" dirty="0" err="1"/>
              <a:t>daripada</a:t>
            </a:r>
            <a:r>
              <a:rPr lang="en-ID" sz="2000" dirty="0"/>
              <a:t> </a:t>
            </a:r>
            <a:r>
              <a:rPr lang="en-ID" sz="2000" dirty="0" err="1"/>
              <a:t>kategori</a:t>
            </a:r>
            <a:r>
              <a:rPr lang="en-ID" sz="2000" dirty="0"/>
              <a:t> di </a:t>
            </a:r>
            <a:r>
              <a:rPr lang="en-ID" sz="2000" dirty="0" err="1"/>
              <a:t>luar</a:t>
            </a:r>
            <a:r>
              <a:rPr lang="en-ID" sz="2000" dirty="0"/>
              <a:t> Bab XV, </a:t>
            </a:r>
            <a:r>
              <a:rPr lang="en-ID" sz="2000" dirty="0" err="1"/>
              <a:t>kalau</a:t>
            </a:r>
            <a:r>
              <a:rPr lang="en-ID" sz="2000" dirty="0"/>
              <a:t> </a:t>
            </a:r>
            <a:r>
              <a:rPr lang="en-ID" sz="2000" dirty="0" err="1"/>
              <a:t>oleh</a:t>
            </a:r>
            <a:r>
              <a:rPr lang="en-ID" sz="2000" dirty="0"/>
              <a:t> </a:t>
            </a:r>
            <a:r>
              <a:rPr lang="en-ID" sz="2000" dirty="0" err="1"/>
              <a:t>kondisi</a:t>
            </a:r>
            <a:r>
              <a:rPr lang="en-ID" sz="2000" dirty="0"/>
              <a:t> </a:t>
            </a:r>
            <a:r>
              <a:rPr lang="en-ID" sz="2000" dirty="0" err="1"/>
              <a:t>ini</a:t>
            </a:r>
            <a:r>
              <a:rPr lang="en-ID" sz="2000" dirty="0"/>
              <a:t> </a:t>
            </a:r>
            <a:r>
              <a:rPr lang="en-ID" sz="2000" dirty="0" err="1"/>
              <a:t>dinyatakan</a:t>
            </a:r>
            <a:r>
              <a:rPr lang="en-ID" sz="2000" dirty="0"/>
              <a:t> </a:t>
            </a:r>
            <a:r>
              <a:rPr lang="en-ID" sz="2000" dirty="0" err="1"/>
              <a:t>mempersulit</a:t>
            </a:r>
            <a:r>
              <a:rPr lang="en-ID" sz="2000" dirty="0"/>
              <a:t> </a:t>
            </a:r>
            <a:r>
              <a:rPr lang="en-ID" sz="2000" dirty="0" err="1"/>
              <a:t>kehamilan</a:t>
            </a:r>
            <a:r>
              <a:rPr lang="en-ID" sz="2000" dirty="0"/>
              <a:t>, </a:t>
            </a:r>
            <a:r>
              <a:rPr lang="en-ID" sz="2000" dirty="0" err="1"/>
              <a:t>diperberat</a:t>
            </a:r>
            <a:r>
              <a:rPr lang="en-ID" sz="2000" dirty="0"/>
              <a:t> </a:t>
            </a:r>
            <a:r>
              <a:rPr lang="en-ID" sz="2000" dirty="0" err="1"/>
              <a:t>oleh</a:t>
            </a:r>
            <a:r>
              <a:rPr lang="en-ID" sz="2000" dirty="0"/>
              <a:t> </a:t>
            </a:r>
            <a:r>
              <a:rPr lang="en-ID" sz="2000" dirty="0" err="1"/>
              <a:t>kehamilan</a:t>
            </a:r>
            <a:r>
              <a:rPr lang="en-ID" sz="2000" dirty="0"/>
              <a:t>,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merupakan</a:t>
            </a:r>
            <a:r>
              <a:rPr lang="en-ID" sz="2000" dirty="0"/>
              <a:t> </a:t>
            </a:r>
            <a:r>
              <a:rPr lang="en-ID" sz="2000" dirty="0" err="1"/>
              <a:t>alasan</a:t>
            </a:r>
            <a:r>
              <a:rPr lang="en-ID" sz="2000" dirty="0"/>
              <a:t> </a:t>
            </a:r>
            <a:r>
              <a:rPr lang="en-ID" sz="2000" dirty="0" err="1"/>
              <a:t>perawatan</a:t>
            </a:r>
            <a:r>
              <a:rPr lang="en-ID" sz="2000" dirty="0"/>
              <a:t> </a:t>
            </a:r>
            <a:r>
              <a:rPr lang="en-ID" sz="2000" dirty="0" err="1"/>
              <a:t>obstetri</a:t>
            </a:r>
            <a:r>
              <a:rPr lang="en-ID" sz="2000" dirty="0"/>
              <a:t>. </a:t>
            </a:r>
            <a:r>
              <a:rPr lang="en-ID" sz="2000" dirty="0" err="1"/>
              <a:t>Kode</a:t>
            </a:r>
            <a:r>
              <a:rPr lang="en-ID" sz="2000" dirty="0"/>
              <a:t> yang </a:t>
            </a:r>
            <a:r>
              <a:rPr lang="en-ID" sz="2000" dirty="0" err="1"/>
              <a:t>relevan</a:t>
            </a:r>
            <a:r>
              <a:rPr lang="en-ID" sz="2000" dirty="0"/>
              <a:t> </a:t>
            </a:r>
            <a:r>
              <a:rPr lang="en-ID" sz="2000" dirty="0" err="1"/>
              <a:t>dari</a:t>
            </a:r>
            <a:r>
              <a:rPr lang="en-ID" sz="2000" dirty="0"/>
              <a:t> </a:t>
            </a:r>
            <a:r>
              <a:rPr lang="en-ID" sz="2000" dirty="0" err="1"/>
              <a:t>bab-bab</a:t>
            </a:r>
            <a:r>
              <a:rPr lang="en-ID" sz="2000" dirty="0"/>
              <a:t> lain </a:t>
            </a:r>
            <a:r>
              <a:rPr lang="en-ID" sz="2000" dirty="0" err="1"/>
              <a:t>tersebut</a:t>
            </a:r>
            <a:r>
              <a:rPr lang="en-ID" sz="2000" dirty="0"/>
              <a:t> </a:t>
            </a:r>
            <a:r>
              <a:rPr lang="en-ID" sz="2000" dirty="0" err="1"/>
              <a:t>digunakan</a:t>
            </a:r>
            <a:r>
              <a:rPr lang="en-ID" sz="2000" dirty="0"/>
              <a:t> </a:t>
            </a:r>
            <a:r>
              <a:rPr lang="en-ID" sz="2000" dirty="0" err="1"/>
              <a:t>sebagai</a:t>
            </a:r>
            <a:r>
              <a:rPr lang="en-ID" sz="2000" dirty="0"/>
              <a:t> </a:t>
            </a:r>
            <a:r>
              <a:rPr lang="en-ID" sz="2000" dirty="0" err="1"/>
              <a:t>kode</a:t>
            </a:r>
            <a:r>
              <a:rPr lang="en-ID" sz="2000" dirty="0"/>
              <a:t> </a:t>
            </a:r>
            <a:r>
              <a:rPr lang="en-ID" sz="2000" dirty="0" err="1"/>
              <a:t>tambahan</a:t>
            </a:r>
            <a:r>
              <a:rPr lang="en-ID" sz="2000" dirty="0"/>
              <a:t>.</a:t>
            </a:r>
            <a:endParaRPr lang="en-ID" sz="20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000" b="1" dirty="0" err="1">
                <a:solidFill>
                  <a:schemeClr val="tx1"/>
                </a:solidFill>
              </a:rPr>
              <a:t>Contoh</a:t>
            </a:r>
            <a:r>
              <a:rPr lang="en-US" sz="2000" b="1" dirty="0">
                <a:solidFill>
                  <a:schemeClr val="tx1"/>
                </a:solidFill>
              </a:rPr>
              <a:t> 1 </a:t>
            </a:r>
          </a:p>
          <a:p>
            <a:pPr>
              <a:buNone/>
            </a:pPr>
            <a:r>
              <a:rPr lang="en-US" sz="2000" b="1" dirty="0">
                <a:solidFill>
                  <a:schemeClr val="tx1"/>
                </a:solidFill>
              </a:rPr>
              <a:t>Diagnosis </a:t>
            </a:r>
            <a:r>
              <a:rPr lang="en-US" sz="2000" b="1" dirty="0" err="1">
                <a:solidFill>
                  <a:schemeClr val="tx1"/>
                </a:solidFill>
              </a:rPr>
              <a:t>Utama</a:t>
            </a:r>
            <a:r>
              <a:rPr lang="en-US" sz="2000" b="1" dirty="0">
                <a:solidFill>
                  <a:schemeClr val="tx1"/>
                </a:solidFill>
              </a:rPr>
              <a:t>	     : Toxoplasmosis. </a:t>
            </a:r>
          </a:p>
          <a:p>
            <a:pPr>
              <a:buNone/>
            </a:pPr>
            <a:r>
              <a:rPr lang="en-US" sz="2000" b="1" dirty="0">
                <a:solidFill>
                  <a:schemeClr val="tx1"/>
                </a:solidFill>
              </a:rPr>
              <a:t>Diagnosis </a:t>
            </a:r>
            <a:r>
              <a:rPr lang="en-US" sz="2000" b="1" dirty="0" err="1">
                <a:solidFill>
                  <a:schemeClr val="tx1"/>
                </a:solidFill>
              </a:rPr>
              <a:t>Sekunder</a:t>
            </a:r>
            <a:r>
              <a:rPr lang="en-US" sz="2000" b="1" dirty="0">
                <a:solidFill>
                  <a:schemeClr val="tx1"/>
                </a:solidFill>
              </a:rPr>
              <a:t> : </a:t>
            </a:r>
            <a:r>
              <a:rPr lang="en-US" sz="2000" b="1" dirty="0" err="1">
                <a:solidFill>
                  <a:schemeClr val="tx1"/>
                </a:solidFill>
              </a:rPr>
              <a:t>Kehamilan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en-US" sz="2000" b="1" dirty="0" err="1">
                <a:solidFill>
                  <a:schemeClr val="tx1"/>
                </a:solidFill>
              </a:rPr>
              <a:t>Spesialisasi</a:t>
            </a:r>
            <a:r>
              <a:rPr lang="en-US" sz="2000" b="1" dirty="0">
                <a:solidFill>
                  <a:schemeClr val="tx1"/>
                </a:solidFill>
              </a:rPr>
              <a:t> 	     : </a:t>
            </a:r>
            <a:r>
              <a:rPr lang="en-US" sz="2000" b="1" dirty="0" err="1">
                <a:solidFill>
                  <a:schemeClr val="tx1"/>
                </a:solidFill>
              </a:rPr>
              <a:t>Klinik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perawatan</a:t>
            </a:r>
            <a:r>
              <a:rPr lang="en-US" sz="2000" b="1" dirty="0">
                <a:solidFill>
                  <a:schemeClr val="tx1"/>
                </a:solidFill>
              </a:rPr>
              <a:t> antenatal </a:t>
            </a:r>
            <a:r>
              <a:rPr lang="en-US" sz="2000" b="1" dirty="0" err="1">
                <a:solidFill>
                  <a:schemeClr val="tx1"/>
                </a:solidFill>
              </a:rPr>
              <a:t>beresiko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tinggi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  <a:p>
            <a:pPr marL="990600" indent="-925513">
              <a:buNone/>
            </a:pPr>
            <a:r>
              <a:rPr lang="en-US" sz="2000" b="1" dirty="0" err="1">
                <a:solidFill>
                  <a:schemeClr val="tx1"/>
                </a:solidFill>
              </a:rPr>
              <a:t>Dikode</a:t>
            </a:r>
            <a:r>
              <a:rPr lang="en-US" sz="2000" b="1" dirty="0">
                <a:solidFill>
                  <a:schemeClr val="tx1"/>
                </a:solidFill>
              </a:rPr>
              <a:t> 		     : </a:t>
            </a:r>
            <a:r>
              <a:rPr lang="en-US" sz="2000" b="1" dirty="0" err="1">
                <a:solidFill>
                  <a:schemeClr val="tx1"/>
                </a:solidFill>
              </a:rPr>
              <a:t>Penyakit</a:t>
            </a:r>
            <a:r>
              <a:rPr lang="en-US" sz="2000" b="1" dirty="0">
                <a:solidFill>
                  <a:schemeClr val="tx1"/>
                </a:solidFill>
              </a:rPr>
              <a:t> protozoa yang </a:t>
            </a:r>
            <a:r>
              <a:rPr lang="en-US" sz="2000" b="1" dirty="0" err="1">
                <a:solidFill>
                  <a:schemeClr val="tx1"/>
                </a:solidFill>
              </a:rPr>
              <a:t>mempersulit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kehamilan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kelahiran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dan</a:t>
            </a:r>
            <a:r>
              <a:rPr lang="en-US" sz="2000" b="1" dirty="0">
                <a:solidFill>
                  <a:schemeClr val="tx1"/>
                </a:solidFill>
              </a:rPr>
              <a:t> 		       </a:t>
            </a:r>
            <a:r>
              <a:rPr lang="en-US" sz="2000" b="1" dirty="0" err="1">
                <a:solidFill>
                  <a:schemeClr val="tx1"/>
                </a:solidFill>
              </a:rPr>
              <a:t>puerperium</a:t>
            </a:r>
            <a:r>
              <a:rPr lang="en-US" sz="2000" b="1" dirty="0">
                <a:solidFill>
                  <a:schemeClr val="tx1"/>
                </a:solidFill>
              </a:rPr>
              <a:t> (O98.6) </a:t>
            </a:r>
            <a:r>
              <a:rPr lang="en-US" sz="2000" b="1" dirty="0" err="1">
                <a:solidFill>
                  <a:schemeClr val="tx1"/>
                </a:solidFill>
              </a:rPr>
              <a:t>sebagai</a:t>
            </a:r>
            <a:r>
              <a:rPr lang="en-US" sz="2000" b="1" dirty="0">
                <a:solidFill>
                  <a:schemeClr val="tx1"/>
                </a:solidFill>
              </a:rPr>
              <a:t> diagnosis </a:t>
            </a:r>
            <a:r>
              <a:rPr lang="en-US" sz="2000" b="1" dirty="0" err="1">
                <a:solidFill>
                  <a:schemeClr val="tx1"/>
                </a:solidFill>
              </a:rPr>
              <a:t>utama</a:t>
            </a:r>
            <a:r>
              <a:rPr lang="en-US" sz="2000" b="1" dirty="0">
                <a:solidFill>
                  <a:schemeClr val="tx1"/>
                </a:solidFill>
              </a:rPr>
              <a:t>, B58.9 (toxoplasmosis, 	       </a:t>
            </a:r>
            <a:r>
              <a:rPr lang="en-US" sz="2000" b="1" dirty="0" err="1">
                <a:solidFill>
                  <a:schemeClr val="tx1"/>
                </a:solidFill>
              </a:rPr>
              <a:t>tidak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dijelaskan</a:t>
            </a:r>
            <a:r>
              <a:rPr lang="en-US" sz="2000" b="1" dirty="0">
                <a:solidFill>
                  <a:schemeClr val="tx1"/>
                </a:solidFill>
              </a:rPr>
              <a:t>), diagnosis </a:t>
            </a:r>
            <a:r>
              <a:rPr lang="en-US" sz="2000" b="1" dirty="0" err="1">
                <a:solidFill>
                  <a:schemeClr val="tx1"/>
                </a:solidFill>
              </a:rPr>
              <a:t>sekunder</a:t>
            </a:r>
            <a:r>
              <a:rPr lang="en-US" sz="2000" b="1" dirty="0">
                <a:solidFill>
                  <a:schemeClr val="tx1"/>
                </a:solidFill>
              </a:rPr>
              <a:t>. </a:t>
            </a:r>
          </a:p>
          <a:p>
            <a:pPr>
              <a:buNone/>
            </a:pPr>
            <a:r>
              <a:rPr lang="en-US" sz="2000" b="1" dirty="0" err="1">
                <a:solidFill>
                  <a:schemeClr val="tx1"/>
                </a:solidFill>
              </a:rPr>
              <a:t>Contoh</a:t>
            </a:r>
            <a:r>
              <a:rPr lang="en-US" sz="2000" b="1" dirty="0">
                <a:solidFill>
                  <a:schemeClr val="tx1"/>
                </a:solidFill>
              </a:rPr>
              <a:t> : 2 </a:t>
            </a:r>
          </a:p>
          <a:p>
            <a:pPr>
              <a:buNone/>
            </a:pPr>
            <a:r>
              <a:rPr lang="en-US" sz="2000" b="1" dirty="0">
                <a:solidFill>
                  <a:schemeClr val="tx1"/>
                </a:solidFill>
              </a:rPr>
              <a:t>Diagnosis </a:t>
            </a:r>
            <a:r>
              <a:rPr lang="en-US" sz="2000" b="1" dirty="0" err="1">
                <a:solidFill>
                  <a:schemeClr val="tx1"/>
                </a:solidFill>
              </a:rPr>
              <a:t>Utama</a:t>
            </a:r>
            <a:r>
              <a:rPr lang="en-US" sz="2000" b="1" dirty="0">
                <a:solidFill>
                  <a:schemeClr val="tx1"/>
                </a:solidFill>
              </a:rPr>
              <a:t> 	       : </a:t>
            </a:r>
            <a:r>
              <a:rPr lang="en-US" sz="2000" b="1" dirty="0" err="1">
                <a:solidFill>
                  <a:schemeClr val="tx1"/>
                </a:solidFill>
              </a:rPr>
              <a:t>Letak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lintang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en-US" sz="2000" b="1" dirty="0">
                <a:solidFill>
                  <a:schemeClr val="tx1"/>
                </a:solidFill>
              </a:rPr>
              <a:t>Diagnosis </a:t>
            </a:r>
            <a:r>
              <a:rPr lang="en-US" sz="2000" b="1" dirty="0" err="1">
                <a:solidFill>
                  <a:schemeClr val="tx1"/>
                </a:solidFill>
              </a:rPr>
              <a:t>Sekunder</a:t>
            </a:r>
            <a:r>
              <a:rPr lang="en-US" sz="2000" b="1" dirty="0">
                <a:solidFill>
                  <a:schemeClr val="tx1"/>
                </a:solidFill>
              </a:rPr>
              <a:t>   : </a:t>
            </a:r>
            <a:r>
              <a:rPr lang="en-US" sz="2000" b="1" dirty="0" err="1">
                <a:solidFill>
                  <a:schemeClr val="tx1"/>
                </a:solidFill>
              </a:rPr>
              <a:t>Persalinan</a:t>
            </a:r>
            <a:r>
              <a:rPr lang="en-US" sz="2000" b="1" dirty="0">
                <a:solidFill>
                  <a:schemeClr val="tx1"/>
                </a:solidFill>
              </a:rPr>
              <a:t> SC </a:t>
            </a:r>
          </a:p>
          <a:p>
            <a:pPr>
              <a:buNone/>
            </a:pPr>
            <a:r>
              <a:rPr lang="en-US" sz="2000" b="1" dirty="0">
                <a:solidFill>
                  <a:schemeClr val="tx1"/>
                </a:solidFill>
              </a:rPr>
              <a:t>		         Anemia </a:t>
            </a:r>
          </a:p>
          <a:p>
            <a:pPr>
              <a:buNone/>
            </a:pPr>
            <a:r>
              <a:rPr lang="en-US" sz="2000" b="1" dirty="0" err="1">
                <a:solidFill>
                  <a:schemeClr val="tx1"/>
                </a:solidFill>
              </a:rPr>
              <a:t>Spesialisasi</a:t>
            </a:r>
            <a:r>
              <a:rPr lang="en-US" sz="2000" b="1" dirty="0">
                <a:solidFill>
                  <a:schemeClr val="tx1"/>
                </a:solidFill>
              </a:rPr>
              <a:t> 	       : </a:t>
            </a:r>
            <a:r>
              <a:rPr lang="en-US" sz="2000" b="1" dirty="0" err="1">
                <a:solidFill>
                  <a:schemeClr val="tx1"/>
                </a:solidFill>
              </a:rPr>
              <a:t>Obgyn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en-US" sz="2000" b="1" dirty="0" err="1">
                <a:solidFill>
                  <a:schemeClr val="tx1"/>
                </a:solidFill>
              </a:rPr>
              <a:t>Dikode</a:t>
            </a:r>
            <a:r>
              <a:rPr lang="en-US" sz="2000" b="1" dirty="0">
                <a:solidFill>
                  <a:schemeClr val="tx1"/>
                </a:solidFill>
              </a:rPr>
              <a:t> 		       : </a:t>
            </a:r>
            <a:r>
              <a:rPr lang="en-US" sz="2000" b="1" dirty="0" err="1">
                <a:solidFill>
                  <a:schemeClr val="tx1"/>
                </a:solidFill>
              </a:rPr>
              <a:t>Letak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lintang</a:t>
            </a:r>
            <a:r>
              <a:rPr lang="en-US" sz="2000" b="1" dirty="0">
                <a:solidFill>
                  <a:schemeClr val="tx1"/>
                </a:solidFill>
              </a:rPr>
              <a:t> (O32.2) </a:t>
            </a:r>
            <a:r>
              <a:rPr lang="en-US" sz="2000" b="1" dirty="0" err="1">
                <a:solidFill>
                  <a:schemeClr val="tx1"/>
                </a:solidFill>
              </a:rPr>
              <a:t>sebagai</a:t>
            </a:r>
            <a:r>
              <a:rPr lang="en-US" sz="2000" b="1" dirty="0">
                <a:solidFill>
                  <a:schemeClr val="tx1"/>
                </a:solidFill>
              </a:rPr>
              <a:t> diagnosis </a:t>
            </a:r>
            <a:r>
              <a:rPr lang="en-US" sz="2000" b="1" dirty="0" err="1">
                <a:solidFill>
                  <a:schemeClr val="tx1"/>
                </a:solidFill>
              </a:rPr>
              <a:t>utama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Persalinan</a:t>
            </a:r>
            <a:r>
              <a:rPr lang="en-US" sz="2000" b="1" dirty="0">
                <a:solidFill>
                  <a:schemeClr val="tx1"/>
                </a:solidFill>
              </a:rPr>
              <a:t> SC (O82.9), 		         Anemia (O99.0), </a:t>
            </a:r>
            <a:r>
              <a:rPr lang="en-US" sz="2000" b="1" dirty="0" err="1">
                <a:solidFill>
                  <a:schemeClr val="tx1"/>
                </a:solidFill>
              </a:rPr>
              <a:t>dan</a:t>
            </a:r>
            <a:r>
              <a:rPr lang="en-US" sz="2000" b="1" dirty="0">
                <a:solidFill>
                  <a:schemeClr val="tx1"/>
                </a:solidFill>
              </a:rPr>
              <a:t> Anemia (D64.9) </a:t>
            </a:r>
            <a:r>
              <a:rPr lang="en-US" sz="2000" b="1" dirty="0" err="1">
                <a:solidFill>
                  <a:schemeClr val="tx1"/>
                </a:solidFill>
              </a:rPr>
              <a:t>sebagai</a:t>
            </a:r>
            <a:r>
              <a:rPr lang="en-US" sz="2000" b="1" dirty="0">
                <a:solidFill>
                  <a:schemeClr val="tx1"/>
                </a:solidFill>
              </a:rPr>
              <a:t> diagnosis </a:t>
            </a:r>
            <a:r>
              <a:rPr lang="en-US" sz="2000" b="1" dirty="0" err="1">
                <a:solidFill>
                  <a:schemeClr val="tx1"/>
                </a:solidFill>
              </a:rPr>
              <a:t>sekunder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95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ATURAN KODING ICD 10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67255" y="1349829"/>
            <a:ext cx="9130187" cy="4542970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D" sz="3600" dirty="0"/>
          </a:p>
          <a:p>
            <a:r>
              <a:rPr lang="en-ID" sz="2400" dirty="0"/>
              <a:t>b. </a:t>
            </a:r>
            <a:r>
              <a:rPr lang="en-US" sz="2400" dirty="0" err="1">
                <a:cs typeface="Arial" pitchFamily="34" charset="0"/>
              </a:rPr>
              <a:t>Pengkodean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sistem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b="1" i="1" dirty="0">
                <a:cs typeface="Arial" pitchFamily="34" charset="0"/>
              </a:rPr>
              <a:t>dagger (†) </a:t>
            </a:r>
            <a:r>
              <a:rPr lang="en-US" sz="2400" b="1" i="1" dirty="0" err="1">
                <a:cs typeface="Arial" pitchFamily="34" charset="0"/>
              </a:rPr>
              <a:t>dan</a:t>
            </a:r>
            <a:r>
              <a:rPr lang="en-US" sz="2400" b="1" i="1" dirty="0">
                <a:cs typeface="Arial" pitchFamily="34" charset="0"/>
              </a:rPr>
              <a:t> asterisk (*)</a:t>
            </a:r>
          </a:p>
          <a:p>
            <a:pPr marL="623888" lvl="1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cs typeface="Arial" pitchFamily="34" charset="0"/>
              </a:rPr>
              <a:t>Jika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b="1" dirty="0">
                <a:cs typeface="Arial" pitchFamily="34" charset="0"/>
              </a:rPr>
              <a:t>diagnosis </a:t>
            </a:r>
            <a:r>
              <a:rPr lang="en-US" sz="2400" b="1" dirty="0" err="1">
                <a:cs typeface="Arial" pitchFamily="34" charset="0"/>
              </a:rPr>
              <a:t>utama</a:t>
            </a:r>
            <a:r>
              <a:rPr lang="en-US" sz="2400" dirty="0">
                <a:cs typeface="Arial" pitchFamily="34" charset="0"/>
              </a:rPr>
              <a:t> yang </a:t>
            </a:r>
            <a:r>
              <a:rPr lang="en-US" sz="2400" dirty="0" err="1">
                <a:cs typeface="Arial" pitchFamily="34" charset="0"/>
              </a:rPr>
              <a:t>ditegakkan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dokter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dalam</a:t>
            </a:r>
            <a:r>
              <a:rPr lang="en-US" sz="2400" dirty="0">
                <a:cs typeface="Arial" pitchFamily="34" charset="0"/>
              </a:rPr>
              <a:t> ICD 10 </a:t>
            </a:r>
            <a:r>
              <a:rPr lang="en-US" sz="2400" dirty="0" err="1">
                <a:cs typeface="Arial" pitchFamily="34" charset="0"/>
              </a:rPr>
              <a:t>menggunakan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kode</a:t>
            </a:r>
            <a:r>
              <a:rPr lang="en-US" sz="2400" dirty="0">
                <a:cs typeface="Arial" pitchFamily="34" charset="0"/>
              </a:rPr>
              <a:t> dagger </a:t>
            </a:r>
            <a:r>
              <a:rPr lang="en-US" sz="2400" dirty="0" err="1">
                <a:cs typeface="Arial" pitchFamily="34" charset="0"/>
              </a:rPr>
              <a:t>dan</a:t>
            </a:r>
            <a:r>
              <a:rPr lang="en-US" sz="2400" dirty="0">
                <a:cs typeface="Arial" pitchFamily="34" charset="0"/>
              </a:rPr>
              <a:t> asterisk </a:t>
            </a:r>
          </a:p>
          <a:p>
            <a:pPr marL="1081088" lvl="2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cs typeface="Arial" pitchFamily="34" charset="0"/>
              </a:rPr>
              <a:t>maka</a:t>
            </a:r>
            <a:r>
              <a:rPr lang="en-US" sz="2400" dirty="0">
                <a:cs typeface="Arial" pitchFamily="34" charset="0"/>
              </a:rPr>
              <a:t> yang </a:t>
            </a:r>
            <a:r>
              <a:rPr lang="en-US" sz="2400" dirty="0" err="1">
                <a:cs typeface="Arial" pitchFamily="34" charset="0"/>
              </a:rPr>
              <a:t>dikode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sebagai</a:t>
            </a:r>
            <a:r>
              <a:rPr lang="en-US" sz="2400" dirty="0">
                <a:cs typeface="Arial" pitchFamily="34" charset="0"/>
              </a:rPr>
              <a:t> diagnosis </a:t>
            </a:r>
            <a:r>
              <a:rPr lang="en-US" sz="2400" dirty="0" err="1">
                <a:cs typeface="Arial" pitchFamily="34" charset="0"/>
              </a:rPr>
              <a:t>utama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adalah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kode</a:t>
            </a:r>
            <a:r>
              <a:rPr lang="en-US" sz="2400" dirty="0">
                <a:cs typeface="Arial" pitchFamily="34" charset="0"/>
              </a:rPr>
              <a:t> dagger, </a:t>
            </a:r>
          </a:p>
          <a:p>
            <a:pPr marL="1081088" lvl="2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cs typeface="Arial" pitchFamily="34" charset="0"/>
              </a:rPr>
              <a:t>sedangkan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kode</a:t>
            </a:r>
            <a:r>
              <a:rPr lang="en-US" sz="2400" dirty="0">
                <a:cs typeface="Arial" pitchFamily="34" charset="0"/>
              </a:rPr>
              <a:t> asterisk </a:t>
            </a:r>
            <a:r>
              <a:rPr lang="en-US" sz="2400" dirty="0" err="1">
                <a:cs typeface="Arial" pitchFamily="34" charset="0"/>
              </a:rPr>
              <a:t>sebagai</a:t>
            </a:r>
            <a:r>
              <a:rPr lang="en-US" sz="2400" dirty="0">
                <a:cs typeface="Arial" pitchFamily="34" charset="0"/>
              </a:rPr>
              <a:t> diagnosis </a:t>
            </a:r>
            <a:r>
              <a:rPr lang="en-US" sz="2400" dirty="0" err="1">
                <a:cs typeface="Arial" pitchFamily="34" charset="0"/>
              </a:rPr>
              <a:t>sekunder</a:t>
            </a:r>
            <a:r>
              <a:rPr lang="en-US" sz="2400" dirty="0">
                <a:cs typeface="Arial" pitchFamily="34" charset="0"/>
              </a:rPr>
              <a:t>. </a:t>
            </a:r>
          </a:p>
          <a:p>
            <a:pPr marL="623888" lvl="1" indent="-342900">
              <a:buFont typeface="Wingdings" panose="05000000000000000000" pitchFamily="2" charset="2"/>
              <a:buChar char="Ø"/>
            </a:pPr>
            <a:r>
              <a:rPr lang="en-ID" sz="2400" dirty="0" err="1"/>
              <a:t>Namun</a:t>
            </a:r>
            <a:r>
              <a:rPr lang="en-ID" sz="2400" dirty="0"/>
              <a:t> </a:t>
            </a:r>
            <a:r>
              <a:rPr lang="en-ID" sz="2400" dirty="0" err="1"/>
              <a:t>jika</a:t>
            </a:r>
            <a:r>
              <a:rPr lang="en-ID" sz="2400" dirty="0"/>
              <a:t> </a:t>
            </a:r>
            <a:r>
              <a:rPr lang="en-ID" sz="2400" b="1" dirty="0"/>
              <a:t>diagnosis </a:t>
            </a:r>
            <a:r>
              <a:rPr lang="en-ID" sz="2400" b="1" dirty="0" err="1"/>
              <a:t>sekunder</a:t>
            </a:r>
            <a:r>
              <a:rPr lang="en-ID" sz="2400" dirty="0"/>
              <a:t> yang </a:t>
            </a:r>
            <a:r>
              <a:rPr lang="en-ID" sz="2400" dirty="0" err="1"/>
              <a:t>ditegakkan</a:t>
            </a:r>
            <a:r>
              <a:rPr lang="en-ID" sz="2400" dirty="0"/>
              <a:t> </a:t>
            </a:r>
            <a:r>
              <a:rPr lang="en-ID" sz="2400" dirty="0" err="1"/>
              <a:t>dokter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ICD 10 </a:t>
            </a:r>
            <a:r>
              <a:rPr lang="en-ID" sz="2400" dirty="0" err="1"/>
              <a:t>menggunakan</a:t>
            </a:r>
            <a:r>
              <a:rPr lang="en-ID" sz="2400" dirty="0"/>
              <a:t> </a:t>
            </a:r>
            <a:r>
              <a:rPr lang="en-ID" sz="2400" dirty="0" err="1"/>
              <a:t>kode</a:t>
            </a:r>
            <a:r>
              <a:rPr lang="en-ID" sz="2400" dirty="0"/>
              <a:t> dagger </a:t>
            </a:r>
            <a:r>
              <a:rPr lang="en-ID" sz="2400" dirty="0" err="1"/>
              <a:t>dan</a:t>
            </a:r>
            <a:r>
              <a:rPr lang="en-ID" sz="2400" dirty="0"/>
              <a:t> asterisk, </a:t>
            </a:r>
            <a:r>
              <a:rPr lang="en-ID" sz="2400" dirty="0" err="1"/>
              <a:t>maka</a:t>
            </a:r>
            <a:r>
              <a:rPr lang="en-ID" sz="2400" dirty="0"/>
              <a:t> </a:t>
            </a:r>
            <a:r>
              <a:rPr lang="en-ID" sz="2400" dirty="0" err="1"/>
              <a:t>kode</a:t>
            </a:r>
            <a:r>
              <a:rPr lang="en-ID" sz="2400" dirty="0"/>
              <a:t> </a:t>
            </a:r>
            <a:r>
              <a:rPr lang="en-ID" sz="2400" dirty="0" err="1"/>
              <a:t>tersebut</a:t>
            </a:r>
            <a:r>
              <a:rPr lang="en-ID" sz="2400" dirty="0"/>
              <a:t> </a:t>
            </a:r>
            <a:r>
              <a:rPr lang="en-ID" sz="2400" dirty="0" err="1"/>
              <a:t>menjadi</a:t>
            </a:r>
            <a:r>
              <a:rPr lang="en-ID" sz="2400" dirty="0"/>
              <a:t> </a:t>
            </a:r>
            <a:r>
              <a:rPr lang="en-ID" sz="2400" b="1" dirty="0"/>
              <a:t>diagnosis </a:t>
            </a:r>
            <a:r>
              <a:rPr lang="en-ID" sz="2400" b="1" dirty="0" err="1"/>
              <a:t>sekunder</a:t>
            </a:r>
            <a:r>
              <a:rPr lang="en-ID" sz="2400" dirty="0"/>
              <a:t>. </a:t>
            </a:r>
          </a:p>
          <a:p>
            <a:endParaRPr lang="en-ID" sz="2200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0750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2FB7007-EE06-480A-AD18-012ABE18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674" y="154064"/>
            <a:ext cx="5547360" cy="57390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4A74"/>
                </a:solidFill>
                <a:latin typeface="+mn-lt"/>
              </a:rPr>
              <a:t>KODE ASTERISC (*) ICD10 WHO</a:t>
            </a:r>
            <a:endParaRPr lang="en-US" sz="2400" dirty="0">
              <a:latin typeface="+mn-lt"/>
            </a:endParaRPr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ambar 26" descr="Sebuah gambar berisi orang, ruang, pria, wanita&#10;&#10;Deskripsi dihasilkan secara otomatis">
            <a:extLst>
              <a:ext uri="{FF2B5EF4-FFF2-40B4-BE49-F238E27FC236}">
                <a16:creationId xmlns:a16="http://schemas.microsoft.com/office/drawing/2014/main" id="{E59A47FB-86B0-4882-B064-9CBFA5CF22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8702" cy="6858000"/>
          </a:xfrm>
          <a:prstGeom prst="rect">
            <a:avLst/>
          </a:prstGeom>
        </p:spPr>
      </p:pic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72ACA993-FCEB-4EC1-BBB0-6D89E519A1CB}"/>
              </a:ext>
            </a:extLst>
          </p:cNvPr>
          <p:cNvSpPr/>
          <p:nvPr/>
        </p:nvSpPr>
        <p:spPr>
          <a:xfrm>
            <a:off x="5512079" y="655617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40329" y="858816"/>
            <a:ext cx="6001083" cy="584678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D63* </a:t>
            </a:r>
            <a:r>
              <a:rPr lang="en-US" sz="2400" dirty="0" err="1"/>
              <a:t>Anaemia</a:t>
            </a:r>
            <a:r>
              <a:rPr lang="en-US" sz="2400" dirty="0"/>
              <a:t> in chronic diseases classified elsewhere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D63.0* </a:t>
            </a:r>
            <a:r>
              <a:rPr lang="en-US" sz="2400" dirty="0" err="1"/>
              <a:t>Anaemia</a:t>
            </a:r>
            <a:r>
              <a:rPr lang="en-US" sz="2400" dirty="0"/>
              <a:t> in neoplastic disease ( C00-D48† 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D63.8* </a:t>
            </a:r>
            <a:r>
              <a:rPr lang="en-US" sz="2400" dirty="0" err="1"/>
              <a:t>Anaemia</a:t>
            </a:r>
            <a:r>
              <a:rPr lang="en-US" sz="2400" dirty="0"/>
              <a:t> in other chronic diseases classified elsewhere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 err="1"/>
              <a:t>Anaemia</a:t>
            </a:r>
            <a:r>
              <a:rPr lang="en-US" sz="2400" dirty="0"/>
              <a:t> in chronic kidney disease ≥ stage 3 (N18.3 – N18.5†)</a:t>
            </a:r>
          </a:p>
          <a:p>
            <a:pPr marL="0" indent="0">
              <a:buNone/>
            </a:pPr>
            <a:endParaRPr lang="en-ID" sz="2400" dirty="0"/>
          </a:p>
          <a:p>
            <a:pPr>
              <a:buNone/>
            </a:pPr>
            <a:r>
              <a:rPr lang="en-US" sz="2400" b="1" dirty="0"/>
              <a:t>D64 Other </a:t>
            </a:r>
            <a:r>
              <a:rPr lang="en-US" sz="2400" b="1" dirty="0" err="1"/>
              <a:t>anaemias</a:t>
            </a:r>
            <a:endParaRPr lang="en-US" sz="2400" b="1" dirty="0"/>
          </a:p>
          <a:p>
            <a:pPr>
              <a:buNone/>
            </a:pPr>
            <a:r>
              <a:rPr lang="en-US" sz="2400" b="1" i="1" dirty="0"/>
              <a:t>Excludes: refractory </a:t>
            </a:r>
            <a:r>
              <a:rPr lang="en-US" sz="2400" b="1" i="1" dirty="0" err="1"/>
              <a:t>anaemia</a:t>
            </a:r>
            <a:r>
              <a:rPr lang="en-US" sz="2400" b="1" i="1" dirty="0"/>
              <a:t>:</a:t>
            </a:r>
          </a:p>
          <a:p>
            <a:pPr lvl="1">
              <a:buNone/>
            </a:pPr>
            <a:r>
              <a:rPr lang="en-US" dirty="0"/>
              <a:t>· NOS ( D46.4 )</a:t>
            </a:r>
          </a:p>
          <a:p>
            <a:pPr lvl="1">
              <a:buNone/>
            </a:pPr>
            <a:r>
              <a:rPr lang="en-US" dirty="0"/>
              <a:t>· with excess of blasts ( D46.2 )</a:t>
            </a:r>
          </a:p>
          <a:p>
            <a:pPr lvl="1">
              <a:buNone/>
            </a:pPr>
            <a:r>
              <a:rPr lang="en-US" dirty="0"/>
              <a:t>· with transformation ( D46.3 )</a:t>
            </a:r>
          </a:p>
          <a:p>
            <a:pPr lvl="1">
              <a:buNone/>
            </a:pPr>
            <a:r>
              <a:rPr lang="en-US" dirty="0"/>
              <a:t>· with </a:t>
            </a:r>
            <a:r>
              <a:rPr lang="en-US" dirty="0" err="1"/>
              <a:t>sideroblasts</a:t>
            </a:r>
            <a:r>
              <a:rPr lang="en-US" dirty="0"/>
              <a:t> ( D46.1 )</a:t>
            </a:r>
          </a:p>
          <a:p>
            <a:pPr lvl="1">
              <a:buNone/>
            </a:pPr>
            <a:r>
              <a:rPr lang="en-US" dirty="0"/>
              <a:t>· without </a:t>
            </a:r>
            <a:r>
              <a:rPr lang="en-US" dirty="0" err="1"/>
              <a:t>sideroblasts</a:t>
            </a:r>
            <a:r>
              <a:rPr lang="en-US" dirty="0"/>
              <a:t> ( D46.0 )</a:t>
            </a:r>
          </a:p>
          <a:p>
            <a:pPr>
              <a:buNone/>
            </a:pPr>
            <a:r>
              <a:rPr lang="en-US" sz="2400" b="1" dirty="0"/>
              <a:t>D64.0 Hereditary </a:t>
            </a:r>
            <a:r>
              <a:rPr lang="en-US" sz="2400" b="1" dirty="0" err="1"/>
              <a:t>sideroblastic</a:t>
            </a:r>
            <a:r>
              <a:rPr lang="en-US" sz="2400" b="1" dirty="0"/>
              <a:t> </a:t>
            </a:r>
            <a:r>
              <a:rPr lang="en-US" sz="2400" b="1" dirty="0" err="1"/>
              <a:t>anaemia</a:t>
            </a:r>
            <a:endParaRPr lang="en-US" sz="2400" b="1" dirty="0"/>
          </a:p>
          <a:p>
            <a:pPr>
              <a:buNone/>
            </a:pPr>
            <a:r>
              <a:rPr lang="en-US" sz="2400" dirty="0"/>
              <a:t>Sex-linked hypochromic </a:t>
            </a:r>
            <a:r>
              <a:rPr lang="en-US" sz="2400" dirty="0" err="1"/>
              <a:t>sideroblastic</a:t>
            </a:r>
            <a:r>
              <a:rPr lang="en-US" sz="2400" dirty="0"/>
              <a:t> </a:t>
            </a:r>
            <a:r>
              <a:rPr lang="en-US" sz="2400" dirty="0" err="1"/>
              <a:t>anaemia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656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33928" y="263187"/>
            <a:ext cx="8040914" cy="27702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235200" algn="l"/>
              </a:tabLst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Utama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	: Anemia </a:t>
            </a:r>
          </a:p>
          <a:p>
            <a:pPr defTabSz="895350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Sekunder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 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Kronik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Renal Failure </a:t>
            </a:r>
          </a:p>
          <a:p>
            <a:pPr defTabSz="1392238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Dikode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	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Kronik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Renal Failure (N18.9†)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sebagai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	  diagnosis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utama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anemia (D63.8*) 		 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sebagai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diagnosis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sekunder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3927" y="3278038"/>
            <a:ext cx="8040915" cy="30501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Utama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: DM Type II </a:t>
            </a:r>
          </a:p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Sekunder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Arthitis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pada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penyakit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Lyme </a:t>
            </a:r>
          </a:p>
          <a:p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Dikode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		: DM Type II (E11.9)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sebagai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diagnosis 			 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utama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Lyme disease (A69.2†)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sebagai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		  diagnosis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sekunder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arthitis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Lyme 				  disease (M01.2*)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sebagai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diagnosis 				 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sekunder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77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KODE  ASTERIC DALAM ICD 10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67255" y="1349829"/>
            <a:ext cx="9130187" cy="4542970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D" sz="3600" dirty="0"/>
          </a:p>
          <a:p>
            <a:r>
              <a:rPr lang="pt-BR" sz="2400" dirty="0"/>
              <a:t>D63*, D77*, E35*, E90*, F00*, F02*, G01*, G02*, G05*, G07*, G13*, G22*, G26*, G32*, G46*, G53*,  G55*, G59*, G63*, G73*, G94*, G99*, H03*, H06*, H13*, H19*, H22*, H28*, H32*, H36*, H42*, H45*, H48*, H58*, H62*, H67*, H75*, H82*, H94*, I32*, I39*, I41*, I43*, I52*, I68*, I79*, I98*, J17*,J91*, J99*, K23*, K67*, K77*, K87*, K93*, L14*, L45*, L54*, L62*, L86*, L99*, M01*, M03*, M07*, M09*, M14*, M36*, M49*, M63*, M68*, M73*, M82*, M90*, N08*, N16*, N22*, N29*, N33*, N37*, N51*, N74*, N77*, P75* </a:t>
            </a:r>
            <a:endParaRPr lang="en-ID" sz="2200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9090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ATURAN KODING ICD 10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67255" y="1349829"/>
            <a:ext cx="9130187" cy="4542970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D" sz="3600" dirty="0"/>
          </a:p>
          <a:p>
            <a:r>
              <a:rPr lang="en-ID" sz="2400" dirty="0"/>
              <a:t>C. </a:t>
            </a:r>
            <a:r>
              <a:rPr lang="en-US" sz="2400" dirty="0" err="1"/>
              <a:t>Pengkodean</a:t>
            </a:r>
            <a:r>
              <a:rPr lang="en-US" sz="2400" dirty="0"/>
              <a:t> </a:t>
            </a:r>
            <a:r>
              <a:rPr lang="en-US" sz="2400" b="1" dirty="0" err="1"/>
              <a:t>dugaan</a:t>
            </a:r>
            <a:r>
              <a:rPr lang="en-US" sz="2400" b="1" dirty="0"/>
              <a:t> </a:t>
            </a:r>
            <a:r>
              <a:rPr lang="en-US" sz="2400" b="1" dirty="0" err="1"/>
              <a:t>kondisi</a:t>
            </a:r>
            <a:r>
              <a:rPr lang="en-US" sz="2400" b="1" dirty="0"/>
              <a:t>, </a:t>
            </a:r>
            <a:r>
              <a:rPr lang="en-US" sz="2400" b="1" dirty="0" err="1"/>
              <a:t>gejala</a:t>
            </a:r>
            <a:r>
              <a:rPr lang="en-US" sz="2400" b="1" dirty="0"/>
              <a:t>, </a:t>
            </a:r>
            <a:r>
              <a:rPr lang="en-US" sz="2400" b="1" dirty="0" err="1"/>
              <a:t>penemuan</a:t>
            </a:r>
            <a:r>
              <a:rPr lang="en-US" sz="2400" b="1" dirty="0"/>
              <a:t> abnormal,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b="1" dirty="0" err="1"/>
              <a:t>situasi</a:t>
            </a:r>
            <a:r>
              <a:rPr lang="en-US" sz="2400" b="1" dirty="0"/>
              <a:t> </a:t>
            </a:r>
            <a:r>
              <a:rPr lang="en-US" sz="2400" b="1" dirty="0" err="1"/>
              <a:t>tanpa</a:t>
            </a:r>
            <a:r>
              <a:rPr lang="en-US" sz="2400" b="1" dirty="0"/>
              <a:t> </a:t>
            </a:r>
            <a:r>
              <a:rPr lang="en-US" sz="2400" b="1" dirty="0" err="1"/>
              <a:t>penyakit</a:t>
            </a:r>
            <a:r>
              <a:rPr lang="en-US" sz="2400" b="1" dirty="0"/>
              <a:t> </a:t>
            </a:r>
            <a:endParaRPr lang="en-US" sz="2400" b="1" i="1" dirty="0">
              <a:cs typeface="Arial" pitchFamily="34" charset="0"/>
            </a:endParaRPr>
          </a:p>
          <a:p>
            <a:pPr marL="782637" lvl="1" indent="-342900">
              <a:buFont typeface="Wingdings" panose="05000000000000000000" pitchFamily="2" charset="2"/>
              <a:buChar char="Ø"/>
            </a:pPr>
            <a:r>
              <a:rPr lang="en-US" sz="2400" dirty="0" err="1"/>
              <a:t>Jika</a:t>
            </a:r>
            <a:r>
              <a:rPr lang="en-US" sz="2400" dirty="0"/>
              <a:t> diagnosis yang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spesifik</a:t>
            </a:r>
            <a:r>
              <a:rPr lang="en-US" sz="2400" dirty="0"/>
              <a:t> </a:t>
            </a:r>
            <a:r>
              <a:rPr lang="en-US" sz="2400" b="1" dirty="0" err="1"/>
              <a:t>belum</a:t>
            </a:r>
            <a:r>
              <a:rPr lang="en-US" sz="2400" b="1" dirty="0"/>
              <a:t> </a:t>
            </a:r>
            <a:r>
              <a:rPr lang="en-US" sz="2400" b="1" dirty="0" err="1"/>
              <a:t>ditegakkan</a:t>
            </a:r>
            <a:r>
              <a:rPr lang="en-US" sz="2400" dirty="0"/>
              <a:t> </a:t>
            </a:r>
            <a:r>
              <a:rPr lang="en-US" sz="2400" dirty="0" err="1"/>
              <a:t>sampai</a:t>
            </a:r>
            <a:r>
              <a:rPr lang="en-US" sz="2400" dirty="0"/>
              <a:t> </a:t>
            </a:r>
            <a:r>
              <a:rPr lang="en-US" sz="2400" dirty="0" err="1"/>
              <a:t>akhir</a:t>
            </a:r>
            <a:r>
              <a:rPr lang="en-US" sz="2400" dirty="0"/>
              <a:t> episode </a:t>
            </a:r>
            <a:r>
              <a:rPr lang="en-US" sz="2400" dirty="0" err="1"/>
              <a:t>perawatan</a:t>
            </a:r>
            <a:r>
              <a:rPr lang="en-US" sz="2400" dirty="0"/>
              <a:t> </a:t>
            </a:r>
          </a:p>
          <a:p>
            <a:pPr marL="782637" lvl="1" indent="-342900">
              <a:buFont typeface="Wingdings" panose="05000000000000000000" pitchFamily="2" charset="2"/>
              <a:buChar char="Ø"/>
            </a:pP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b="1" dirty="0" err="1"/>
              <a:t>tidak</a:t>
            </a:r>
            <a:r>
              <a:rPr lang="en-US" sz="2400" b="1" dirty="0"/>
              <a:t> </a:t>
            </a:r>
            <a:r>
              <a:rPr lang="en-US" sz="2400" b="1" dirty="0" err="1"/>
              <a:t>ada</a:t>
            </a:r>
            <a:r>
              <a:rPr lang="en-US" sz="2400" b="1" dirty="0"/>
              <a:t> </a:t>
            </a:r>
            <a:r>
              <a:rPr lang="en-US" sz="2400" b="1" dirty="0" err="1"/>
              <a:t>penyakit</a:t>
            </a:r>
            <a:r>
              <a:rPr lang="en-US" sz="2400" b="1" dirty="0"/>
              <a:t> </a:t>
            </a:r>
            <a:r>
              <a:rPr lang="en-US" sz="2400" dirty="0" err="1"/>
              <a:t>atau</a:t>
            </a:r>
            <a:r>
              <a:rPr lang="en-US" sz="2400" b="1" dirty="0"/>
              <a:t> </a:t>
            </a:r>
            <a:r>
              <a:rPr lang="en-US" sz="2400" b="1" dirty="0" err="1"/>
              <a:t>cedera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dirawat</a:t>
            </a:r>
            <a:r>
              <a:rPr lang="en-US" sz="2400" dirty="0"/>
              <a:t> yang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dikode</a:t>
            </a:r>
            <a:r>
              <a:rPr lang="en-US" sz="2400" dirty="0"/>
              <a:t>, </a:t>
            </a:r>
          </a:p>
          <a:p>
            <a:pPr marL="782637" lvl="1" indent="-342900">
              <a:buFont typeface="Wingdings" panose="05000000000000000000" pitchFamily="2" charset="2"/>
              <a:buChar char="Ø"/>
            </a:pP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kode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b="1" dirty="0"/>
              <a:t>Bab XVIII </a:t>
            </a:r>
            <a:r>
              <a:rPr lang="en-US" sz="2400" b="1" dirty="0" err="1"/>
              <a:t>dan</a:t>
            </a:r>
            <a:r>
              <a:rPr lang="en-US" sz="2400" b="1" dirty="0"/>
              <a:t> XXI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kode</a:t>
            </a:r>
            <a:r>
              <a:rPr lang="en-US" sz="2400" dirty="0"/>
              <a:t> </a:t>
            </a:r>
            <a:r>
              <a:rPr lang="en-US" sz="2400" b="1" dirty="0"/>
              <a:t>diagnosis </a:t>
            </a:r>
            <a:r>
              <a:rPr lang="en-US" sz="2400" b="1" dirty="0" err="1"/>
              <a:t>utama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lihat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b="1" dirty="0"/>
              <a:t>Rules MB3 </a:t>
            </a:r>
            <a:r>
              <a:rPr lang="en-US" sz="2400" b="1" dirty="0" err="1"/>
              <a:t>dan</a:t>
            </a:r>
            <a:r>
              <a:rPr lang="en-US" sz="2400" b="1" dirty="0"/>
              <a:t> MB5</a:t>
            </a:r>
            <a:r>
              <a:rPr lang="en-US" sz="2400" dirty="0"/>
              <a:t>). </a:t>
            </a:r>
            <a:endParaRPr lang="en-ID" sz="2200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18948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33928" y="263187"/>
            <a:ext cx="8040914" cy="27702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514600" algn="l"/>
              </a:tabLst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Utama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Dugaan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neoplasma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ganas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serviks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</a:t>
            </a:r>
          </a:p>
          <a:p>
            <a:pPr>
              <a:tabLst>
                <a:tab pos="2235200" algn="l"/>
              </a:tabLst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setelah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dilakukan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pemeriksaan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lanjutan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didapatkan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hasil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bukan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neoplasma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ganas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serviks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>
              <a:tabLst>
                <a:tab pos="2514600" algn="l"/>
              </a:tabLst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Sekunder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: - </a:t>
            </a:r>
          </a:p>
          <a:p>
            <a:pPr>
              <a:tabLst>
                <a:tab pos="2514600" algn="l"/>
              </a:tabLst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Dikode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observasi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dugaan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neoplasma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ganas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(Z03.1)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sebagai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DU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3927" y="3278038"/>
            <a:ext cx="8040915" cy="30501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Utama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Epistaxis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berat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Sekunder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- </a:t>
            </a:r>
          </a:p>
          <a:p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Pasien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dirawat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satu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hari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laporan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prosedur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atau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pemeriksaan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Dikode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 Epistaxis (R04.0). </a:t>
            </a:r>
          </a:p>
          <a:p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bisa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diterima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karena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pasien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jelas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dirawat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hanya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untuk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kondisi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darurat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4958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ATURAN KODING ICD 10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67255" y="1349829"/>
            <a:ext cx="9130187" cy="4542970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D" sz="3600" dirty="0"/>
          </a:p>
          <a:p>
            <a:r>
              <a:rPr lang="en-ID" sz="2400" dirty="0"/>
              <a:t>d. </a:t>
            </a:r>
            <a:r>
              <a:rPr lang="en-US" sz="2400" b="1" dirty="0" err="1">
                <a:solidFill>
                  <a:schemeClr val="tx1"/>
                </a:solidFill>
              </a:rPr>
              <a:t>Pengkodean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kondisi</a:t>
            </a:r>
            <a:r>
              <a:rPr lang="en-US" sz="2400" b="1" dirty="0">
                <a:solidFill>
                  <a:schemeClr val="tx1"/>
                </a:solidFill>
              </a:rPr>
              <a:t> multiple </a:t>
            </a:r>
            <a:endParaRPr lang="en-US" sz="2400" b="1" i="1" dirty="0">
              <a:cs typeface="Arial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</a:rPr>
              <a:t>Jika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kondisi</a:t>
            </a:r>
            <a:r>
              <a:rPr lang="en-US" sz="2400" dirty="0">
                <a:solidFill>
                  <a:schemeClr val="tx1"/>
                </a:solidFill>
              </a:rPr>
              <a:t> multiple </a:t>
            </a:r>
            <a:r>
              <a:rPr lang="en-US" sz="2400" dirty="0" err="1">
                <a:solidFill>
                  <a:schemeClr val="tx1"/>
                </a:solidFill>
              </a:rPr>
              <a:t>dicatat</a:t>
            </a:r>
            <a:r>
              <a:rPr lang="en-US" sz="2400" dirty="0">
                <a:solidFill>
                  <a:schemeClr val="tx1"/>
                </a:solidFill>
              </a:rPr>
              <a:t> di </a:t>
            </a:r>
            <a:r>
              <a:rPr lang="en-US" sz="2400" dirty="0" err="1">
                <a:solidFill>
                  <a:schemeClr val="tx1"/>
                </a:solidFill>
              </a:rPr>
              <a:t>dalam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kategori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berjudul</a:t>
            </a:r>
            <a:r>
              <a:rPr lang="en-US" sz="2400" dirty="0">
                <a:solidFill>
                  <a:schemeClr val="tx1"/>
                </a:solidFill>
              </a:rPr>
              <a:t> “</a:t>
            </a:r>
            <a:r>
              <a:rPr lang="en-US" sz="2400" i="1" dirty="0">
                <a:solidFill>
                  <a:schemeClr val="tx1"/>
                </a:solidFill>
              </a:rPr>
              <a:t>Multiple ...”, </a:t>
            </a:r>
            <a:r>
              <a:rPr lang="en-US" sz="2400" i="1" dirty="0" err="1">
                <a:solidFill>
                  <a:schemeClr val="tx1"/>
                </a:solidFill>
              </a:rPr>
              <a:t>dan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tidak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satu</a:t>
            </a:r>
            <a:r>
              <a:rPr lang="en-US" sz="2400" b="1" dirty="0">
                <a:solidFill>
                  <a:schemeClr val="tx1"/>
                </a:solidFill>
              </a:rPr>
              <a:t> pun </a:t>
            </a:r>
            <a:r>
              <a:rPr lang="en-US" sz="2400" b="1" dirty="0" err="1">
                <a:solidFill>
                  <a:schemeClr val="tx1"/>
                </a:solidFill>
              </a:rPr>
              <a:t>kondisi</a:t>
            </a:r>
            <a:r>
              <a:rPr lang="en-US" sz="2400" b="1" dirty="0">
                <a:solidFill>
                  <a:schemeClr val="tx1"/>
                </a:solidFill>
              </a:rPr>
              <a:t> yang </a:t>
            </a:r>
            <a:r>
              <a:rPr lang="en-US" sz="2400" b="1" dirty="0" err="1">
                <a:solidFill>
                  <a:schemeClr val="tx1"/>
                </a:solidFill>
              </a:rPr>
              <a:t>menonjol</a:t>
            </a:r>
            <a:r>
              <a:rPr lang="en-US" sz="2400" i="1" dirty="0">
                <a:solidFill>
                  <a:schemeClr val="tx1"/>
                </a:solidFill>
              </a:rPr>
              <a:t>, </a:t>
            </a:r>
            <a:r>
              <a:rPr lang="en-US" sz="2400" i="1" dirty="0" err="1">
                <a:solidFill>
                  <a:schemeClr val="tx1"/>
                </a:solidFill>
              </a:rPr>
              <a:t>kode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untuk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kategori</a:t>
            </a:r>
            <a:r>
              <a:rPr lang="en-US" sz="2400" i="1" dirty="0">
                <a:solidFill>
                  <a:schemeClr val="tx1"/>
                </a:solidFill>
              </a:rPr>
              <a:t> “</a:t>
            </a:r>
            <a:r>
              <a:rPr lang="en-US" sz="2400" b="1" i="1" dirty="0">
                <a:solidFill>
                  <a:schemeClr val="tx1"/>
                </a:solidFill>
              </a:rPr>
              <a:t>Multiple</a:t>
            </a:r>
            <a:r>
              <a:rPr lang="en-US" sz="2400" i="1" dirty="0">
                <a:solidFill>
                  <a:schemeClr val="tx1"/>
                </a:solidFill>
              </a:rPr>
              <a:t> ...”, </a:t>
            </a:r>
            <a:r>
              <a:rPr lang="en-US" sz="2400" dirty="0" err="1">
                <a:solidFill>
                  <a:schemeClr val="tx1"/>
                </a:solidFill>
              </a:rPr>
              <a:t>harus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dipakai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kode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diagnosis </a:t>
            </a:r>
            <a:r>
              <a:rPr lang="en-US" sz="2400" b="1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setiap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kondisi</a:t>
            </a:r>
            <a:r>
              <a:rPr lang="en-US" sz="2400" b="1" dirty="0">
                <a:solidFill>
                  <a:schemeClr val="tx1"/>
                </a:solidFill>
              </a:rPr>
              <a:t> lain </a:t>
            </a:r>
            <a:r>
              <a:rPr lang="en-US" sz="2400" dirty="0" err="1">
                <a:solidFill>
                  <a:schemeClr val="tx1"/>
                </a:solidFill>
              </a:rPr>
              <a:t>menjadi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kode</a:t>
            </a:r>
            <a:r>
              <a:rPr lang="en-US" sz="2400" b="1" dirty="0">
                <a:solidFill>
                  <a:schemeClr val="tx1"/>
                </a:solidFill>
              </a:rPr>
              <a:t> diagnosis </a:t>
            </a:r>
            <a:r>
              <a:rPr lang="en-US" sz="2400" b="1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</a:rPr>
              <a:t>Pengkodean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seperti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digunakan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terutama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kondisi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berhubungan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penyakit</a:t>
            </a:r>
            <a:r>
              <a:rPr lang="en-US" sz="2400" b="1" dirty="0">
                <a:solidFill>
                  <a:schemeClr val="tx1"/>
                </a:solidFill>
              </a:rPr>
              <a:t> HIV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cedera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sekuele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/>
              <a:t> </a:t>
            </a:r>
            <a:endParaRPr lang="en-ID" sz="2200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9908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1999" y="260582"/>
            <a:ext cx="8340911" cy="633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13174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33928" y="174813"/>
            <a:ext cx="8040914" cy="33696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514600" algn="l"/>
              </a:tabLst>
            </a:pPr>
            <a:r>
              <a:rPr lang="en-US" sz="23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300" dirty="0">
                <a:ln w="0"/>
                <a:solidFill>
                  <a:schemeClr val="tx1"/>
                </a:solidFill>
              </a:rPr>
              <a:t> : HIV disease resulting in multiple infections 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300" dirty="0">
                <a:ln w="0"/>
                <a:solidFill>
                  <a:schemeClr val="tx1"/>
                </a:solidFill>
              </a:rPr>
              <a:t> :</a:t>
            </a:r>
          </a:p>
          <a:p>
            <a:pPr>
              <a:tabLst>
                <a:tab pos="712788" algn="l"/>
              </a:tabLst>
            </a:pPr>
            <a:r>
              <a:rPr lang="en-US" sz="2300" dirty="0">
                <a:ln w="0"/>
                <a:solidFill>
                  <a:schemeClr val="tx1"/>
                </a:solidFill>
              </a:rPr>
              <a:t>	- HIV disease resulting in candidiasis </a:t>
            </a:r>
          </a:p>
          <a:p>
            <a:pPr>
              <a:tabLst>
                <a:tab pos="712788" algn="l"/>
              </a:tabLst>
            </a:pPr>
            <a:r>
              <a:rPr lang="en-US" sz="2300" dirty="0">
                <a:ln w="0"/>
                <a:solidFill>
                  <a:schemeClr val="tx1"/>
                </a:solidFill>
              </a:rPr>
              <a:t>	- HIV disease resulting in other viral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infectionS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</a:p>
          <a:p>
            <a:pPr>
              <a:tabLst>
                <a:tab pos="2514600" algn="l"/>
              </a:tabLst>
            </a:pPr>
            <a:r>
              <a:rPr lang="en-US" sz="2300" dirty="0" err="1">
                <a:ln w="0"/>
                <a:solidFill>
                  <a:schemeClr val="tx1"/>
                </a:solidFill>
              </a:rPr>
              <a:t>Dikode</a:t>
            </a:r>
            <a:r>
              <a:rPr lang="en-US" sz="2300" dirty="0">
                <a:ln w="0"/>
                <a:solidFill>
                  <a:schemeClr val="tx1"/>
                </a:solidFill>
              </a:rPr>
              <a:t> : </a:t>
            </a:r>
          </a:p>
          <a:p>
            <a:pPr marL="800100" lvl="1" indent="-342900">
              <a:buFont typeface="Wingdings" panose="05000000000000000000" pitchFamily="2" charset="2"/>
              <a:buChar char="Ø"/>
              <a:tabLst>
                <a:tab pos="712788" algn="l"/>
              </a:tabLst>
            </a:pPr>
            <a:r>
              <a:rPr lang="en-US" sz="2300" dirty="0">
                <a:ln w="0"/>
                <a:solidFill>
                  <a:schemeClr val="tx1"/>
                </a:solidFill>
              </a:rPr>
              <a:t>HIV disease resulting in multiple infections 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(B20.7)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b="1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300" dirty="0">
                <a:ln w="0"/>
                <a:solidFill>
                  <a:schemeClr val="tx1"/>
                </a:solidFill>
              </a:rPr>
              <a:t>, </a:t>
            </a:r>
          </a:p>
          <a:p>
            <a:pPr marL="800100" lvl="1" indent="-342900">
              <a:buFont typeface="Wingdings" panose="05000000000000000000" pitchFamily="2" charset="2"/>
              <a:buChar char="Ø"/>
              <a:tabLst>
                <a:tab pos="2514600" algn="l"/>
              </a:tabLst>
            </a:pPr>
            <a:r>
              <a:rPr lang="en-US" sz="2300" dirty="0">
                <a:ln w="0"/>
                <a:solidFill>
                  <a:schemeClr val="tx1"/>
                </a:solidFill>
              </a:rPr>
              <a:t>HIV disease resulting in candidiasis 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(B20.4)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dan</a:t>
            </a:r>
            <a:r>
              <a:rPr lang="en-US" sz="2300" dirty="0">
                <a:ln w="0"/>
                <a:solidFill>
                  <a:schemeClr val="tx1"/>
                </a:solidFill>
              </a:rPr>
              <a:t> HIV disease resulting in other viral infections 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(B20.3)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b="1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3927" y="3668003"/>
            <a:ext cx="8040915" cy="30501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3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300" dirty="0">
                <a:ln w="0"/>
                <a:solidFill>
                  <a:schemeClr val="tx1"/>
                </a:solidFill>
              </a:rPr>
              <a:t> : Multiple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fraktur</a:t>
            </a:r>
            <a:r>
              <a:rPr lang="en-US" sz="2300" dirty="0">
                <a:ln w="0"/>
                <a:solidFill>
                  <a:schemeClr val="tx1"/>
                </a:solidFill>
              </a:rPr>
              <a:t> of femur </a:t>
            </a:r>
          </a:p>
          <a:p>
            <a:r>
              <a:rPr lang="en-US" sz="23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300" dirty="0">
                <a:ln w="0"/>
                <a:solidFill>
                  <a:schemeClr val="tx1"/>
                </a:solidFill>
              </a:rPr>
              <a:t> :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300" dirty="0" err="1">
                <a:ln w="0"/>
                <a:solidFill>
                  <a:schemeClr val="tx1"/>
                </a:solidFill>
              </a:rPr>
              <a:t>Frakture</a:t>
            </a:r>
            <a:r>
              <a:rPr lang="en-US" sz="2300" dirty="0">
                <a:ln w="0"/>
                <a:solidFill>
                  <a:schemeClr val="tx1"/>
                </a:solidFill>
              </a:rPr>
              <a:t> of shaft of femur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Frakture</a:t>
            </a:r>
            <a:r>
              <a:rPr lang="en-US" sz="2300" dirty="0">
                <a:ln w="0"/>
                <a:solidFill>
                  <a:schemeClr val="tx1"/>
                </a:solidFill>
              </a:rPr>
              <a:t> of lower of end of femur </a:t>
            </a:r>
          </a:p>
          <a:p>
            <a:r>
              <a:rPr lang="en-US" sz="2300" dirty="0" err="1">
                <a:ln w="0"/>
                <a:solidFill>
                  <a:schemeClr val="tx1"/>
                </a:solidFill>
              </a:rPr>
              <a:t>Dikode</a:t>
            </a:r>
            <a:r>
              <a:rPr lang="en-US" sz="2300" dirty="0">
                <a:ln w="0"/>
                <a:solidFill>
                  <a:schemeClr val="tx1"/>
                </a:solidFill>
              </a:rPr>
              <a:t>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b="1" dirty="0">
                <a:ln w="0"/>
                <a:solidFill>
                  <a:schemeClr val="tx1"/>
                </a:solidFill>
              </a:rPr>
              <a:t>multiple </a:t>
            </a:r>
            <a:r>
              <a:rPr lang="en-US" sz="2300" b="1" dirty="0" err="1">
                <a:ln w="0"/>
                <a:solidFill>
                  <a:schemeClr val="tx1"/>
                </a:solidFill>
              </a:rPr>
              <a:t>fraktur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 of femur </a:t>
            </a:r>
            <a:r>
              <a:rPr lang="en-US" sz="2300" dirty="0">
                <a:ln w="0"/>
                <a:solidFill>
                  <a:schemeClr val="tx1"/>
                </a:solidFill>
              </a:rPr>
              <a:t>(S72.7)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b="1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300" dirty="0">
                <a:ln w="0"/>
                <a:solidFill>
                  <a:schemeClr val="tx1"/>
                </a:solidFill>
              </a:rPr>
              <a:t>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ln w="0"/>
                <a:solidFill>
                  <a:schemeClr val="tx1"/>
                </a:solidFill>
              </a:rPr>
              <a:t>fraktur</a:t>
            </a:r>
            <a:r>
              <a:rPr lang="en-US" sz="2300" dirty="0">
                <a:ln w="0"/>
                <a:solidFill>
                  <a:schemeClr val="tx1"/>
                </a:solidFill>
              </a:rPr>
              <a:t> of shaft of femur 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(S72.3)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dan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Frakture</a:t>
            </a:r>
            <a:r>
              <a:rPr lang="en-US" sz="2300" dirty="0">
                <a:ln w="0"/>
                <a:solidFill>
                  <a:schemeClr val="tx1"/>
                </a:solidFill>
              </a:rPr>
              <a:t> of lower of end of femur 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(S72.4)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b="1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4892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1489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ATURAN KODING ICD 10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67255" y="1349829"/>
            <a:ext cx="9130187" cy="4542970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sz="3200" dirty="0"/>
              <a:t>e. </a:t>
            </a:r>
            <a:r>
              <a:rPr lang="en-US" sz="3200" b="1" dirty="0" err="1">
                <a:solidFill>
                  <a:schemeClr val="tx1"/>
                </a:solidFill>
              </a:rPr>
              <a:t>Pengkodean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kategori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kombinasi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  <a:p>
            <a:pPr>
              <a:tabLst>
                <a:tab pos="268288" algn="l"/>
              </a:tabLst>
            </a:pPr>
            <a:r>
              <a:rPr lang="en-US" sz="3200" dirty="0">
                <a:solidFill>
                  <a:schemeClr val="tx1"/>
                </a:solidFill>
              </a:rPr>
              <a:t>	ICD </a:t>
            </a:r>
            <a:r>
              <a:rPr lang="en-US" sz="3200" dirty="0" err="1">
                <a:solidFill>
                  <a:schemeClr val="tx1"/>
                </a:solidFill>
              </a:rPr>
              <a:t>menyediakan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kategori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tertentu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dimana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dua</a:t>
            </a:r>
            <a:r>
              <a:rPr lang="en-US" sz="3200" dirty="0">
                <a:solidFill>
                  <a:schemeClr val="tx1"/>
                </a:solidFill>
              </a:rPr>
              <a:t> 	diagnosis yang </a:t>
            </a:r>
            <a:r>
              <a:rPr lang="en-US" sz="3200" dirty="0" err="1">
                <a:solidFill>
                  <a:schemeClr val="tx1"/>
                </a:solidFill>
              </a:rPr>
              <a:t>berhubungan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diwakili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oleh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satu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kode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endParaRPr lang="en-ID" sz="3200" dirty="0">
              <a:solidFill>
                <a:schemeClr val="tx1"/>
              </a:solidFill>
            </a:endParaRPr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66989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33928" y="282389"/>
            <a:ext cx="8040914" cy="30255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514600" algn="l"/>
              </a:tabLst>
            </a:pPr>
            <a:r>
              <a:rPr lang="en-US" sz="23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300" dirty="0">
                <a:ln w="0"/>
                <a:solidFill>
                  <a:schemeClr val="tx1"/>
                </a:solidFill>
              </a:rPr>
              <a:t> :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Gagal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ginjal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</a:p>
          <a:p>
            <a:pPr>
              <a:tabLst>
                <a:tab pos="2514600" algn="l"/>
              </a:tabLst>
            </a:pPr>
            <a:r>
              <a:rPr lang="en-US" sz="23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300" dirty="0">
                <a:ln w="0"/>
                <a:solidFill>
                  <a:schemeClr val="tx1"/>
                </a:solidFill>
              </a:rPr>
              <a:t> :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Penyakit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ginjal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hipertensi</a:t>
            </a:r>
            <a:endParaRPr lang="en-US" sz="2300" dirty="0">
              <a:ln w="0"/>
              <a:solidFill>
                <a:schemeClr val="tx1"/>
              </a:solidFill>
            </a:endParaRPr>
          </a:p>
          <a:p>
            <a:pPr>
              <a:tabLst>
                <a:tab pos="2514600" algn="l"/>
              </a:tabLst>
            </a:pPr>
            <a:endParaRPr lang="en-US" sz="2300" dirty="0">
              <a:ln w="0"/>
              <a:solidFill>
                <a:schemeClr val="tx1"/>
              </a:solidFill>
            </a:endParaRPr>
          </a:p>
          <a:p>
            <a:pPr>
              <a:tabLst>
                <a:tab pos="2514600" algn="l"/>
              </a:tabLst>
            </a:pPr>
            <a:r>
              <a:rPr lang="en-US" sz="2300" b="1" dirty="0" err="1">
                <a:ln w="0"/>
                <a:solidFill>
                  <a:schemeClr val="tx1"/>
                </a:solidFill>
              </a:rPr>
              <a:t>Dikode</a:t>
            </a:r>
            <a:r>
              <a:rPr lang="en-US" sz="2300" dirty="0">
                <a:ln w="0"/>
                <a:solidFill>
                  <a:schemeClr val="tx1"/>
                </a:solidFill>
              </a:rPr>
              <a:t> :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Penyakit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ginjal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hipertensi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dengan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gagal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ginjal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(I12.0)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3927" y="3533533"/>
            <a:ext cx="8040915" cy="30501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3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300" dirty="0">
                <a:ln w="0"/>
                <a:solidFill>
                  <a:schemeClr val="tx1"/>
                </a:solidFill>
              </a:rPr>
              <a:t> :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Obstruksi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usus</a:t>
            </a:r>
            <a:r>
              <a:rPr lang="en-US" sz="2300" dirty="0">
                <a:ln w="0"/>
                <a:solidFill>
                  <a:schemeClr val="tx1"/>
                </a:solidFill>
              </a:rPr>
              <a:t> 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300" dirty="0">
                <a:ln w="0"/>
                <a:solidFill>
                  <a:schemeClr val="tx1"/>
                </a:solidFill>
              </a:rPr>
              <a:t> : Hernia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inguinalis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kiri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</a:p>
          <a:p>
            <a:endParaRPr lang="en-US" sz="2300" dirty="0">
              <a:ln w="0"/>
              <a:solidFill>
                <a:schemeClr val="tx1"/>
              </a:solidFill>
            </a:endParaRPr>
          </a:p>
          <a:p>
            <a:r>
              <a:rPr lang="en-US" sz="2300" b="1" dirty="0" err="1">
                <a:ln w="0"/>
                <a:solidFill>
                  <a:schemeClr val="tx1"/>
                </a:solidFill>
              </a:rPr>
              <a:t>Dikode</a:t>
            </a:r>
            <a:r>
              <a:rPr lang="en-US" sz="2300" dirty="0">
                <a:ln w="0"/>
                <a:solidFill>
                  <a:schemeClr val="tx1"/>
                </a:solidFill>
              </a:rPr>
              <a:t> : Hernia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inguinalis</a:t>
            </a:r>
            <a:r>
              <a:rPr lang="en-US" sz="2300" dirty="0">
                <a:ln w="0"/>
                <a:solidFill>
                  <a:schemeClr val="tx1"/>
                </a:solidFill>
              </a:rPr>
              <a:t> unilateral,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dengan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obstruksi</a:t>
            </a:r>
            <a:r>
              <a:rPr lang="en-US" sz="2300" dirty="0">
                <a:ln w="0"/>
                <a:solidFill>
                  <a:schemeClr val="tx1"/>
                </a:solidFill>
              </a:rPr>
              <a:t>,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tanpa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gangren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(K40.3)</a:t>
            </a:r>
          </a:p>
        </p:txBody>
      </p:sp>
    </p:spTree>
    <p:extLst>
      <p:ext uri="{BB962C8B-B14F-4D97-AF65-F5344CB8AC3E}">
        <p14:creationId xmlns:p14="http://schemas.microsoft.com/office/powerpoint/2010/main" val="3758678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ATURAN KODING ICD 10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3" y="874059"/>
            <a:ext cx="9130187" cy="563730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D" sz="3600" dirty="0"/>
          </a:p>
          <a:p>
            <a:pPr marL="578358" indent="-514350">
              <a:buNone/>
            </a:pPr>
            <a:r>
              <a:rPr lang="en-ID" sz="2400" dirty="0"/>
              <a:t>f. </a:t>
            </a:r>
            <a:r>
              <a:rPr lang="en-US" sz="2400" b="1" dirty="0" err="1"/>
              <a:t>Pengkodean</a:t>
            </a:r>
            <a:r>
              <a:rPr lang="en-US" sz="2400" b="1" dirty="0"/>
              <a:t> </a:t>
            </a:r>
            <a:r>
              <a:rPr lang="en-US" sz="2400" b="1" dirty="0" err="1"/>
              <a:t>sekuele</a:t>
            </a:r>
            <a:r>
              <a:rPr lang="en-US" sz="2400" b="1" dirty="0"/>
              <a:t> </a:t>
            </a:r>
            <a:r>
              <a:rPr lang="en-US" sz="2400" b="1" dirty="0" err="1"/>
              <a:t>kondisi</a:t>
            </a:r>
            <a:r>
              <a:rPr lang="en-US" sz="2400" b="1" dirty="0"/>
              <a:t> </a:t>
            </a:r>
            <a:r>
              <a:rPr lang="en-US" sz="2400" b="1" dirty="0" err="1"/>
              <a:t>tertentu</a:t>
            </a:r>
            <a:r>
              <a:rPr lang="en-US" sz="2400" dirty="0"/>
              <a:t> </a:t>
            </a:r>
          </a:p>
          <a:p>
            <a:pPr marL="781304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ICD </a:t>
            </a:r>
            <a:r>
              <a:rPr lang="en-US" sz="2400" dirty="0" err="1"/>
              <a:t>menyediakan</a:t>
            </a:r>
            <a:r>
              <a:rPr lang="en-US" sz="2400" dirty="0"/>
              <a:t> </a:t>
            </a:r>
            <a:r>
              <a:rPr lang="en-US" sz="2400" dirty="0" err="1"/>
              <a:t>sejumlah</a:t>
            </a:r>
            <a:r>
              <a:rPr lang="en-US" sz="2400" dirty="0"/>
              <a:t> </a:t>
            </a:r>
            <a:r>
              <a:rPr lang="en-US" sz="2400" dirty="0" err="1"/>
              <a:t>kategori</a:t>
            </a:r>
            <a:r>
              <a:rPr lang="en-US" sz="2400" dirty="0"/>
              <a:t> yang </a:t>
            </a:r>
            <a:r>
              <a:rPr lang="en-US" sz="2400" dirty="0" err="1"/>
              <a:t>berjudul</a:t>
            </a:r>
            <a:r>
              <a:rPr lang="en-US" sz="2400" dirty="0"/>
              <a:t> “</a:t>
            </a:r>
            <a:r>
              <a:rPr lang="en-US" sz="2400" i="1" dirty="0" err="1"/>
              <a:t>sequelae</a:t>
            </a:r>
            <a:r>
              <a:rPr lang="en-US" sz="2400" i="1" dirty="0"/>
              <a:t> of ...” </a:t>
            </a:r>
            <a:r>
              <a:rPr lang="en-US" sz="2400" b="1" i="1" dirty="0"/>
              <a:t>(B90-B94, E64.-, E68, G09, I69.-, O97, T90-T98, Y85-Y89</a:t>
            </a:r>
            <a:r>
              <a:rPr lang="en-US" sz="2400" i="1" dirty="0"/>
              <a:t>) yang </a:t>
            </a:r>
            <a:r>
              <a:rPr lang="en-US" sz="2400" i="1" dirty="0" err="1"/>
              <a:t>digunakan</a:t>
            </a:r>
            <a:r>
              <a:rPr lang="en-US" sz="2400" i="1" dirty="0"/>
              <a:t> </a:t>
            </a:r>
            <a:r>
              <a:rPr lang="en-US" sz="2400" i="1" dirty="0" err="1"/>
              <a:t>untuk</a:t>
            </a:r>
            <a:r>
              <a:rPr lang="en-US" sz="2400" i="1" dirty="0"/>
              <a:t> </a:t>
            </a:r>
            <a:r>
              <a:rPr lang="en-US" sz="2400" i="1" dirty="0" err="1"/>
              <a:t>menunjukkan</a:t>
            </a:r>
            <a:r>
              <a:rPr lang="en-US" sz="2400" i="1" dirty="0"/>
              <a:t> </a:t>
            </a:r>
            <a:r>
              <a:rPr lang="en-US" sz="2400" b="1" i="1" dirty="0" err="1"/>
              <a:t>kondisi</a:t>
            </a:r>
            <a:r>
              <a:rPr lang="en-US" sz="2400" b="1" i="1" dirty="0"/>
              <a:t> yang </a:t>
            </a:r>
            <a:r>
              <a:rPr lang="en-US" sz="2400" b="1" i="1" dirty="0" err="1"/>
              <a:t>tidak</a:t>
            </a:r>
            <a:r>
              <a:rPr lang="en-US" sz="2400" b="1" i="1" dirty="0"/>
              <a:t> </a:t>
            </a:r>
            <a:r>
              <a:rPr lang="en-US" sz="2400" b="1" i="1" dirty="0" err="1"/>
              <a:t>didapatkan</a:t>
            </a:r>
            <a:r>
              <a:rPr lang="en-US" sz="2400" b="1" i="1" dirty="0"/>
              <a:t> </a:t>
            </a:r>
            <a:r>
              <a:rPr lang="en-US" sz="2400" b="1" i="1" dirty="0" err="1"/>
              <a:t>lagi</a:t>
            </a:r>
            <a:r>
              <a:rPr lang="en-US" sz="2400" i="1" dirty="0"/>
              <a:t>,</a:t>
            </a:r>
          </a:p>
          <a:p>
            <a:pPr marL="781304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diagnosis </a:t>
            </a:r>
            <a:r>
              <a:rPr lang="en-US" sz="2400" dirty="0" err="1"/>
              <a:t>utama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kode</a:t>
            </a:r>
            <a:r>
              <a:rPr lang="en-US" sz="2400" dirty="0"/>
              <a:t> yang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bentuk</a:t>
            </a:r>
            <a:r>
              <a:rPr lang="en-US" sz="2400" dirty="0"/>
              <a:t> </a:t>
            </a:r>
            <a:r>
              <a:rPr lang="en-US" sz="2400" dirty="0" err="1"/>
              <a:t>sekuele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. </a:t>
            </a:r>
          </a:p>
          <a:p>
            <a:pPr marL="781304" lvl="1" indent="-342900">
              <a:buFont typeface="Wingdings" panose="05000000000000000000" pitchFamily="2" charset="2"/>
              <a:buChar char="Ø"/>
            </a:pPr>
            <a:r>
              <a:rPr lang="en-US" sz="2400" dirty="0" err="1"/>
              <a:t>Kode</a:t>
            </a:r>
            <a:r>
              <a:rPr lang="en-US" sz="2400" dirty="0"/>
              <a:t> “</a:t>
            </a:r>
            <a:r>
              <a:rPr lang="en-US" sz="2400" dirty="0" err="1"/>
              <a:t>sequelae</a:t>
            </a:r>
            <a:r>
              <a:rPr lang="en-US" sz="2400" dirty="0"/>
              <a:t> of ......”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ditambahkan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b="1" dirty="0" err="1"/>
              <a:t>kode</a:t>
            </a:r>
            <a:r>
              <a:rPr lang="en-US" sz="2400" b="1" dirty="0"/>
              <a:t> </a:t>
            </a:r>
            <a:r>
              <a:rPr lang="en-US" sz="2400" b="1" dirty="0" err="1"/>
              <a:t>tambahan</a:t>
            </a:r>
            <a:r>
              <a:rPr lang="en-US" sz="2400" b="1" dirty="0"/>
              <a:t>. </a:t>
            </a:r>
          </a:p>
          <a:p>
            <a:pPr marL="781304" lvl="1" indent="-342900">
              <a:buFont typeface="Wingdings" panose="05000000000000000000" pitchFamily="2" charset="2"/>
              <a:buChar char="Ø"/>
            </a:pP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terdapat</a:t>
            </a:r>
            <a:r>
              <a:rPr lang="en-US" sz="2400" dirty="0"/>
              <a:t> </a:t>
            </a:r>
            <a:r>
              <a:rPr lang="en-US" sz="2400" dirty="0" err="1"/>
              <a:t>sejumlah</a:t>
            </a:r>
            <a:r>
              <a:rPr lang="en-US" sz="2400" dirty="0"/>
              <a:t> </a:t>
            </a:r>
            <a:r>
              <a:rPr lang="en-US" sz="2400" dirty="0" err="1"/>
              <a:t>sekuele</a:t>
            </a:r>
            <a:r>
              <a:rPr lang="en-US" sz="2400" dirty="0"/>
              <a:t> </a:t>
            </a:r>
            <a:r>
              <a:rPr lang="en-US" sz="2400" dirty="0" err="1"/>
              <a:t>spesifik</a:t>
            </a:r>
            <a:r>
              <a:rPr lang="en-US" sz="2400" dirty="0"/>
              <a:t> </a:t>
            </a:r>
            <a:r>
              <a:rPr lang="en-US" sz="2400" dirty="0" err="1"/>
              <a:t>namun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yang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menonjol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hal</a:t>
            </a:r>
            <a:r>
              <a:rPr lang="en-US" sz="2400" dirty="0"/>
              <a:t> </a:t>
            </a:r>
            <a:r>
              <a:rPr lang="en-US" sz="2400" dirty="0" err="1"/>
              <a:t>kegawatan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penggunaan</a:t>
            </a:r>
            <a:r>
              <a:rPr lang="en-US" sz="2400" dirty="0"/>
              <a:t> </a:t>
            </a:r>
            <a:r>
              <a:rPr lang="en-US" sz="2400" dirty="0" err="1"/>
              <a:t>sumber</a:t>
            </a:r>
            <a:r>
              <a:rPr lang="en-US" sz="2400" dirty="0"/>
              <a:t> </a:t>
            </a:r>
            <a:r>
              <a:rPr lang="en-US" sz="2400" dirty="0" err="1"/>
              <a:t>daya</a:t>
            </a:r>
            <a:r>
              <a:rPr lang="en-US" sz="2400" dirty="0"/>
              <a:t>, </a:t>
            </a:r>
            <a:r>
              <a:rPr lang="en-US" sz="2400" dirty="0" err="1"/>
              <a:t>boleh</a:t>
            </a:r>
            <a:r>
              <a:rPr lang="en-US" sz="2400" dirty="0"/>
              <a:t> </a:t>
            </a:r>
            <a:r>
              <a:rPr lang="en-US" sz="2400" dirty="0" err="1"/>
              <a:t>digunakan</a:t>
            </a:r>
            <a:r>
              <a:rPr lang="en-US" sz="2400" dirty="0"/>
              <a:t> “</a:t>
            </a:r>
            <a:r>
              <a:rPr lang="en-US" sz="2400" dirty="0" err="1"/>
              <a:t>Sequelae</a:t>
            </a:r>
            <a:r>
              <a:rPr lang="en-US" sz="2400" dirty="0"/>
              <a:t> of ...” </a:t>
            </a:r>
            <a:r>
              <a:rPr lang="en-US" sz="2400" dirty="0" err="1"/>
              <a:t>sebagai</a:t>
            </a:r>
            <a:r>
              <a:rPr lang="en-US" sz="2400" dirty="0"/>
              <a:t> diagnosis </a:t>
            </a:r>
            <a:r>
              <a:rPr lang="en-US" sz="2400" dirty="0" err="1"/>
              <a:t>utama</a:t>
            </a:r>
            <a:r>
              <a:rPr lang="en-US" sz="2400" dirty="0"/>
              <a:t> </a:t>
            </a:r>
          </a:p>
          <a:p>
            <a:pPr marL="781304" lvl="1" indent="-342900">
              <a:buFont typeface="Wingdings" panose="05000000000000000000" pitchFamily="2" charset="2"/>
              <a:buChar char="Ø"/>
            </a:pP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istiilah</a:t>
            </a:r>
            <a:r>
              <a:rPr lang="en-US" sz="2400" dirty="0"/>
              <a:t> : ‘old’ (lama), ‘no longer present’ (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terdapat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r>
              <a:rPr lang="en-US" sz="2400" dirty="0"/>
              <a:t>), ‘late effect of .....’ (</a:t>
            </a:r>
            <a:r>
              <a:rPr lang="en-US" sz="2400" dirty="0" err="1"/>
              <a:t>efek</a:t>
            </a:r>
            <a:r>
              <a:rPr lang="en-US" sz="2400" dirty="0"/>
              <a:t> </a:t>
            </a:r>
            <a:r>
              <a:rPr lang="en-US" sz="2400" dirty="0" err="1"/>
              <a:t>lanjut</a:t>
            </a:r>
            <a:r>
              <a:rPr lang="en-US" sz="2400" dirty="0"/>
              <a:t> .....), </a:t>
            </a:r>
            <a:r>
              <a:rPr lang="en-US" sz="2400" dirty="0" err="1"/>
              <a:t>atau</a:t>
            </a:r>
            <a:r>
              <a:rPr lang="en-US" sz="2400" dirty="0"/>
              <a:t> ‘</a:t>
            </a:r>
            <a:r>
              <a:rPr lang="en-US" sz="2400" dirty="0" err="1"/>
              <a:t>sequele</a:t>
            </a:r>
            <a:r>
              <a:rPr lang="en-US" sz="2400" dirty="0"/>
              <a:t> of .....’. </a:t>
            </a:r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72156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33928" y="282389"/>
            <a:ext cx="8040914" cy="30255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514600" algn="l"/>
              </a:tabLst>
            </a:pPr>
            <a:r>
              <a:rPr lang="en-US" sz="23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300" dirty="0">
                <a:ln w="0"/>
                <a:solidFill>
                  <a:schemeClr val="tx1"/>
                </a:solidFill>
              </a:rPr>
              <a:t> : Dysphasia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akibat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infark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otak</a:t>
            </a:r>
            <a:r>
              <a:rPr lang="en-US" sz="2300" dirty="0">
                <a:ln w="0"/>
                <a:solidFill>
                  <a:schemeClr val="tx1"/>
                </a:solidFill>
              </a:rPr>
              <a:t> lama 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300" dirty="0">
                <a:ln w="0"/>
                <a:solidFill>
                  <a:schemeClr val="tx1"/>
                </a:solidFill>
              </a:rPr>
              <a:t> : - </a:t>
            </a:r>
          </a:p>
          <a:p>
            <a:pPr>
              <a:tabLst>
                <a:tab pos="2514600" algn="l"/>
              </a:tabLst>
            </a:pPr>
            <a:endParaRPr lang="en-US" sz="2300" dirty="0">
              <a:ln w="0"/>
              <a:solidFill>
                <a:schemeClr val="tx1"/>
              </a:solidFill>
            </a:endParaRPr>
          </a:p>
          <a:p>
            <a:pPr>
              <a:tabLst>
                <a:tab pos="2514600" algn="l"/>
              </a:tabLst>
            </a:pPr>
            <a:r>
              <a:rPr lang="en-US" sz="2300" dirty="0" err="1">
                <a:ln w="0"/>
                <a:solidFill>
                  <a:schemeClr val="tx1"/>
                </a:solidFill>
              </a:rPr>
              <a:t>Dikode</a:t>
            </a:r>
            <a:r>
              <a:rPr lang="en-US" sz="2300" dirty="0">
                <a:ln w="0"/>
                <a:solidFill>
                  <a:schemeClr val="tx1"/>
                </a:solidFill>
              </a:rPr>
              <a:t> : Dysphasia (R47.0)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300" dirty="0">
                <a:ln w="0"/>
                <a:solidFill>
                  <a:schemeClr val="tx1"/>
                </a:solidFill>
              </a:rPr>
              <a:t> 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300" dirty="0">
                <a:ln w="0"/>
                <a:solidFill>
                  <a:schemeClr val="tx1"/>
                </a:solidFill>
              </a:rPr>
              <a:t>, </a:t>
            </a:r>
          </a:p>
          <a:p>
            <a:pPr>
              <a:tabLst>
                <a:tab pos="2514600" algn="l"/>
              </a:tabLst>
            </a:pPr>
            <a:r>
              <a:rPr lang="en-US" sz="2300" b="1" dirty="0">
                <a:ln w="0"/>
                <a:solidFill>
                  <a:schemeClr val="tx1"/>
                </a:solidFill>
              </a:rPr>
              <a:t>‘</a:t>
            </a:r>
            <a:r>
              <a:rPr lang="en-US" sz="2300" b="1" dirty="0" err="1">
                <a:ln w="0"/>
                <a:solidFill>
                  <a:schemeClr val="tx1"/>
                </a:solidFill>
              </a:rPr>
              <a:t>sequelae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 of cerebral infarction’ (I69.3)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300" dirty="0">
                <a:ln w="0"/>
                <a:solidFill>
                  <a:schemeClr val="tx1"/>
                </a:solidFill>
              </a:rPr>
              <a:t> 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300" dirty="0">
                <a:ln w="0"/>
                <a:solidFill>
                  <a:schemeClr val="tx1"/>
                </a:solidFill>
              </a:rPr>
              <a:t>. </a:t>
            </a:r>
          </a:p>
          <a:p>
            <a:pPr>
              <a:tabLst>
                <a:tab pos="2514600" algn="l"/>
              </a:tabLst>
            </a:pP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3927" y="3533533"/>
            <a:ext cx="8040915" cy="30501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3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300" dirty="0">
                <a:ln w="0"/>
                <a:solidFill>
                  <a:schemeClr val="tx1"/>
                </a:solidFill>
              </a:rPr>
              <a:t> :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Osteoartritis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sendi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panggul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akibat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fraktur</a:t>
            </a:r>
            <a:r>
              <a:rPr lang="en-US" sz="2300" dirty="0">
                <a:ln w="0"/>
                <a:solidFill>
                  <a:schemeClr val="tx1"/>
                </a:solidFill>
              </a:rPr>
              <a:t> lama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panggul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karena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kecelakaan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kendaraan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bermotor</a:t>
            </a:r>
            <a:r>
              <a:rPr lang="en-US" sz="2300" dirty="0">
                <a:ln w="0"/>
                <a:solidFill>
                  <a:schemeClr val="tx1"/>
                </a:solidFill>
              </a:rPr>
              <a:t> 10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tahun</a:t>
            </a:r>
            <a:r>
              <a:rPr lang="en-US" sz="2300" dirty="0">
                <a:ln w="0"/>
                <a:solidFill>
                  <a:schemeClr val="tx1"/>
                </a:solidFill>
              </a:rPr>
              <a:t> yang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lalu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</a:p>
          <a:p>
            <a:r>
              <a:rPr lang="en-US" sz="23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300" dirty="0">
                <a:ln w="0"/>
                <a:solidFill>
                  <a:schemeClr val="tx1"/>
                </a:solidFill>
              </a:rPr>
              <a:t> : - </a:t>
            </a:r>
          </a:p>
          <a:p>
            <a:r>
              <a:rPr lang="en-US" sz="2300" dirty="0" err="1">
                <a:ln w="0"/>
                <a:solidFill>
                  <a:schemeClr val="tx1"/>
                </a:solidFill>
              </a:rPr>
              <a:t>Dikode</a:t>
            </a:r>
            <a:r>
              <a:rPr lang="en-US" sz="2300" dirty="0">
                <a:ln w="0"/>
                <a:solidFill>
                  <a:schemeClr val="tx1"/>
                </a:solidFill>
              </a:rPr>
              <a:t>  : Other post-traumatic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coxarthrosis</a:t>
            </a:r>
            <a:r>
              <a:rPr lang="en-US" sz="2300" dirty="0">
                <a:ln w="0"/>
                <a:solidFill>
                  <a:schemeClr val="tx1"/>
                </a:solidFill>
              </a:rPr>
              <a:t> (M16.5)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300" dirty="0">
                <a:ln w="0"/>
                <a:solidFill>
                  <a:schemeClr val="tx1"/>
                </a:solidFill>
              </a:rPr>
              <a:t> 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300" dirty="0">
                <a:ln w="0"/>
                <a:solidFill>
                  <a:schemeClr val="tx1"/>
                </a:solidFill>
              </a:rPr>
              <a:t>, </a:t>
            </a:r>
          </a:p>
          <a:p>
            <a:r>
              <a:rPr lang="en-US" sz="2300" b="1" dirty="0">
                <a:ln w="0"/>
                <a:solidFill>
                  <a:schemeClr val="tx1"/>
                </a:solidFill>
              </a:rPr>
              <a:t>‘</a:t>
            </a:r>
            <a:r>
              <a:rPr lang="en-US" sz="2300" b="1" dirty="0" err="1">
                <a:ln w="0"/>
                <a:solidFill>
                  <a:schemeClr val="tx1"/>
                </a:solidFill>
              </a:rPr>
              <a:t>sequelae</a:t>
            </a:r>
            <a:r>
              <a:rPr lang="en-US" sz="2300" b="1" dirty="0">
                <a:ln w="0"/>
                <a:solidFill>
                  <a:schemeClr val="tx1"/>
                </a:solidFill>
              </a:rPr>
              <a:t> of fracture of femur’ (T93.1)</a:t>
            </a:r>
            <a:r>
              <a:rPr lang="en-US" sz="2300" dirty="0">
                <a:ln w="0"/>
                <a:solidFill>
                  <a:schemeClr val="tx1"/>
                </a:solidFill>
              </a:rPr>
              <a:t>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300" dirty="0">
                <a:ln w="0"/>
                <a:solidFill>
                  <a:schemeClr val="tx1"/>
                </a:solidFill>
              </a:rPr>
              <a:t> diagnosis </a:t>
            </a:r>
            <a:r>
              <a:rPr lang="en-US" sz="23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300" dirty="0">
                <a:ln w="0"/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57942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ATURAN KODING ICD 10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3" y="874059"/>
            <a:ext cx="9130187" cy="563730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D" sz="3600" dirty="0"/>
          </a:p>
          <a:p>
            <a:pPr marL="578358" indent="-514350"/>
            <a:r>
              <a:rPr lang="en-ID" sz="2800" dirty="0"/>
              <a:t>g. </a:t>
            </a:r>
            <a:r>
              <a:rPr lang="en-US" sz="2800" b="1" dirty="0" err="1">
                <a:solidFill>
                  <a:schemeClr val="tx1"/>
                </a:solidFill>
              </a:rPr>
              <a:t>Pengkodean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kondisi-kondisi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akut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dan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kronis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  <a:p>
            <a:pPr marL="781304" lvl="1" indent="-342900">
              <a:buFont typeface="Wingdings" panose="05000000000000000000" pitchFamily="2" charset="2"/>
              <a:buChar char="Ø"/>
            </a:pPr>
            <a:r>
              <a:rPr lang="en-US" sz="2800" dirty="0"/>
              <a:t>ICD </a:t>
            </a:r>
            <a:r>
              <a:rPr lang="en-US" sz="2800" dirty="0" err="1"/>
              <a:t>menyediakan</a:t>
            </a:r>
            <a:r>
              <a:rPr lang="en-US" sz="2800" dirty="0"/>
              <a:t> </a:t>
            </a:r>
            <a:r>
              <a:rPr lang="en-US" sz="2800" dirty="0" err="1"/>
              <a:t>kategori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subkategori</a:t>
            </a:r>
            <a:r>
              <a:rPr lang="en-US" sz="2800" dirty="0"/>
              <a:t> yang </a:t>
            </a:r>
            <a:r>
              <a:rPr lang="en-US" sz="2800" dirty="0" err="1"/>
              <a:t>berbeda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masing-masing</a:t>
            </a:r>
            <a:r>
              <a:rPr lang="en-US" sz="2800" dirty="0"/>
              <a:t> </a:t>
            </a:r>
            <a:r>
              <a:rPr lang="en-US" sz="2800" dirty="0" err="1"/>
              <a:t>kategori</a:t>
            </a:r>
            <a:r>
              <a:rPr lang="en-US" sz="2800" dirty="0"/>
              <a:t>, </a:t>
            </a:r>
          </a:p>
          <a:p>
            <a:pPr marL="781304" lvl="1" indent="-342900">
              <a:buFont typeface="Wingdings" panose="05000000000000000000" pitchFamily="2" charset="2"/>
              <a:buChar char="Ø"/>
            </a:pPr>
            <a:r>
              <a:rPr lang="en-US" sz="2800" dirty="0" err="1"/>
              <a:t>tapi</a:t>
            </a:r>
            <a:r>
              <a:rPr lang="en-US" sz="2800" dirty="0"/>
              <a:t>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gabungannya</a:t>
            </a:r>
            <a:r>
              <a:rPr lang="en-US" sz="2800" dirty="0"/>
              <a:t>, </a:t>
            </a:r>
          </a:p>
          <a:p>
            <a:pPr marL="781304" lvl="1" indent="-342900">
              <a:buFont typeface="Wingdings" panose="05000000000000000000" pitchFamily="2" charset="2"/>
              <a:buChar char="Ø"/>
            </a:pPr>
            <a:r>
              <a:rPr lang="en-US" sz="2800" dirty="0" err="1"/>
              <a:t>kategori</a:t>
            </a:r>
            <a:r>
              <a:rPr lang="en-US" sz="2800" dirty="0"/>
              <a:t> </a:t>
            </a:r>
            <a:r>
              <a:rPr lang="en-US" sz="2800" b="1" dirty="0" err="1"/>
              <a:t>kondisi</a:t>
            </a:r>
            <a:r>
              <a:rPr lang="en-US" sz="2800" b="1" dirty="0"/>
              <a:t> </a:t>
            </a:r>
            <a:r>
              <a:rPr lang="en-US" sz="2800" b="1" dirty="0" err="1"/>
              <a:t>akut</a:t>
            </a:r>
            <a:r>
              <a:rPr lang="en-US" sz="2800" b="1" dirty="0"/>
              <a:t> </a:t>
            </a:r>
            <a:r>
              <a:rPr lang="en-US" sz="2800" dirty="0" err="1"/>
              <a:t>harus</a:t>
            </a:r>
            <a:r>
              <a:rPr lang="en-US" sz="2800" dirty="0"/>
              <a:t> </a:t>
            </a:r>
            <a:r>
              <a:rPr lang="en-US" sz="2800" dirty="0" err="1"/>
              <a:t>digunakan</a:t>
            </a:r>
            <a:r>
              <a:rPr lang="en-US" sz="2800" dirty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b="1" dirty="0"/>
              <a:t>Diagnosis </a:t>
            </a:r>
            <a:r>
              <a:rPr lang="en-US" sz="2800" b="1" dirty="0" err="1"/>
              <a:t>Utama</a:t>
            </a:r>
            <a:r>
              <a:rPr lang="en-US" sz="2800" dirty="0"/>
              <a:t>. </a:t>
            </a:r>
          </a:p>
          <a:p>
            <a:endParaRPr lang="en-ID" sz="2400" dirty="0"/>
          </a:p>
          <a:p>
            <a:endParaRPr lang="en-ID" sz="2400" dirty="0"/>
          </a:p>
          <a:p>
            <a:endParaRPr lang="en-ID" sz="2400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45787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50577" y="753036"/>
            <a:ext cx="9054571" cy="38458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514600" algn="l"/>
              </a:tabLst>
            </a:pPr>
            <a:r>
              <a:rPr lang="en-US" sz="28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800" dirty="0">
                <a:ln w="0"/>
                <a:solidFill>
                  <a:schemeClr val="tx1"/>
                </a:solidFill>
              </a:rPr>
              <a:t> :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Kholesistitis</a:t>
            </a:r>
            <a:r>
              <a:rPr lang="en-US" sz="2800" dirty="0">
                <a:ln w="0"/>
                <a:solidFill>
                  <a:schemeClr val="tx1"/>
                </a:solidFill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akut</a:t>
            </a:r>
            <a:r>
              <a:rPr lang="en-US" sz="2800" dirty="0">
                <a:ln w="0"/>
                <a:solidFill>
                  <a:schemeClr val="tx1"/>
                </a:solidFill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dan</a:t>
            </a:r>
            <a:r>
              <a:rPr lang="en-US" sz="2800" dirty="0">
                <a:ln w="0"/>
                <a:solidFill>
                  <a:schemeClr val="tx1"/>
                </a:solidFill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kronis</a:t>
            </a:r>
            <a:r>
              <a:rPr lang="en-US" sz="2800" dirty="0">
                <a:ln w="0"/>
                <a:solidFill>
                  <a:schemeClr val="tx1"/>
                </a:solidFill>
              </a:rPr>
              <a:t> Diagnosis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800" dirty="0">
                <a:ln w="0"/>
                <a:solidFill>
                  <a:schemeClr val="tx1"/>
                </a:solidFill>
              </a:rPr>
              <a:t> : - </a:t>
            </a:r>
          </a:p>
          <a:p>
            <a:pPr>
              <a:tabLst>
                <a:tab pos="2514600" algn="l"/>
              </a:tabLst>
            </a:pPr>
            <a:endParaRPr lang="en-US" sz="2800" dirty="0">
              <a:ln w="0"/>
              <a:solidFill>
                <a:schemeClr val="tx1"/>
              </a:solidFill>
            </a:endParaRPr>
          </a:p>
          <a:p>
            <a:pPr>
              <a:tabLst>
                <a:tab pos="2514600" algn="l"/>
              </a:tabLst>
            </a:pPr>
            <a:r>
              <a:rPr lang="en-US" sz="2800" dirty="0" err="1">
                <a:ln w="0"/>
                <a:solidFill>
                  <a:schemeClr val="tx1"/>
                </a:solidFill>
              </a:rPr>
              <a:t>Dikode</a:t>
            </a:r>
            <a:r>
              <a:rPr lang="en-US" sz="2800" dirty="0">
                <a:ln w="0"/>
                <a:solidFill>
                  <a:schemeClr val="tx1"/>
                </a:solidFill>
              </a:rPr>
              <a:t>  : Acute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cholecystitis</a:t>
            </a:r>
            <a:r>
              <a:rPr lang="en-US" sz="2800" dirty="0">
                <a:ln w="0"/>
                <a:solidFill>
                  <a:schemeClr val="tx1"/>
                </a:solidFill>
              </a:rPr>
              <a:t> (K81.0)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800" dirty="0">
                <a:ln w="0"/>
                <a:solidFill>
                  <a:schemeClr val="tx1"/>
                </a:solidFill>
              </a:rPr>
              <a:t> diagnosis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800" dirty="0">
                <a:ln w="0"/>
                <a:solidFill>
                  <a:schemeClr val="tx1"/>
                </a:solidFill>
              </a:rPr>
              <a:t>, </a:t>
            </a:r>
          </a:p>
          <a:p>
            <a:pPr>
              <a:tabLst>
                <a:tab pos="2514600" algn="l"/>
              </a:tabLst>
            </a:pPr>
            <a:r>
              <a:rPr lang="en-US" sz="2800" dirty="0">
                <a:ln w="0"/>
                <a:solidFill>
                  <a:schemeClr val="tx1"/>
                </a:solidFill>
              </a:rPr>
              <a:t>chronic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cholecystitis</a:t>
            </a:r>
            <a:r>
              <a:rPr lang="en-US" sz="2800" dirty="0">
                <a:ln w="0"/>
                <a:solidFill>
                  <a:schemeClr val="tx1"/>
                </a:solidFill>
              </a:rPr>
              <a:t> (K81.1)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800" dirty="0">
                <a:ln w="0"/>
                <a:solidFill>
                  <a:schemeClr val="tx1"/>
                </a:solidFill>
              </a:rPr>
              <a:t> diagnosis </a:t>
            </a:r>
            <a:r>
              <a:rPr lang="en-US" sz="28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800" dirty="0">
                <a:ln w="0"/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1990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ATURAN KODING ICD 10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3" y="874059"/>
            <a:ext cx="9130187" cy="5123329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D" sz="3600" dirty="0"/>
          </a:p>
          <a:p>
            <a:pPr marL="578358" indent="-514350"/>
            <a:r>
              <a:rPr lang="en-ID" sz="2400" dirty="0"/>
              <a:t>h.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Pengkodean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kondisi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pasca-prosedur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komplikasinya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2400" b="1" dirty="0">
              <a:solidFill>
                <a:schemeClr val="tx1"/>
              </a:solidFill>
            </a:endParaRPr>
          </a:p>
          <a:p>
            <a:pPr marL="781304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Bab XIX (T80-T88) </a:t>
            </a:r>
            <a:r>
              <a:rPr lang="en-US" sz="2400" dirty="0" err="1"/>
              <a:t>tersedia</a:t>
            </a:r>
            <a:r>
              <a:rPr lang="en-US" sz="2400" dirty="0"/>
              <a:t> </a:t>
            </a:r>
            <a:r>
              <a:rPr lang="en-US" sz="2400" dirty="0" err="1"/>
              <a:t>kategori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b="1" dirty="0" err="1"/>
              <a:t>komplikasi</a:t>
            </a:r>
            <a:r>
              <a:rPr lang="en-US" sz="2400" dirty="0"/>
              <a:t> yang </a:t>
            </a:r>
            <a:r>
              <a:rPr lang="en-US" sz="2400" dirty="0" err="1"/>
              <a:t>berhubungan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b="1" dirty="0" err="1"/>
              <a:t>operasi</a:t>
            </a:r>
            <a:r>
              <a:rPr lang="en-US" sz="2400" b="1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b="1" dirty="0" err="1"/>
              <a:t>prosedur</a:t>
            </a:r>
            <a:r>
              <a:rPr lang="en-US" sz="2400" dirty="0"/>
              <a:t> lain, </a:t>
            </a:r>
          </a:p>
          <a:p>
            <a:pPr marL="806450" lvl="1" indent="-3619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</a:rPr>
              <a:t>Contohnya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infeksi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luka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operasi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komplikasi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mekanis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benda-benda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implantasi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syok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lainnya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setelah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prosedur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misalnya</a:t>
            </a:r>
            <a:r>
              <a:rPr lang="en-US" sz="2400" dirty="0">
                <a:solidFill>
                  <a:schemeClr val="tx1"/>
                </a:solidFill>
              </a:rPr>
              <a:t> pneumonia, </a:t>
            </a:r>
            <a:r>
              <a:rPr lang="en-US" sz="2400" dirty="0" err="1">
                <a:solidFill>
                  <a:schemeClr val="tx1"/>
                </a:solidFill>
              </a:rPr>
              <a:t>embolisme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paru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  <a:r>
              <a:rPr lang="en-US" sz="2400" b="1" dirty="0" err="1">
                <a:solidFill>
                  <a:schemeClr val="tx1"/>
                </a:solidFill>
              </a:rPr>
              <a:t>tidak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dianggap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sebagai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kondisi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tersendiri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sehingga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dikode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seperti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biasa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</a:p>
          <a:p>
            <a:pPr marL="806450" lvl="1" indent="-3619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</a:rPr>
              <a:t>bisa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diberi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kode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tambahan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Y83-Y84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untuk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menunjukkan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hubungannya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suatu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prosedur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marL="806450" lvl="1" indent="-3619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</a:rPr>
              <a:t>Jika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kondisi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komplikasi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dicatat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perlu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dilakukan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rujukan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</a:t>
            </a:r>
            <a:r>
              <a:rPr lang="en-US" sz="2400" dirty="0">
                <a:solidFill>
                  <a:schemeClr val="tx1"/>
                </a:solidFill>
              </a:rPr>
              <a:t> ‘modifier’ </a:t>
            </a:r>
            <a:r>
              <a:rPr lang="en-US" sz="2400" dirty="0" err="1">
                <a:solidFill>
                  <a:schemeClr val="tx1"/>
                </a:solidFill>
              </a:rPr>
              <a:t>atau</a:t>
            </a:r>
            <a:r>
              <a:rPr lang="en-US" sz="2400" dirty="0">
                <a:solidFill>
                  <a:schemeClr val="tx1"/>
                </a:solidFill>
              </a:rPr>
              <a:t> ‘qualifier’ </a:t>
            </a:r>
            <a:r>
              <a:rPr lang="en-US" sz="2400" dirty="0" err="1">
                <a:solidFill>
                  <a:schemeClr val="tx1"/>
                </a:solidFill>
              </a:rPr>
              <a:t>pada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Indeks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Alfabet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untuk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pemilihan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kode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tepat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endParaRPr lang="en-ID" sz="2400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3804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33928" y="263187"/>
            <a:ext cx="8040914" cy="27702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514600" algn="l"/>
              </a:tabLst>
            </a:pPr>
            <a:r>
              <a:rPr lang="en-US" sz="24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400" dirty="0">
                <a:ln w="0"/>
                <a:solidFill>
                  <a:schemeClr val="tx1"/>
                </a:solidFill>
              </a:rPr>
              <a:t> :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Hipotiroidisme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sejak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tiroidektomi</a:t>
            </a:r>
            <a:r>
              <a:rPr lang="en-US" sz="2400" dirty="0">
                <a:ln w="0"/>
                <a:solidFill>
                  <a:schemeClr val="tx1"/>
                </a:solidFill>
              </a:rPr>
              <a:t> 1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tahun</a:t>
            </a:r>
            <a:r>
              <a:rPr lang="en-US" sz="2400" dirty="0">
                <a:ln w="0"/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lalu</a:t>
            </a:r>
            <a:r>
              <a:rPr lang="en-US" sz="2400" dirty="0">
                <a:ln w="0"/>
                <a:solidFill>
                  <a:schemeClr val="tx1"/>
                </a:solidFill>
              </a:rPr>
              <a:t>. </a:t>
            </a:r>
          </a:p>
          <a:p>
            <a:pPr>
              <a:tabLst>
                <a:tab pos="2514600" algn="l"/>
              </a:tabLst>
            </a:pPr>
            <a:r>
              <a:rPr lang="en-US" sz="24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400" dirty="0">
                <a:ln w="0"/>
                <a:solidFill>
                  <a:schemeClr val="tx1"/>
                </a:solidFill>
              </a:rPr>
              <a:t> : - </a:t>
            </a:r>
          </a:p>
          <a:p>
            <a:pPr>
              <a:tabLst>
                <a:tab pos="2514600" algn="l"/>
              </a:tabLst>
            </a:pPr>
            <a:endParaRPr lang="en-US" sz="2400" dirty="0">
              <a:ln w="0"/>
              <a:solidFill>
                <a:schemeClr val="tx1"/>
              </a:solidFill>
            </a:endParaRPr>
          </a:p>
          <a:p>
            <a:pPr>
              <a:tabLst>
                <a:tab pos="2514600" algn="l"/>
              </a:tabLst>
            </a:pPr>
            <a:r>
              <a:rPr lang="en-US" sz="2400" dirty="0" err="1">
                <a:ln w="0"/>
                <a:solidFill>
                  <a:schemeClr val="tx1"/>
                </a:solidFill>
              </a:rPr>
              <a:t>Dikode</a:t>
            </a:r>
            <a:r>
              <a:rPr lang="en-US" sz="2400" dirty="0">
                <a:ln w="0"/>
                <a:solidFill>
                  <a:schemeClr val="tx1"/>
                </a:solidFill>
              </a:rPr>
              <a:t> : </a:t>
            </a:r>
            <a:r>
              <a:rPr lang="en-US" sz="2400" b="1" dirty="0" err="1">
                <a:ln w="0"/>
                <a:solidFill>
                  <a:schemeClr val="tx1"/>
                </a:solidFill>
              </a:rPr>
              <a:t>Hipotiroidisme</a:t>
            </a:r>
            <a:r>
              <a:rPr lang="en-US" sz="24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</a:rPr>
              <a:t>pasca-bedah</a:t>
            </a:r>
            <a:r>
              <a:rPr lang="en-US" sz="2400" b="1" dirty="0">
                <a:ln w="0"/>
                <a:solidFill>
                  <a:schemeClr val="tx1"/>
                </a:solidFill>
              </a:rPr>
              <a:t> (E89.0)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400" b="1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400" b="1" dirty="0">
                <a:ln w="0"/>
                <a:solidFill>
                  <a:schemeClr val="tx1"/>
                </a:solidFill>
              </a:rPr>
              <a:t>.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3927" y="3278038"/>
            <a:ext cx="8040915" cy="30501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400" dirty="0">
                <a:ln w="0"/>
                <a:solidFill>
                  <a:schemeClr val="tx1"/>
                </a:solidFill>
              </a:rPr>
              <a:t> :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Perdarahan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berlebihan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setelah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cabut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gigi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</a:p>
          <a:p>
            <a:r>
              <a:rPr lang="en-US" sz="2400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Sekunder</a:t>
            </a:r>
            <a:r>
              <a:rPr lang="en-US" sz="2400" dirty="0">
                <a:ln w="0"/>
                <a:solidFill>
                  <a:schemeClr val="tx1"/>
                </a:solidFill>
              </a:rPr>
              <a:t> : - </a:t>
            </a:r>
          </a:p>
          <a:p>
            <a:endParaRPr lang="en-US" sz="2400" dirty="0">
              <a:ln w="0"/>
              <a:solidFill>
                <a:schemeClr val="tx1"/>
              </a:solidFill>
            </a:endParaRPr>
          </a:p>
          <a:p>
            <a:r>
              <a:rPr lang="en-US" sz="2400" dirty="0" err="1">
                <a:ln w="0"/>
                <a:solidFill>
                  <a:schemeClr val="tx1"/>
                </a:solidFill>
              </a:rPr>
              <a:t>Dikode</a:t>
            </a:r>
            <a:r>
              <a:rPr lang="en-US" sz="2400" dirty="0">
                <a:ln w="0"/>
                <a:solidFill>
                  <a:schemeClr val="tx1"/>
                </a:solidFill>
              </a:rPr>
              <a:t> :  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Perdarahan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akibat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suatu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prosedur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dirty="0">
                <a:ln w="0"/>
                <a:solidFill>
                  <a:schemeClr val="tx1"/>
                </a:solidFill>
              </a:rPr>
              <a:t>(T81.0)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sebagai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dirty="0">
                <a:ln w="0"/>
                <a:solidFill>
                  <a:schemeClr val="tx1"/>
                </a:solidFill>
              </a:rPr>
              <a:t>diagnosis </a:t>
            </a:r>
            <a:r>
              <a:rPr lang="en-US" sz="2400" b="1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400" b="1" dirty="0">
                <a:ln w="0"/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856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C7606DB1-00D9-4C31-ADE8-FF5635D11264}"/>
              </a:ext>
            </a:extLst>
          </p:cNvPr>
          <p:cNvSpPr txBox="1">
            <a:spLocks/>
          </p:cNvSpPr>
          <p:nvPr/>
        </p:nvSpPr>
        <p:spPr>
          <a:xfrm>
            <a:off x="147918" y="-8839"/>
            <a:ext cx="5547360" cy="744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4A74"/>
                </a:solidFill>
                <a:latin typeface="+mn-lt"/>
              </a:rPr>
              <a:t>RULE MB1- MB5</a:t>
            </a:r>
            <a:endParaRPr lang="en-US" sz="2800" dirty="0">
              <a:latin typeface="+mn-lt"/>
            </a:endParaRPr>
          </a:p>
        </p:txBody>
      </p:sp>
      <p:pic>
        <p:nvPicPr>
          <p:cNvPr id="25" name="Gambar 24" descr="Sebuah gambar berisi dalam ruangan, meja, cangkir, duduk&#10;&#10;Deskripsi dihasilkan secara otomatis">
            <a:extLst>
              <a:ext uri="{FF2B5EF4-FFF2-40B4-BE49-F238E27FC236}">
                <a16:creationId xmlns:a16="http://schemas.microsoft.com/office/drawing/2014/main" id="{C6E0DFA7-7E66-46FA-828D-DA9E13044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175721"/>
            <a:ext cx="2438600" cy="3027727"/>
          </a:xfrm>
          <a:prstGeom prst="rect">
            <a:avLst/>
          </a:prstGeom>
        </p:spPr>
      </p:pic>
      <p:pic>
        <p:nvPicPr>
          <p:cNvPr id="27" name="Gambar 26" descr="Sebuah gambar berisi orang, dalam ruangan, meja, pria&#10;&#10;Deskripsi dihasilkan secara otomatis">
            <a:extLst>
              <a:ext uri="{FF2B5EF4-FFF2-40B4-BE49-F238E27FC236}">
                <a16:creationId xmlns:a16="http://schemas.microsoft.com/office/drawing/2014/main" id="{8E48C2A4-C53E-4433-9F98-6BD008361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95" y="172720"/>
            <a:ext cx="2438600" cy="3030728"/>
          </a:xfrm>
          <a:prstGeom prst="rect">
            <a:avLst/>
          </a:prstGeom>
        </p:spPr>
      </p:pic>
      <p:pic>
        <p:nvPicPr>
          <p:cNvPr id="29" name="Gambar 28" descr="Sebuah gambar berisi orang, dalam ruangan, wanita, melihat&#10;&#10;Deskripsi dihasilkan secara otomatis">
            <a:extLst>
              <a:ext uri="{FF2B5EF4-FFF2-40B4-BE49-F238E27FC236}">
                <a16:creationId xmlns:a16="http://schemas.microsoft.com/office/drawing/2014/main" id="{18A0BEA8-CBAA-4C46-8D75-7075F1335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3376168"/>
            <a:ext cx="5008848" cy="3309112"/>
          </a:xfrm>
          <a:prstGeom prst="rect">
            <a:avLst/>
          </a:prstGeom>
        </p:spPr>
      </p:pic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18" y="551329"/>
            <a:ext cx="6884894" cy="562563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RULE MB1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/>
              <a:t>Kondisi</a:t>
            </a:r>
            <a:r>
              <a:rPr lang="en-US" sz="2400" dirty="0"/>
              <a:t> minor </a:t>
            </a:r>
            <a:r>
              <a:rPr lang="en-US" sz="2400" dirty="0" err="1"/>
              <a:t>direkam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“</a:t>
            </a:r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” (main condition), </a:t>
            </a:r>
            <a:r>
              <a:rPr lang="en-US" sz="2400" dirty="0" err="1"/>
              <a:t>kondisi</a:t>
            </a:r>
            <a:r>
              <a:rPr lang="en-US" sz="2400" dirty="0"/>
              <a:t> yang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bermakna</a:t>
            </a:r>
            <a:r>
              <a:rPr lang="en-US" sz="2400" dirty="0"/>
              <a:t> </a:t>
            </a:r>
            <a:r>
              <a:rPr lang="en-US" sz="2400" dirty="0" err="1"/>
              <a:t>direkam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“</a:t>
            </a:r>
            <a:r>
              <a:rPr lang="en-US" sz="2400" dirty="0" err="1"/>
              <a:t>kondisi</a:t>
            </a:r>
            <a:r>
              <a:rPr lang="en-US" sz="2400" dirty="0"/>
              <a:t> lain” (other condition) </a:t>
            </a:r>
          </a:p>
          <a:p>
            <a:pPr marL="0" indent="0">
              <a:buNone/>
            </a:pPr>
            <a:r>
              <a:rPr lang="en-US" sz="2400" dirty="0" err="1"/>
              <a:t>Contoh</a:t>
            </a:r>
            <a:r>
              <a:rPr lang="en-US" sz="2400" dirty="0"/>
              <a:t> : DU: </a:t>
            </a:r>
            <a:r>
              <a:rPr lang="en-US" sz="2400" dirty="0" err="1"/>
              <a:t>Dyspepsi</a:t>
            </a:r>
            <a:r>
              <a:rPr lang="en-US" sz="2400" dirty="0"/>
              <a:t>; DS: Appendicitis ; </a:t>
            </a:r>
            <a:r>
              <a:rPr lang="en-US" sz="2400" dirty="0" err="1"/>
              <a:t>Px</a:t>
            </a:r>
            <a:r>
              <a:rPr lang="en-US" sz="2400" dirty="0"/>
              <a:t>: Appendectomy </a:t>
            </a:r>
          </a:p>
          <a:p>
            <a:pPr>
              <a:buNone/>
            </a:pPr>
            <a:r>
              <a:rPr lang="en-US" sz="2400" b="1" dirty="0"/>
              <a:t>RULE MB2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Kondisi</a:t>
            </a:r>
            <a:r>
              <a:rPr lang="en-US" sz="2400" dirty="0"/>
              <a:t> yang </a:t>
            </a:r>
            <a:r>
              <a:rPr lang="en-US" sz="2400" dirty="0" err="1"/>
              <a:t>direkam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 DU : </a:t>
            </a:r>
            <a:r>
              <a:rPr lang="en-US" sz="2400" dirty="0" err="1"/>
              <a:t>Osteoporosis,Candida</a:t>
            </a:r>
            <a:r>
              <a:rPr lang="en-US" sz="2400" dirty="0"/>
              <a:t>, bronchopneumonia, Rheumatism DPJP : </a:t>
            </a:r>
            <a:r>
              <a:rPr lang="en-US" sz="2400" dirty="0" err="1"/>
              <a:t>Sp</a:t>
            </a:r>
            <a:r>
              <a:rPr lang="en-US" sz="2400" dirty="0"/>
              <a:t> </a:t>
            </a:r>
            <a:r>
              <a:rPr lang="en-US" sz="2400" dirty="0" err="1"/>
              <a:t>Paru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b="1" dirty="0"/>
              <a:t>RULE MB3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/>
              <a:t>Kondisi</a:t>
            </a:r>
            <a:r>
              <a:rPr lang="en-US" sz="2400" dirty="0"/>
              <a:t> yang </a:t>
            </a:r>
            <a:r>
              <a:rPr lang="en-US" sz="2400" dirty="0" err="1"/>
              <a:t>direkam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 </a:t>
            </a:r>
            <a:r>
              <a:rPr lang="en-US" sz="2400" dirty="0" err="1"/>
              <a:t>menggambarkan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gejala</a:t>
            </a:r>
            <a:r>
              <a:rPr lang="en-US" sz="2400" dirty="0"/>
              <a:t> (R) </a:t>
            </a:r>
            <a:r>
              <a:rPr lang="en-US" sz="2400" dirty="0" err="1"/>
              <a:t>DU:Hematemesis</a:t>
            </a:r>
            <a:r>
              <a:rPr lang="en-US" sz="2400" dirty="0"/>
              <a:t>, DS: </a:t>
            </a:r>
            <a:r>
              <a:rPr lang="en-US" sz="2400" dirty="0" err="1"/>
              <a:t>Varices</a:t>
            </a:r>
            <a:r>
              <a:rPr lang="en-US" sz="2400" dirty="0"/>
              <a:t> </a:t>
            </a:r>
            <a:r>
              <a:rPr lang="en-US" sz="2400" dirty="0" err="1"/>
              <a:t>esopagus</a:t>
            </a:r>
            <a:r>
              <a:rPr lang="en-US" sz="2400" dirty="0"/>
              <a:t>, DPJP : </a:t>
            </a:r>
            <a:r>
              <a:rPr lang="en-US" sz="2400" dirty="0" err="1"/>
              <a:t>Sp</a:t>
            </a:r>
            <a:r>
              <a:rPr lang="en-US" sz="2400" dirty="0"/>
              <a:t> PD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9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2216528" y="313860"/>
            <a:ext cx="701336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4A74"/>
                </a:solidFill>
                <a:latin typeface="+mn-lt"/>
              </a:rPr>
              <a:t>STRUKTUR INA CBG</a:t>
            </a:r>
            <a:endParaRPr lang="en-US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343" y="1587924"/>
            <a:ext cx="8431499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85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C7606DB1-00D9-4C31-ADE8-FF5635D11264}"/>
              </a:ext>
            </a:extLst>
          </p:cNvPr>
          <p:cNvSpPr txBox="1">
            <a:spLocks/>
          </p:cNvSpPr>
          <p:nvPr/>
        </p:nvSpPr>
        <p:spPr>
          <a:xfrm>
            <a:off x="147918" y="-8839"/>
            <a:ext cx="5547360" cy="744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4A74"/>
                </a:solidFill>
                <a:latin typeface="+mn-lt"/>
              </a:rPr>
              <a:t>RULE MB1- MB5</a:t>
            </a:r>
            <a:endParaRPr lang="en-US" sz="2800" dirty="0">
              <a:latin typeface="+mn-lt"/>
            </a:endParaRPr>
          </a:p>
        </p:txBody>
      </p:sp>
      <p:pic>
        <p:nvPicPr>
          <p:cNvPr id="25" name="Gambar 24" descr="Sebuah gambar berisi dalam ruangan, meja, cangkir, duduk&#10;&#10;Deskripsi dihasilkan secara otomatis">
            <a:extLst>
              <a:ext uri="{FF2B5EF4-FFF2-40B4-BE49-F238E27FC236}">
                <a16:creationId xmlns:a16="http://schemas.microsoft.com/office/drawing/2014/main" id="{C6E0DFA7-7E66-46FA-828D-DA9E13044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175721"/>
            <a:ext cx="2438600" cy="3027727"/>
          </a:xfrm>
          <a:prstGeom prst="rect">
            <a:avLst/>
          </a:prstGeom>
        </p:spPr>
      </p:pic>
      <p:pic>
        <p:nvPicPr>
          <p:cNvPr id="27" name="Gambar 26" descr="Sebuah gambar berisi orang, dalam ruangan, meja, pria&#10;&#10;Deskripsi dihasilkan secara otomatis">
            <a:extLst>
              <a:ext uri="{FF2B5EF4-FFF2-40B4-BE49-F238E27FC236}">
                <a16:creationId xmlns:a16="http://schemas.microsoft.com/office/drawing/2014/main" id="{8E48C2A4-C53E-4433-9F98-6BD008361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95" y="172720"/>
            <a:ext cx="2438600" cy="3030728"/>
          </a:xfrm>
          <a:prstGeom prst="rect">
            <a:avLst/>
          </a:prstGeom>
        </p:spPr>
      </p:pic>
      <p:pic>
        <p:nvPicPr>
          <p:cNvPr id="29" name="Gambar 28" descr="Sebuah gambar berisi orang, dalam ruangan, wanita, melihat&#10;&#10;Deskripsi dihasilkan secara otomatis">
            <a:extLst>
              <a:ext uri="{FF2B5EF4-FFF2-40B4-BE49-F238E27FC236}">
                <a16:creationId xmlns:a16="http://schemas.microsoft.com/office/drawing/2014/main" id="{18A0BEA8-CBAA-4C46-8D75-7075F1335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3376168"/>
            <a:ext cx="5008848" cy="3309112"/>
          </a:xfrm>
          <a:prstGeom prst="rect">
            <a:avLst/>
          </a:prstGeom>
        </p:spPr>
      </p:pic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18" y="669454"/>
            <a:ext cx="6884894" cy="562563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RULE MB4 </a:t>
            </a:r>
          </a:p>
          <a:p>
            <a:pPr marL="0" indent="0">
              <a:buNone/>
            </a:pPr>
            <a:r>
              <a:rPr lang="en-US" sz="2400" b="1" dirty="0"/>
              <a:t>•</a:t>
            </a:r>
            <a:r>
              <a:rPr lang="en-US" sz="2400" b="1" dirty="0" err="1"/>
              <a:t>Spesialisitas</a:t>
            </a:r>
            <a:r>
              <a:rPr lang="en-US" sz="2400" b="1" dirty="0"/>
              <a:t> </a:t>
            </a:r>
          </a:p>
          <a:p>
            <a:pPr marL="0" indent="0">
              <a:buNone/>
            </a:pPr>
            <a:r>
              <a:rPr lang="en-US" sz="2400" dirty="0"/>
              <a:t>DU : DM </a:t>
            </a:r>
            <a:r>
              <a:rPr lang="en-US" sz="2400" dirty="0" err="1"/>
              <a:t>tanpa</a:t>
            </a:r>
            <a:r>
              <a:rPr lang="en-US" sz="2400" dirty="0"/>
              <a:t> </a:t>
            </a:r>
            <a:r>
              <a:rPr lang="en-US" sz="2400" dirty="0" err="1"/>
              <a:t>terapi</a:t>
            </a:r>
            <a:r>
              <a:rPr lang="en-US" sz="2400" dirty="0"/>
              <a:t> insulin DS: Cataract </a:t>
            </a:r>
            <a:r>
              <a:rPr lang="en-US" sz="2400" dirty="0" err="1"/>
              <a:t>mata</a:t>
            </a:r>
            <a:r>
              <a:rPr lang="en-US" sz="2400" dirty="0"/>
              <a:t> bilateral </a:t>
            </a:r>
          </a:p>
          <a:p>
            <a:pPr marL="0" indent="0">
              <a:buNone/>
            </a:pPr>
            <a:r>
              <a:rPr lang="en-US" sz="2400" dirty="0" err="1"/>
              <a:t>Spesialisasi</a:t>
            </a:r>
            <a:r>
              <a:rPr lang="en-US" sz="2400" dirty="0"/>
              <a:t>: Ophthalmologist </a:t>
            </a:r>
          </a:p>
          <a:p>
            <a:pPr marL="0" indent="0">
              <a:buNone/>
            </a:pPr>
            <a:r>
              <a:rPr lang="en-US" sz="2400" b="1" dirty="0" err="1"/>
              <a:t>Reseleksi</a:t>
            </a:r>
            <a:r>
              <a:rPr lang="en-US" sz="2400" dirty="0"/>
              <a:t>: </a:t>
            </a:r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: NIDDM cataract. </a:t>
            </a:r>
          </a:p>
          <a:p>
            <a:pPr>
              <a:buNone/>
            </a:pPr>
            <a:r>
              <a:rPr lang="en-US" sz="2400" b="1" dirty="0"/>
              <a:t>RULE MB5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/>
              <a:t>Alternatif</a:t>
            </a:r>
            <a:r>
              <a:rPr lang="en-US" sz="2400" dirty="0"/>
              <a:t> diagnoses </a:t>
            </a:r>
            <a:r>
              <a:rPr lang="en-US" sz="2400" dirty="0" err="1"/>
              <a:t>utama</a:t>
            </a:r>
            <a:r>
              <a:rPr lang="en-US" sz="2400" dirty="0"/>
              <a:t>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2 </a:t>
            </a:r>
            <a:r>
              <a:rPr lang="en-US" sz="2400" dirty="0" err="1"/>
              <a:t>atau</a:t>
            </a:r>
            <a:r>
              <a:rPr lang="en-US" sz="2400" dirty="0"/>
              <a:t> &gt; </a:t>
            </a:r>
            <a:r>
              <a:rPr lang="en-US" sz="2400" dirty="0" err="1"/>
              <a:t>dari</a:t>
            </a:r>
            <a:r>
              <a:rPr lang="en-US" sz="2400" dirty="0"/>
              <a:t> 2 </a:t>
            </a:r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direkam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pilihan</a:t>
            </a:r>
            <a:r>
              <a:rPr lang="en-US" sz="2400" dirty="0"/>
              <a:t> </a:t>
            </a:r>
            <a:r>
              <a:rPr lang="en-US" sz="2400" dirty="0" err="1"/>
              <a:t>diagnostik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, </a:t>
            </a:r>
            <a:r>
              <a:rPr lang="en-US" sz="2400" dirty="0" err="1"/>
              <a:t>pilih</a:t>
            </a:r>
            <a:r>
              <a:rPr lang="en-US" sz="2400" dirty="0"/>
              <a:t> yang </a:t>
            </a:r>
            <a:r>
              <a:rPr lang="en-US" sz="2400" dirty="0" err="1"/>
              <a:t>pertama</a:t>
            </a:r>
            <a:r>
              <a:rPr lang="en-US" sz="2400" dirty="0"/>
              <a:t> </a:t>
            </a:r>
            <a:r>
              <a:rPr lang="en-US" sz="2400" dirty="0" err="1"/>
              <a:t>disebut</a:t>
            </a:r>
            <a:r>
              <a:rPr lang="en-US" sz="2400" dirty="0"/>
              <a:t>. </a:t>
            </a:r>
          </a:p>
          <a:p>
            <a:pPr>
              <a:buNone/>
            </a:pPr>
            <a:r>
              <a:rPr lang="en-US" sz="2400" dirty="0"/>
              <a:t>DU : </a:t>
            </a:r>
            <a:r>
              <a:rPr lang="en-US" sz="2400" dirty="0" err="1"/>
              <a:t>Sakit</a:t>
            </a:r>
            <a:r>
              <a:rPr lang="en-US" sz="2400" dirty="0"/>
              <a:t> </a:t>
            </a:r>
            <a:r>
              <a:rPr lang="en-US" sz="2400" dirty="0" err="1"/>
              <a:t>kepala</a:t>
            </a:r>
            <a:r>
              <a:rPr lang="en-US" sz="2400" dirty="0"/>
              <a:t> </a:t>
            </a:r>
            <a:r>
              <a:rPr lang="en-US" sz="2400" dirty="0" err="1"/>
              <a:t>mungkin</a:t>
            </a:r>
            <a:r>
              <a:rPr lang="en-US" sz="2400" dirty="0"/>
              <a:t> </a:t>
            </a:r>
            <a:r>
              <a:rPr lang="en-US" sz="2400" dirty="0" err="1"/>
              <a:t>krn</a:t>
            </a:r>
            <a:r>
              <a:rPr lang="en-US" sz="2400" dirty="0"/>
              <a:t> sinusitis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stres</a:t>
            </a:r>
            <a:r>
              <a:rPr lang="en-US" sz="2400" dirty="0"/>
              <a:t>. </a:t>
            </a:r>
          </a:p>
          <a:p>
            <a:pPr>
              <a:buNone/>
            </a:pPr>
            <a:r>
              <a:rPr lang="en-US" sz="2400" b="1" dirty="0" err="1"/>
              <a:t>Reseleksi</a:t>
            </a:r>
            <a:r>
              <a:rPr lang="en-US" sz="2400" dirty="0"/>
              <a:t>: </a:t>
            </a:r>
            <a:r>
              <a:rPr lang="en-US" sz="2400" dirty="0" err="1"/>
              <a:t>Sakit</a:t>
            </a:r>
            <a:r>
              <a:rPr lang="en-US" sz="2400" dirty="0"/>
              <a:t> </a:t>
            </a:r>
            <a:r>
              <a:rPr lang="en-US" sz="2400" dirty="0" err="1"/>
              <a:t>kepala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96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J.1 : HIV (B20-B24)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69743" y="1230406"/>
            <a:ext cx="9130187" cy="4397188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D" sz="3600" dirty="0"/>
          </a:p>
          <a:p>
            <a:pPr marL="578358" indent="-514350">
              <a:buFont typeface="Courier New" panose="02070309020205020404" pitchFamily="49" charset="0"/>
              <a:buChar char="o"/>
            </a:pPr>
            <a:r>
              <a:rPr lang="en-ID" sz="3200" dirty="0" err="1"/>
              <a:t>Kondisi</a:t>
            </a:r>
            <a:r>
              <a:rPr lang="en-ID" sz="3200" dirty="0"/>
              <a:t> </a:t>
            </a:r>
            <a:r>
              <a:rPr lang="en-ID" sz="3200" dirty="0" err="1"/>
              <a:t>Utama</a:t>
            </a:r>
            <a:r>
              <a:rPr lang="en-ID" sz="3200" dirty="0"/>
              <a:t> </a:t>
            </a:r>
            <a:r>
              <a:rPr lang="en-ID" sz="3200" dirty="0" err="1"/>
              <a:t>penyakit</a:t>
            </a:r>
            <a:r>
              <a:rPr lang="en-ID" sz="3200" dirty="0"/>
              <a:t> HIV </a:t>
            </a:r>
            <a:r>
              <a:rPr lang="en-ID" sz="3200" dirty="0" err="1"/>
              <a:t>disertai</a:t>
            </a:r>
            <a:r>
              <a:rPr lang="en-ID" sz="3200" dirty="0"/>
              <a:t> </a:t>
            </a:r>
            <a:r>
              <a:rPr lang="en-ID" sz="3200" dirty="0" err="1"/>
              <a:t>beberapa</a:t>
            </a:r>
            <a:r>
              <a:rPr lang="en-ID" sz="3200" dirty="0"/>
              <a:t> </a:t>
            </a:r>
            <a:r>
              <a:rPr lang="en-ID" sz="3200" dirty="0" err="1"/>
              <a:t>penyakit</a:t>
            </a:r>
            <a:r>
              <a:rPr lang="en-ID" sz="3200" dirty="0"/>
              <a:t>, HARUS </a:t>
            </a:r>
            <a:r>
              <a:rPr lang="en-ID" sz="3200" dirty="0" err="1"/>
              <a:t>dipilih</a:t>
            </a:r>
            <a:r>
              <a:rPr lang="en-ID" sz="3200" dirty="0"/>
              <a:t> </a:t>
            </a:r>
            <a:r>
              <a:rPr lang="en-ID" sz="3200" dirty="0" err="1"/>
              <a:t>subkategori</a:t>
            </a:r>
            <a:r>
              <a:rPr lang="en-ID" sz="3200" dirty="0"/>
              <a:t> 7. </a:t>
            </a:r>
            <a:r>
              <a:rPr lang="en-ID" sz="3200" dirty="0" err="1"/>
              <a:t>yg</a:t>
            </a:r>
            <a:r>
              <a:rPr lang="en-ID" sz="3200" dirty="0"/>
              <a:t> </a:t>
            </a:r>
            <a:r>
              <a:rPr lang="en-ID" sz="3200" dirty="0" err="1"/>
              <a:t>tepat</a:t>
            </a:r>
            <a:r>
              <a:rPr lang="en-ID" sz="3200" dirty="0"/>
              <a:t> </a:t>
            </a:r>
            <a:r>
              <a:rPr lang="en-ID" sz="3200" dirty="0" err="1"/>
              <a:t>dari</a:t>
            </a:r>
            <a:r>
              <a:rPr lang="en-ID" sz="3200" dirty="0"/>
              <a:t> B20-B22. </a:t>
            </a:r>
          </a:p>
          <a:p>
            <a:pPr marL="578358" indent="-514350">
              <a:buFont typeface="Courier New" panose="02070309020205020404" pitchFamily="49" charset="0"/>
              <a:buChar char="o"/>
            </a:pPr>
            <a:r>
              <a:rPr lang="en-ID" sz="3200" dirty="0"/>
              <a:t>Sub </a:t>
            </a:r>
            <a:r>
              <a:rPr lang="en-ID" sz="3200" dirty="0" err="1"/>
              <a:t>kategori</a:t>
            </a:r>
            <a:r>
              <a:rPr lang="en-ID" sz="3200" dirty="0"/>
              <a:t> B22.7 </a:t>
            </a:r>
            <a:r>
              <a:rPr lang="en-ID" sz="3200" dirty="0" err="1"/>
              <a:t>bila</a:t>
            </a:r>
            <a:r>
              <a:rPr lang="en-ID" sz="3200" dirty="0"/>
              <a:t> </a:t>
            </a:r>
            <a:r>
              <a:rPr lang="en-ID" sz="3200" dirty="0" err="1"/>
              <a:t>tdp</a:t>
            </a:r>
            <a:r>
              <a:rPr lang="en-ID" sz="3200" dirty="0"/>
              <a:t> </a:t>
            </a:r>
            <a:r>
              <a:rPr lang="en-ID" sz="3200" dirty="0" err="1"/>
              <a:t>dua</a:t>
            </a:r>
            <a:r>
              <a:rPr lang="en-ID" sz="3200" dirty="0"/>
              <a:t> (2) </a:t>
            </a:r>
            <a:r>
              <a:rPr lang="en-ID" sz="3200" dirty="0" err="1"/>
              <a:t>kategori</a:t>
            </a:r>
            <a:r>
              <a:rPr lang="en-ID" sz="3200" dirty="0"/>
              <a:t> </a:t>
            </a:r>
            <a:r>
              <a:rPr lang="en-ID" sz="3200" dirty="0" err="1"/>
              <a:t>atau</a:t>
            </a:r>
            <a:r>
              <a:rPr lang="en-ID" sz="3200" dirty="0"/>
              <a:t> </a:t>
            </a:r>
            <a:r>
              <a:rPr lang="en-ID" sz="3200" dirty="0" err="1"/>
              <a:t>lebih</a:t>
            </a:r>
            <a:r>
              <a:rPr lang="en-ID" sz="3200" dirty="0"/>
              <a:t> </a:t>
            </a:r>
            <a:r>
              <a:rPr lang="en-ID" sz="3200" dirty="0" err="1"/>
              <a:t>dari</a:t>
            </a:r>
            <a:r>
              <a:rPr lang="en-ID" sz="3200" dirty="0"/>
              <a:t> B20-B22, </a:t>
            </a:r>
            <a:r>
              <a:rPr lang="en-ID" sz="3200" dirty="0" err="1"/>
              <a:t>diikuti</a:t>
            </a:r>
            <a:r>
              <a:rPr lang="en-ID" sz="3200" dirty="0"/>
              <a:t> </a:t>
            </a:r>
            <a:r>
              <a:rPr lang="en-ID" sz="3200" dirty="0" err="1"/>
              <a:t>kode</a:t>
            </a:r>
            <a:r>
              <a:rPr lang="en-ID" sz="3200" dirty="0"/>
              <a:t> </a:t>
            </a:r>
            <a:r>
              <a:rPr lang="en-ID" sz="3200" dirty="0" err="1"/>
              <a:t>tambahan</a:t>
            </a:r>
            <a:r>
              <a:rPr lang="en-ID" sz="3200" dirty="0"/>
              <a:t> </a:t>
            </a:r>
            <a:r>
              <a:rPr lang="en-ID" sz="3200" dirty="0" err="1"/>
              <a:t>utk</a:t>
            </a:r>
            <a:r>
              <a:rPr lang="en-ID" sz="3200" dirty="0"/>
              <a:t> </a:t>
            </a:r>
            <a:r>
              <a:rPr lang="en-ID" sz="3200" dirty="0" err="1"/>
              <a:t>menentukan</a:t>
            </a:r>
            <a:r>
              <a:rPr lang="en-ID" sz="3200" dirty="0"/>
              <a:t> </a:t>
            </a:r>
            <a:r>
              <a:rPr lang="en-ID" sz="3200" dirty="0" err="1"/>
              <a:t>daftar</a:t>
            </a:r>
            <a:r>
              <a:rPr lang="en-ID" sz="3200" dirty="0"/>
              <a:t> </a:t>
            </a:r>
            <a:r>
              <a:rPr lang="en-ID" sz="3200" dirty="0" err="1"/>
              <a:t>kondisi</a:t>
            </a:r>
            <a:r>
              <a:rPr lang="en-ID" sz="3200" dirty="0"/>
              <a:t> individual </a:t>
            </a:r>
            <a:r>
              <a:rPr lang="en-ID" sz="3200" dirty="0" err="1"/>
              <a:t>dapat</a:t>
            </a:r>
            <a:r>
              <a:rPr lang="en-ID" sz="3200" dirty="0"/>
              <a:t> </a:t>
            </a:r>
            <a:r>
              <a:rPr lang="en-ID" sz="3200" dirty="0" err="1"/>
              <a:t>digunakan</a:t>
            </a:r>
            <a:r>
              <a:rPr lang="en-ID" sz="3200" dirty="0"/>
              <a:t> B20-B24 </a:t>
            </a:r>
          </a:p>
          <a:p>
            <a:endParaRPr lang="en-ID" sz="2400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88002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33928" y="263187"/>
            <a:ext cx="8040914" cy="27702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514600" algn="l"/>
              </a:tabLst>
            </a:pPr>
            <a:r>
              <a:rPr lang="en-US" sz="2400" dirty="0" err="1">
                <a:ln w="0"/>
                <a:solidFill>
                  <a:schemeClr val="tx1"/>
                </a:solidFill>
              </a:rPr>
              <a:t>Kondisi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400" dirty="0">
                <a:ln w="0"/>
                <a:solidFill>
                  <a:schemeClr val="tx1"/>
                </a:solidFill>
              </a:rPr>
              <a:t> :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Penyanit</a:t>
            </a:r>
            <a:r>
              <a:rPr lang="en-US" sz="2400" dirty="0">
                <a:ln w="0"/>
                <a:solidFill>
                  <a:schemeClr val="tx1"/>
                </a:solidFill>
              </a:rPr>
              <a:t> AIDS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dan</a:t>
            </a:r>
            <a:r>
              <a:rPr lang="en-US" sz="2400" dirty="0">
                <a:ln w="0"/>
                <a:solidFill>
                  <a:schemeClr val="tx1"/>
                </a:solidFill>
              </a:rPr>
              <a:t> Sarcoma Kaposi </a:t>
            </a:r>
          </a:p>
          <a:p>
            <a:pPr>
              <a:tabLst>
                <a:tab pos="2514600" algn="l"/>
              </a:tabLst>
            </a:pPr>
            <a:r>
              <a:rPr lang="en-US" sz="2400" dirty="0" err="1">
                <a:ln w="0"/>
                <a:solidFill>
                  <a:schemeClr val="tx1"/>
                </a:solidFill>
              </a:rPr>
              <a:t>Kondisi</a:t>
            </a:r>
            <a:r>
              <a:rPr lang="en-US" sz="2400" dirty="0">
                <a:ln w="0"/>
                <a:solidFill>
                  <a:schemeClr val="tx1"/>
                </a:solidFill>
              </a:rPr>
              <a:t> Lain : - </a:t>
            </a:r>
          </a:p>
          <a:p>
            <a:pPr>
              <a:tabLst>
                <a:tab pos="2514600" algn="l"/>
              </a:tabLst>
            </a:pPr>
            <a:endParaRPr lang="en-US" sz="2400" dirty="0">
              <a:ln w="0"/>
              <a:solidFill>
                <a:schemeClr val="tx1"/>
              </a:solidFill>
            </a:endParaRPr>
          </a:p>
          <a:p>
            <a:pPr>
              <a:tabLst>
                <a:tab pos="2514600" algn="l"/>
              </a:tabLst>
            </a:pPr>
            <a:r>
              <a:rPr lang="en-US" sz="2400" dirty="0" err="1">
                <a:ln w="0"/>
                <a:solidFill>
                  <a:schemeClr val="tx1"/>
                </a:solidFill>
              </a:rPr>
              <a:t>Diberi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kode</a:t>
            </a:r>
            <a:r>
              <a:rPr lang="en-US" sz="2400" dirty="0">
                <a:ln w="0"/>
                <a:solidFill>
                  <a:schemeClr val="tx1"/>
                </a:solidFill>
              </a:rPr>
              <a:t>:  HIV disease resulting in Kaposi’s sarcoma (B21.0)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3927" y="3278038"/>
            <a:ext cx="8040915" cy="30501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n w="0"/>
                <a:solidFill>
                  <a:schemeClr val="tx1"/>
                </a:solidFill>
              </a:rPr>
              <a:t>Kondisi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Utama</a:t>
            </a:r>
            <a:r>
              <a:rPr lang="en-US" sz="2400" dirty="0">
                <a:ln w="0"/>
                <a:solidFill>
                  <a:schemeClr val="tx1"/>
                </a:solidFill>
              </a:rPr>
              <a:t> : Toxoplasmosis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dan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Cryptococcosis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pd</a:t>
            </a:r>
            <a:r>
              <a:rPr lang="en-US" sz="2400" dirty="0">
                <a:ln w="0"/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pasien</a:t>
            </a:r>
            <a:r>
              <a:rPr lang="en-US" sz="2400" dirty="0">
                <a:ln w="0"/>
                <a:solidFill>
                  <a:schemeClr val="tx1"/>
                </a:solidFill>
              </a:rPr>
              <a:t> HIV </a:t>
            </a:r>
          </a:p>
          <a:p>
            <a:r>
              <a:rPr lang="en-US" sz="2400" dirty="0" err="1">
                <a:ln w="0"/>
                <a:solidFill>
                  <a:schemeClr val="tx1"/>
                </a:solidFill>
              </a:rPr>
              <a:t>Kondisi</a:t>
            </a:r>
            <a:r>
              <a:rPr lang="en-US" sz="2400" dirty="0">
                <a:ln w="0"/>
                <a:solidFill>
                  <a:schemeClr val="tx1"/>
                </a:solidFill>
              </a:rPr>
              <a:t> Lain : - </a:t>
            </a:r>
          </a:p>
          <a:p>
            <a:r>
              <a:rPr lang="en-US" sz="2400" dirty="0" err="1">
                <a:ln w="0"/>
                <a:solidFill>
                  <a:schemeClr val="tx1"/>
                </a:solidFill>
              </a:rPr>
              <a:t>Diberi</a:t>
            </a:r>
            <a:r>
              <a:rPr lang="en-US" sz="2400" dirty="0">
                <a:ln w="0"/>
                <a:solidFill>
                  <a:schemeClr val="tx1"/>
                </a:solidFill>
              </a:rPr>
              <a:t> : </a:t>
            </a:r>
            <a:r>
              <a:rPr lang="en-US" sz="2400" dirty="0" err="1">
                <a:ln w="0"/>
                <a:solidFill>
                  <a:schemeClr val="tx1"/>
                </a:solidFill>
              </a:rPr>
              <a:t>kode</a:t>
            </a:r>
            <a:r>
              <a:rPr lang="en-US" sz="2400" dirty="0">
                <a:ln w="0"/>
                <a:solidFill>
                  <a:schemeClr val="tx1"/>
                </a:solidFill>
              </a:rPr>
              <a:t> HIV multiple infection (B20.7), B20.8</a:t>
            </a:r>
          </a:p>
        </p:txBody>
      </p:sp>
    </p:spTree>
    <p:extLst>
      <p:ext uri="{BB962C8B-B14F-4D97-AF65-F5344CB8AC3E}">
        <p14:creationId xmlns:p14="http://schemas.microsoft.com/office/powerpoint/2010/main" val="3849142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J.2 : Bab II Neoplasma 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4" y="985421"/>
            <a:ext cx="9130187" cy="4262717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ID" sz="2800" dirty="0"/>
          </a:p>
          <a:p>
            <a:pPr marL="578358" indent="-514350">
              <a:buFont typeface="Courier New" panose="02070309020205020404" pitchFamily="49" charset="0"/>
              <a:buChar char="o"/>
            </a:pPr>
            <a:r>
              <a:rPr lang="en-ID" sz="2800" dirty="0" err="1"/>
              <a:t>Kasus</a:t>
            </a:r>
            <a:r>
              <a:rPr lang="en-ID" sz="2800" dirty="0"/>
              <a:t> </a:t>
            </a:r>
            <a:r>
              <a:rPr lang="en-ID" sz="2800" dirty="0" err="1"/>
              <a:t>neoplasma</a:t>
            </a:r>
            <a:r>
              <a:rPr lang="en-ID" sz="2800" dirty="0"/>
              <a:t> </a:t>
            </a:r>
            <a:r>
              <a:rPr lang="en-ID" sz="2800" dirty="0" err="1"/>
              <a:t>baik</a:t>
            </a:r>
            <a:r>
              <a:rPr lang="en-ID" sz="2800" dirty="0"/>
              <a:t> primer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sekunder</a:t>
            </a:r>
            <a:r>
              <a:rPr lang="en-ID" sz="2800" dirty="0"/>
              <a:t> (metastasis) yang </a:t>
            </a:r>
            <a:r>
              <a:rPr lang="en-ID" sz="2800" dirty="0" err="1"/>
              <a:t>merupakan</a:t>
            </a:r>
            <a:r>
              <a:rPr lang="en-ID" sz="2800" dirty="0"/>
              <a:t> </a:t>
            </a:r>
            <a:r>
              <a:rPr lang="en-ID" sz="2800" dirty="0" err="1"/>
              <a:t>fokus</a:t>
            </a:r>
            <a:r>
              <a:rPr lang="en-ID" sz="2800" dirty="0"/>
              <a:t> </a:t>
            </a:r>
            <a:r>
              <a:rPr lang="en-ID" sz="2800" dirty="0" err="1"/>
              <a:t>perawatan</a:t>
            </a:r>
            <a:r>
              <a:rPr lang="en-ID" sz="2800" dirty="0"/>
              <a:t>, </a:t>
            </a:r>
            <a:r>
              <a:rPr lang="en-ID" sz="2800" dirty="0" err="1"/>
              <a:t>harus</a:t>
            </a:r>
            <a:r>
              <a:rPr lang="en-ID" sz="2800" dirty="0"/>
              <a:t> </a:t>
            </a:r>
            <a:r>
              <a:rPr lang="en-ID" sz="2800" dirty="0" err="1"/>
              <a:t>dicatat</a:t>
            </a:r>
            <a:r>
              <a:rPr lang="en-ID" sz="2800" dirty="0"/>
              <a:t> </a:t>
            </a:r>
            <a:r>
              <a:rPr lang="en-ID" sz="2800" dirty="0" err="1"/>
              <a:t>dan</a:t>
            </a:r>
            <a:r>
              <a:rPr lang="en-ID" sz="2800" dirty="0"/>
              <a:t> </a:t>
            </a:r>
            <a:r>
              <a:rPr lang="en-ID" sz="2800" dirty="0" err="1"/>
              <a:t>dikode</a:t>
            </a:r>
            <a:r>
              <a:rPr lang="en-ID" sz="2800" dirty="0"/>
              <a:t> </a:t>
            </a:r>
            <a:r>
              <a:rPr lang="en-ID" sz="2800" dirty="0" err="1"/>
              <a:t>sebagai</a:t>
            </a:r>
            <a:r>
              <a:rPr lang="en-ID" sz="2800" dirty="0"/>
              <a:t> diagnosis </a:t>
            </a:r>
            <a:r>
              <a:rPr lang="en-ID" sz="2800" dirty="0" err="1"/>
              <a:t>utama</a:t>
            </a:r>
            <a:r>
              <a:rPr lang="en-ID" sz="2800" dirty="0"/>
              <a:t>. </a:t>
            </a:r>
          </a:p>
          <a:p>
            <a:pPr marL="578358" indent="-514350">
              <a:buFont typeface="Courier New" panose="02070309020205020404" pitchFamily="49" charset="0"/>
              <a:buChar char="o"/>
            </a:pPr>
            <a:r>
              <a:rPr lang="en-ID" sz="2800" dirty="0" err="1"/>
              <a:t>Jika</a:t>
            </a:r>
            <a:r>
              <a:rPr lang="en-ID" sz="2800" dirty="0"/>
              <a:t> Ca. Primer </a:t>
            </a:r>
            <a:r>
              <a:rPr lang="en-ID" sz="2800" dirty="0" err="1"/>
              <a:t>sudah</a:t>
            </a:r>
            <a:r>
              <a:rPr lang="en-ID" sz="2800" dirty="0"/>
              <a:t> </a:t>
            </a:r>
            <a:r>
              <a:rPr lang="en-ID" sz="2800" dirty="0" err="1"/>
              <a:t>tidak</a:t>
            </a:r>
            <a:r>
              <a:rPr lang="en-ID" sz="2800" dirty="0"/>
              <a:t> </a:t>
            </a:r>
            <a:r>
              <a:rPr lang="en-ID" sz="2800" dirty="0" err="1"/>
              <a:t>ada</a:t>
            </a:r>
            <a:r>
              <a:rPr lang="en-ID" sz="2800" dirty="0"/>
              <a:t> </a:t>
            </a:r>
            <a:r>
              <a:rPr lang="en-ID" sz="2800" dirty="0" err="1"/>
              <a:t>lagi</a:t>
            </a:r>
            <a:r>
              <a:rPr lang="en-ID" sz="2800" dirty="0"/>
              <a:t> </a:t>
            </a:r>
            <a:r>
              <a:rPr lang="en-ID" sz="2800" dirty="0" err="1"/>
              <a:t>maka</a:t>
            </a:r>
            <a:r>
              <a:rPr lang="en-ID" sz="2800" dirty="0"/>
              <a:t> </a:t>
            </a:r>
            <a:r>
              <a:rPr lang="en-ID" sz="2800" dirty="0" err="1"/>
              <a:t>sbg</a:t>
            </a:r>
            <a:r>
              <a:rPr lang="en-ID" sz="2800" dirty="0"/>
              <a:t> D.U </a:t>
            </a:r>
            <a:r>
              <a:rPr lang="en-ID" sz="2800" dirty="0" err="1"/>
              <a:t>nya</a:t>
            </a:r>
            <a:r>
              <a:rPr lang="en-ID" sz="2800" dirty="0"/>
              <a:t> </a:t>
            </a:r>
            <a:r>
              <a:rPr lang="en-ID" sz="2800" dirty="0" err="1"/>
              <a:t>adalah</a:t>
            </a:r>
            <a:r>
              <a:rPr lang="en-ID" sz="2800" dirty="0"/>
              <a:t> Ca. </a:t>
            </a:r>
            <a:r>
              <a:rPr lang="en-ID" sz="2800" dirty="0" err="1"/>
              <a:t>sekundernya</a:t>
            </a:r>
            <a:r>
              <a:rPr lang="en-ID" sz="2800" dirty="0"/>
              <a:t>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komplikasi</a:t>
            </a:r>
            <a:r>
              <a:rPr lang="en-ID" sz="2800" dirty="0"/>
              <a:t> </a:t>
            </a:r>
            <a:r>
              <a:rPr lang="en-ID" sz="2800" dirty="0" err="1"/>
              <a:t>saat</a:t>
            </a:r>
            <a:r>
              <a:rPr lang="en-ID" sz="2800" dirty="0"/>
              <a:t> </a:t>
            </a:r>
            <a:r>
              <a:rPr lang="en-ID" sz="2800" dirty="0" err="1"/>
              <a:t>itu</a:t>
            </a:r>
            <a:r>
              <a:rPr lang="en-ID" sz="2800" dirty="0"/>
              <a:t>. </a:t>
            </a:r>
          </a:p>
          <a:p>
            <a:pPr marL="578358" indent="-514350"/>
            <a:r>
              <a:rPr lang="en-ID" sz="2800" dirty="0"/>
              <a:t>	&gt; </a:t>
            </a:r>
            <a:r>
              <a:rPr lang="en-ID" sz="2800" dirty="0" err="1"/>
              <a:t>Riwayat</a:t>
            </a:r>
            <a:r>
              <a:rPr lang="en-ID" sz="2800" dirty="0"/>
              <a:t> </a:t>
            </a:r>
            <a:r>
              <a:rPr lang="en-ID" sz="2800" dirty="0" err="1"/>
              <a:t>Ca</a:t>
            </a:r>
            <a:r>
              <a:rPr lang="en-ID" sz="2800" dirty="0"/>
              <a:t> Primer </a:t>
            </a:r>
            <a:r>
              <a:rPr lang="en-ID" sz="2800" dirty="0" err="1"/>
              <a:t>sebagai</a:t>
            </a:r>
            <a:r>
              <a:rPr lang="en-ID" sz="2800" dirty="0"/>
              <a:t> Diagnosis </a:t>
            </a:r>
            <a:r>
              <a:rPr lang="en-ID" sz="2800" dirty="0" err="1"/>
              <a:t>Sekunder</a:t>
            </a:r>
            <a:endParaRPr lang="en-ID" sz="2800" dirty="0"/>
          </a:p>
          <a:p>
            <a:endParaRPr lang="en-ID" sz="2400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32175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33927" y="47932"/>
            <a:ext cx="8040914" cy="19959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Diagnosis </a:t>
            </a:r>
            <a:r>
              <a:rPr lang="en-US" sz="2000" dirty="0" err="1">
                <a:solidFill>
                  <a:schemeClr val="tx1"/>
                </a:solidFill>
              </a:rPr>
              <a:t>Utama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Karsinoma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prostat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>
                <a:solidFill>
                  <a:schemeClr val="tx1"/>
                </a:solidFill>
              </a:rPr>
              <a:t>Diagnosis </a:t>
            </a:r>
            <a:r>
              <a:rPr lang="en-US" sz="2000" dirty="0" err="1">
                <a:solidFill>
                  <a:schemeClr val="tx1"/>
                </a:solidFill>
              </a:rPr>
              <a:t>Sekunder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Bronkitis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kronis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Prosedur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b="1" dirty="0" err="1">
                <a:solidFill>
                  <a:schemeClr val="tx1"/>
                </a:solidFill>
              </a:rPr>
              <a:t>Prostatektomi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Neoplasma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ganas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prostat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sebagai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diagnosis </a:t>
            </a:r>
            <a:r>
              <a:rPr lang="en-US" sz="2000" b="1" dirty="0" err="1">
                <a:solidFill>
                  <a:schemeClr val="tx1"/>
                </a:solidFill>
              </a:rPr>
              <a:t>utama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dikode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C61.</a:t>
            </a:r>
            <a:r>
              <a:rPr lang="en-US" sz="2000" dirty="0">
                <a:ln w="0"/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3926" y="4437529"/>
            <a:ext cx="8040915" cy="23128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723900"/>
            <a:r>
              <a:rPr lang="en-US" sz="2000" dirty="0">
                <a:solidFill>
                  <a:schemeClr val="tx1"/>
                </a:solidFill>
              </a:rPr>
              <a:t>Diagnosis </a:t>
            </a:r>
            <a:r>
              <a:rPr lang="en-US" sz="2000" dirty="0" err="1">
                <a:solidFill>
                  <a:schemeClr val="tx1"/>
                </a:solidFill>
              </a:rPr>
              <a:t>Utama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Kanker</a:t>
            </a:r>
            <a:r>
              <a:rPr lang="en-US" sz="2000" dirty="0">
                <a:solidFill>
                  <a:schemeClr val="tx1"/>
                </a:solidFill>
              </a:rPr>
              <a:t> bladder </a:t>
            </a:r>
            <a:r>
              <a:rPr lang="en-US" sz="2000" dirty="0" err="1">
                <a:solidFill>
                  <a:schemeClr val="tx1"/>
                </a:solidFill>
              </a:rPr>
              <a:t>telah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dibuang</a:t>
            </a:r>
            <a:r>
              <a:rPr lang="en-US" sz="2000" dirty="0">
                <a:solidFill>
                  <a:schemeClr val="tx1"/>
                </a:solidFill>
              </a:rPr>
              <a:t> - </a:t>
            </a:r>
            <a:r>
              <a:rPr lang="en-US" sz="2000" dirty="0" err="1">
                <a:solidFill>
                  <a:schemeClr val="tx1"/>
                </a:solidFill>
              </a:rPr>
              <a:t>dirawat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pemeriksaan</a:t>
            </a:r>
            <a:r>
              <a:rPr lang="en-US" sz="2000" dirty="0">
                <a:solidFill>
                  <a:schemeClr val="tx1"/>
                </a:solidFill>
              </a:rPr>
              <a:t> follow-up </a:t>
            </a:r>
            <a:r>
              <a:rPr lang="en-US" sz="2000" dirty="0" err="1">
                <a:solidFill>
                  <a:schemeClr val="tx1"/>
                </a:solidFill>
              </a:rPr>
              <a:t>dengan</a:t>
            </a:r>
            <a:r>
              <a:rPr lang="en-US" sz="2000" dirty="0">
                <a:solidFill>
                  <a:schemeClr val="tx1"/>
                </a:solidFill>
              </a:rPr>
              <a:t> cystoscopy. </a:t>
            </a:r>
          </a:p>
          <a:p>
            <a:r>
              <a:rPr lang="en-US" sz="2000" dirty="0">
                <a:solidFill>
                  <a:schemeClr val="tx1"/>
                </a:solidFill>
              </a:rPr>
              <a:t>Diagnosis </a:t>
            </a:r>
            <a:r>
              <a:rPr lang="en-US" sz="2000" dirty="0" err="1">
                <a:solidFill>
                  <a:schemeClr val="tx1"/>
                </a:solidFill>
              </a:rPr>
              <a:t>Sekunder</a:t>
            </a:r>
            <a:r>
              <a:rPr lang="en-US" sz="2000" dirty="0">
                <a:solidFill>
                  <a:schemeClr val="tx1"/>
                </a:solidFill>
              </a:rPr>
              <a:t> : - 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Prosedur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b="1" dirty="0">
                <a:solidFill>
                  <a:schemeClr val="tx1"/>
                </a:solidFill>
              </a:rPr>
              <a:t>Cystoscopy </a:t>
            </a:r>
          </a:p>
          <a:p>
            <a:pPr marL="723900" indent="-723900"/>
            <a:r>
              <a:rPr lang="en-US" sz="2000" dirty="0" err="1">
                <a:solidFill>
                  <a:schemeClr val="tx1"/>
                </a:solidFill>
              </a:rPr>
              <a:t>Dikode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Pemeriksaan</a:t>
            </a:r>
            <a:r>
              <a:rPr lang="en-US" sz="2000" dirty="0">
                <a:solidFill>
                  <a:schemeClr val="tx1"/>
                </a:solidFill>
              </a:rPr>
              <a:t> follow-up </a:t>
            </a:r>
            <a:r>
              <a:rPr lang="en-US" sz="2000" dirty="0" err="1">
                <a:solidFill>
                  <a:schemeClr val="tx1"/>
                </a:solidFill>
              </a:rPr>
              <a:t>pasca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operasi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neoplasma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ganas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(Z08.0)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sebagai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diagnosis </a:t>
            </a:r>
            <a:r>
              <a:rPr lang="en-US" sz="2000" b="1" dirty="0" err="1">
                <a:solidFill>
                  <a:schemeClr val="tx1"/>
                </a:solidFill>
              </a:rPr>
              <a:t>utama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riwayat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neoplasma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ganas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saluran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urin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b="1" dirty="0">
                <a:solidFill>
                  <a:schemeClr val="tx1"/>
                </a:solidFill>
              </a:rPr>
              <a:t>Z85.5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  <a:r>
              <a:rPr lang="en-US" sz="2000" dirty="0" err="1">
                <a:solidFill>
                  <a:schemeClr val="tx1"/>
                </a:solidFill>
              </a:rPr>
              <a:t>sebagai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diagnosis </a:t>
            </a:r>
            <a:r>
              <a:rPr lang="en-US" sz="2000" b="1" dirty="0" err="1">
                <a:solidFill>
                  <a:schemeClr val="tx1"/>
                </a:solidFill>
              </a:rPr>
              <a:t>sekunder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3927" y="2151427"/>
            <a:ext cx="8040914" cy="21785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257300" indent="-1257300" defTabSz="1028700"/>
            <a:r>
              <a:rPr lang="en-US" sz="2000" dirty="0">
                <a:solidFill>
                  <a:schemeClr val="tx1"/>
                </a:solidFill>
              </a:rPr>
              <a:t>Diagnosis </a:t>
            </a:r>
            <a:r>
              <a:rPr lang="en-US" sz="2000" dirty="0" err="1">
                <a:solidFill>
                  <a:schemeClr val="tx1"/>
                </a:solidFill>
              </a:rPr>
              <a:t>Utama</a:t>
            </a:r>
            <a:r>
              <a:rPr lang="en-US" sz="2000" dirty="0">
                <a:solidFill>
                  <a:schemeClr val="tx1"/>
                </a:solidFill>
              </a:rPr>
              <a:t> 	: </a:t>
            </a:r>
            <a:r>
              <a:rPr lang="en-US" sz="2000" dirty="0" err="1">
                <a:solidFill>
                  <a:schemeClr val="tx1"/>
                </a:solidFill>
              </a:rPr>
              <a:t>Karsinoma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mammae</a:t>
            </a:r>
            <a:r>
              <a:rPr lang="en-US" sz="2000" dirty="0">
                <a:solidFill>
                  <a:schemeClr val="tx1"/>
                </a:solidFill>
              </a:rPr>
              <a:t> - </a:t>
            </a:r>
            <a:r>
              <a:rPr lang="en-US" sz="2000" dirty="0" err="1">
                <a:solidFill>
                  <a:schemeClr val="tx1"/>
                </a:solidFill>
              </a:rPr>
              <a:t>dibuang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tahun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lalu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>
                <a:solidFill>
                  <a:schemeClr val="tx1"/>
                </a:solidFill>
              </a:rPr>
              <a:t>Diagnosis </a:t>
            </a:r>
            <a:r>
              <a:rPr lang="en-US" sz="2000" dirty="0" err="1">
                <a:solidFill>
                  <a:schemeClr val="tx1"/>
                </a:solidFill>
              </a:rPr>
              <a:t>Sekunder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Karsinoma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sekunder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paru-paru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>
              <a:tabLst>
                <a:tab pos="2057400" algn="l"/>
              </a:tabLst>
            </a:pPr>
            <a:r>
              <a:rPr lang="en-US" sz="2000" dirty="0" err="1">
                <a:solidFill>
                  <a:schemeClr val="tx1"/>
                </a:solidFill>
              </a:rPr>
              <a:t>Prosedur</a:t>
            </a:r>
            <a:r>
              <a:rPr lang="en-US" sz="2000" dirty="0">
                <a:solidFill>
                  <a:schemeClr val="tx1"/>
                </a:solidFill>
              </a:rPr>
              <a:t> 	: </a:t>
            </a:r>
            <a:r>
              <a:rPr lang="en-US" sz="2000" b="1" dirty="0" err="1">
                <a:solidFill>
                  <a:schemeClr val="tx1"/>
                </a:solidFill>
              </a:rPr>
              <a:t>Bronkoskopi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dengan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biopsi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1257300" indent="-1257300"/>
            <a:r>
              <a:rPr lang="en-US" sz="2000" dirty="0" err="1">
                <a:solidFill>
                  <a:schemeClr val="tx1"/>
                </a:solidFill>
              </a:rPr>
              <a:t>Dikode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Neoplasma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ganas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paru-paru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b="1" dirty="0">
                <a:solidFill>
                  <a:schemeClr val="tx1"/>
                </a:solidFill>
              </a:rPr>
              <a:t>C78.0)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sebagai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diagnosis </a:t>
            </a:r>
            <a:r>
              <a:rPr lang="en-US" sz="2000" b="1" dirty="0" err="1">
                <a:solidFill>
                  <a:schemeClr val="tx1"/>
                </a:solidFill>
              </a:rPr>
              <a:t>utama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riwayat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neoplasma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mammae</a:t>
            </a:r>
            <a:r>
              <a:rPr lang="en-US" sz="2000" dirty="0">
                <a:solidFill>
                  <a:schemeClr val="tx1"/>
                </a:solidFill>
              </a:rPr>
              <a:t> (Z85.3) </a:t>
            </a:r>
            <a:r>
              <a:rPr lang="en-US" sz="2000" dirty="0" err="1">
                <a:solidFill>
                  <a:schemeClr val="tx1"/>
                </a:solidFill>
              </a:rPr>
              <a:t>sebagai</a:t>
            </a:r>
            <a:r>
              <a:rPr lang="en-US" sz="2000" dirty="0">
                <a:solidFill>
                  <a:schemeClr val="tx1"/>
                </a:solidFill>
              </a:rPr>
              <a:t> diagnosis </a:t>
            </a:r>
            <a:r>
              <a:rPr lang="en-US" sz="2000" dirty="0" err="1">
                <a:solidFill>
                  <a:schemeClr val="tx1"/>
                </a:solidFill>
              </a:rPr>
              <a:t>sekunder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872683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J.3 : E10-E14 DIABETES MELLITUS 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4" y="985421"/>
            <a:ext cx="9130187" cy="4262717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D" sz="3200" dirty="0" err="1"/>
              <a:t>Subkategori</a:t>
            </a:r>
            <a:r>
              <a:rPr lang="en-ID" sz="3200" dirty="0"/>
              <a:t> “.7” </a:t>
            </a:r>
            <a:r>
              <a:rPr lang="en-ID" sz="3200" dirty="0" err="1"/>
              <a:t>hanya</a:t>
            </a:r>
            <a:r>
              <a:rPr lang="en-ID" sz="3200" dirty="0"/>
              <a:t> </a:t>
            </a:r>
            <a:r>
              <a:rPr lang="en-ID" sz="3200" dirty="0" err="1"/>
              <a:t>digunakan</a:t>
            </a:r>
            <a:r>
              <a:rPr lang="en-ID" sz="3200" dirty="0"/>
              <a:t> </a:t>
            </a:r>
            <a:r>
              <a:rPr lang="en-ID" sz="3200" dirty="0" err="1"/>
              <a:t>sebagai</a:t>
            </a:r>
            <a:r>
              <a:rPr lang="en-ID" sz="3200" dirty="0"/>
              <a:t> diagnosis </a:t>
            </a:r>
            <a:r>
              <a:rPr lang="en-ID" sz="3200" dirty="0" err="1"/>
              <a:t>jika</a:t>
            </a:r>
            <a:r>
              <a:rPr lang="en-ID" sz="3200" dirty="0"/>
              <a:t> </a:t>
            </a:r>
            <a:r>
              <a:rPr lang="en-ID" sz="3200" dirty="0" err="1"/>
              <a:t>berbagai</a:t>
            </a:r>
            <a:r>
              <a:rPr lang="en-ID" sz="3200" dirty="0"/>
              <a:t> </a:t>
            </a:r>
            <a:r>
              <a:rPr lang="en-ID" sz="3200" dirty="0" err="1"/>
              <a:t>komplikasi</a:t>
            </a:r>
            <a:r>
              <a:rPr lang="en-ID" sz="3200" dirty="0"/>
              <a:t> diabetes </a:t>
            </a:r>
            <a:r>
              <a:rPr lang="en-ID" sz="3200" dirty="0" err="1"/>
              <a:t>dicatat</a:t>
            </a:r>
            <a:r>
              <a:rPr lang="en-ID" sz="3200" dirty="0"/>
              <a:t> </a:t>
            </a:r>
            <a:r>
              <a:rPr lang="en-ID" sz="3200" dirty="0" err="1"/>
              <a:t>sebagai</a:t>
            </a:r>
            <a:r>
              <a:rPr lang="en-ID" sz="3200" dirty="0"/>
              <a:t> diagnosis </a:t>
            </a:r>
            <a:r>
              <a:rPr lang="en-ID" sz="3200" dirty="0" err="1"/>
              <a:t>utama</a:t>
            </a:r>
            <a:r>
              <a:rPr lang="en-ID" sz="3200" dirty="0"/>
              <a:t> </a:t>
            </a:r>
            <a:r>
              <a:rPr lang="en-ID" sz="3200" dirty="0" err="1"/>
              <a:t>tanpa</a:t>
            </a:r>
            <a:r>
              <a:rPr lang="en-ID" sz="3200" dirty="0"/>
              <a:t> </a:t>
            </a:r>
            <a:r>
              <a:rPr lang="en-ID" sz="3200" dirty="0" err="1"/>
              <a:t>mengutamakan</a:t>
            </a:r>
            <a:r>
              <a:rPr lang="en-ID" sz="3200" dirty="0"/>
              <a:t> </a:t>
            </a:r>
            <a:r>
              <a:rPr lang="en-ID" sz="3200" dirty="0" err="1"/>
              <a:t>salah</a:t>
            </a:r>
            <a:r>
              <a:rPr lang="en-ID" sz="3200" dirty="0"/>
              <a:t> </a:t>
            </a:r>
            <a:r>
              <a:rPr lang="en-ID" sz="3200" dirty="0" err="1"/>
              <a:t>satu</a:t>
            </a:r>
            <a:r>
              <a:rPr lang="en-ID" sz="3200" dirty="0"/>
              <a:t> di </a:t>
            </a:r>
            <a:r>
              <a:rPr lang="en-ID" sz="3200" dirty="0" err="1"/>
              <a:t>antaranya</a:t>
            </a:r>
            <a:r>
              <a:rPr lang="en-ID" sz="3200" dirty="0"/>
              <a:t>. </a:t>
            </a:r>
            <a:r>
              <a:rPr lang="en-ID" sz="3200" dirty="0" err="1"/>
              <a:t>Untuk</a:t>
            </a:r>
            <a:r>
              <a:rPr lang="en-ID" sz="3200" dirty="0"/>
              <a:t> </a:t>
            </a:r>
            <a:r>
              <a:rPr lang="en-ID" sz="3200" dirty="0" err="1"/>
              <a:t>masing-masing</a:t>
            </a:r>
            <a:r>
              <a:rPr lang="en-ID" sz="3200" dirty="0"/>
              <a:t> </a:t>
            </a:r>
            <a:r>
              <a:rPr lang="en-ID" sz="3200" dirty="0" err="1"/>
              <a:t>komplikasi</a:t>
            </a:r>
            <a:r>
              <a:rPr lang="en-ID" sz="3200" dirty="0"/>
              <a:t> </a:t>
            </a:r>
            <a:r>
              <a:rPr lang="en-ID" sz="3200" dirty="0" err="1"/>
              <a:t>dikode</a:t>
            </a:r>
            <a:r>
              <a:rPr lang="en-ID" sz="3200" dirty="0"/>
              <a:t> </a:t>
            </a:r>
            <a:r>
              <a:rPr lang="en-ID" sz="3200" dirty="0" err="1"/>
              <a:t>sebagai</a:t>
            </a:r>
            <a:r>
              <a:rPr lang="en-ID" sz="3200" dirty="0"/>
              <a:t> diagnosis </a:t>
            </a:r>
            <a:r>
              <a:rPr lang="en-ID" sz="3200" dirty="0" err="1"/>
              <a:t>sekunder</a:t>
            </a:r>
            <a:r>
              <a:rPr lang="en-ID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5143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7676" y="578121"/>
            <a:ext cx="9283721" cy="52713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257300" indent="-1257300" defTabSz="1028700"/>
            <a:r>
              <a:rPr lang="en-US" sz="2800" dirty="0">
                <a:solidFill>
                  <a:schemeClr val="tx1"/>
                </a:solidFill>
              </a:rPr>
              <a:t>Diagnosis </a:t>
            </a:r>
            <a:r>
              <a:rPr lang="en-US" sz="2800" dirty="0" err="1">
                <a:solidFill>
                  <a:schemeClr val="tx1"/>
                </a:solidFill>
              </a:rPr>
              <a:t>Utama</a:t>
            </a:r>
            <a:r>
              <a:rPr lang="en-US" sz="2800" dirty="0">
                <a:solidFill>
                  <a:schemeClr val="tx1"/>
                </a:solidFill>
              </a:rPr>
              <a:t> : Diabetes </a:t>
            </a:r>
            <a:r>
              <a:rPr lang="en-US" sz="2800" dirty="0" err="1">
                <a:solidFill>
                  <a:schemeClr val="tx1"/>
                </a:solidFill>
              </a:rPr>
              <a:t>Melitus</a:t>
            </a:r>
            <a:endParaRPr lang="en-US" sz="2800" dirty="0">
              <a:solidFill>
                <a:schemeClr val="tx1"/>
              </a:solidFill>
            </a:endParaRPr>
          </a:p>
          <a:p>
            <a:pPr marL="1257300" indent="-1257300" defTabSz="1028700"/>
            <a:r>
              <a:rPr lang="en-US" sz="2800" dirty="0" err="1">
                <a:solidFill>
                  <a:schemeClr val="tx1"/>
                </a:solidFill>
              </a:rPr>
              <a:t>tergantung</a:t>
            </a:r>
            <a:r>
              <a:rPr lang="en-US" sz="2800" dirty="0">
                <a:solidFill>
                  <a:schemeClr val="tx1"/>
                </a:solidFill>
              </a:rPr>
              <a:t> insulin </a:t>
            </a:r>
            <a:r>
              <a:rPr lang="en-US" sz="2800" dirty="0" err="1">
                <a:solidFill>
                  <a:schemeClr val="tx1"/>
                </a:solidFill>
              </a:rPr>
              <a:t>dengan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nefropati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gangren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dan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katarak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  <a:p>
            <a:pPr marL="1257300" indent="-1257300" defTabSz="1028700"/>
            <a:r>
              <a:rPr lang="en-US" sz="2800" dirty="0">
                <a:solidFill>
                  <a:schemeClr val="tx1"/>
                </a:solidFill>
              </a:rPr>
              <a:t>Diagnosis </a:t>
            </a:r>
            <a:r>
              <a:rPr lang="en-US" sz="2800" dirty="0" err="1">
                <a:solidFill>
                  <a:schemeClr val="tx1"/>
                </a:solidFill>
              </a:rPr>
              <a:t>Sekunder</a:t>
            </a:r>
            <a:r>
              <a:rPr lang="en-US" sz="2800" dirty="0">
                <a:solidFill>
                  <a:schemeClr val="tx1"/>
                </a:solidFill>
              </a:rPr>
              <a:t> : - </a:t>
            </a:r>
          </a:p>
          <a:p>
            <a:pPr marL="1257300" indent="-1257300" defTabSz="1028700"/>
            <a:endParaRPr lang="en-US" sz="2800" dirty="0">
              <a:solidFill>
                <a:schemeClr val="tx1"/>
              </a:solidFill>
            </a:endParaRPr>
          </a:p>
          <a:p>
            <a:pPr marL="1257300" indent="-1257300" defTabSz="1028700"/>
            <a:r>
              <a:rPr lang="en-US" sz="2800" b="1" dirty="0" err="1">
                <a:solidFill>
                  <a:schemeClr val="tx1"/>
                </a:solidFill>
              </a:rPr>
              <a:t>Dikode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</a:p>
          <a:p>
            <a:pPr marL="1257300" indent="-1257300" defTabSz="1028700"/>
            <a:r>
              <a:rPr lang="en-US" sz="2800" dirty="0">
                <a:solidFill>
                  <a:schemeClr val="tx1"/>
                </a:solidFill>
              </a:rPr>
              <a:t>diagnosis </a:t>
            </a:r>
            <a:r>
              <a:rPr lang="en-US" sz="2800" dirty="0" err="1">
                <a:solidFill>
                  <a:schemeClr val="tx1"/>
                </a:solidFill>
              </a:rPr>
              <a:t>utama</a:t>
            </a:r>
            <a:r>
              <a:rPr lang="en-US" sz="2800" dirty="0">
                <a:solidFill>
                  <a:schemeClr val="tx1"/>
                </a:solidFill>
              </a:rPr>
              <a:t> : IDDM </a:t>
            </a:r>
            <a:r>
              <a:rPr lang="en-US" sz="2800" dirty="0" err="1">
                <a:solidFill>
                  <a:schemeClr val="tx1"/>
                </a:solidFill>
              </a:rPr>
              <a:t>dengan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komplikasi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ganda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(E10.7)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1257300" indent="-1257300" defTabSz="1028700"/>
            <a:r>
              <a:rPr lang="en-US" sz="2800" dirty="0">
                <a:solidFill>
                  <a:schemeClr val="tx1"/>
                </a:solidFill>
              </a:rPr>
              <a:t>diagnosis </a:t>
            </a:r>
            <a:r>
              <a:rPr lang="en-US" sz="2800" dirty="0" err="1">
                <a:solidFill>
                  <a:schemeClr val="tx1"/>
                </a:solidFill>
              </a:rPr>
              <a:t>sekunder</a:t>
            </a:r>
            <a:r>
              <a:rPr lang="en-US" sz="2800" dirty="0">
                <a:solidFill>
                  <a:schemeClr val="tx1"/>
                </a:solidFill>
              </a:rPr>
              <a:t> : IDDM </a:t>
            </a:r>
            <a:r>
              <a:rPr lang="en-US" sz="2800" dirty="0" err="1">
                <a:solidFill>
                  <a:schemeClr val="tx1"/>
                </a:solidFill>
              </a:rPr>
              <a:t>dengan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nefropati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(E10.2† </a:t>
            </a:r>
            <a:r>
              <a:rPr lang="en-US" sz="2800" b="1" dirty="0" err="1">
                <a:solidFill>
                  <a:schemeClr val="tx1"/>
                </a:solidFill>
              </a:rPr>
              <a:t>dan</a:t>
            </a:r>
            <a:r>
              <a:rPr lang="en-US" sz="2800" b="1" dirty="0">
                <a:solidFill>
                  <a:schemeClr val="tx1"/>
                </a:solidFill>
              </a:rPr>
              <a:t> N08.3*)</a:t>
            </a:r>
            <a:r>
              <a:rPr lang="en-US" sz="2800" dirty="0">
                <a:solidFill>
                  <a:schemeClr val="tx1"/>
                </a:solidFill>
              </a:rPr>
              <a:t>, IDDM </a:t>
            </a:r>
            <a:r>
              <a:rPr lang="en-US" sz="2800" dirty="0" err="1">
                <a:solidFill>
                  <a:schemeClr val="tx1"/>
                </a:solidFill>
              </a:rPr>
              <a:t>dengan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komplikasi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sirkulasi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perifer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(E10.5)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dan</a:t>
            </a:r>
            <a:r>
              <a:rPr lang="en-US" sz="2800" dirty="0">
                <a:solidFill>
                  <a:schemeClr val="tx1"/>
                </a:solidFill>
              </a:rPr>
              <a:t> IDDM </a:t>
            </a:r>
            <a:r>
              <a:rPr lang="en-US" sz="2800" dirty="0" err="1">
                <a:solidFill>
                  <a:schemeClr val="tx1"/>
                </a:solidFill>
              </a:rPr>
              <a:t>dengan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katarak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(E10.3† </a:t>
            </a:r>
            <a:r>
              <a:rPr lang="en-US" sz="2800" b="1" dirty="0" err="1">
                <a:solidFill>
                  <a:schemeClr val="tx1"/>
                </a:solidFill>
              </a:rPr>
              <a:t>dan</a:t>
            </a:r>
            <a:r>
              <a:rPr lang="en-US" sz="2800" b="1" dirty="0">
                <a:solidFill>
                  <a:schemeClr val="tx1"/>
                </a:solidFill>
              </a:rPr>
              <a:t> H28.0*)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9948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SPITAL BAG, HOSPITAL TIPS &amp; WHAT TO HAVE READY WHEN YOU RETURN HOME WITH  BABY — Viklund Made">
            <a:extLst>
              <a:ext uri="{FF2B5EF4-FFF2-40B4-BE49-F238E27FC236}">
                <a16:creationId xmlns:a16="http://schemas.microsoft.com/office/drawing/2014/main" id="{3F89F942-1D44-44B7-9B18-D97014673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2" r="42751"/>
          <a:stretch/>
        </p:blipFill>
        <p:spPr bwMode="auto">
          <a:xfrm>
            <a:off x="7967282" y="0"/>
            <a:ext cx="4224717" cy="69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686244" y="247470"/>
            <a:ext cx="5328476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4A74"/>
                </a:solidFill>
                <a:latin typeface="+mn-lt"/>
              </a:rPr>
              <a:t>Pengkodean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untuk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Persalinan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>
            <a:off x="787384" y="1888312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244" y="2323782"/>
            <a:ext cx="64770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a.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penyulit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komplikasi</a:t>
            </a:r>
            <a:r>
              <a:rPr lang="en-US" dirty="0"/>
              <a:t>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penyulit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komplikasi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diagnosis </a:t>
            </a:r>
            <a:r>
              <a:rPr lang="en-US" dirty="0" err="1"/>
              <a:t>utama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b. </a:t>
            </a:r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persalinan</a:t>
            </a:r>
            <a:r>
              <a:rPr lang="en-US" dirty="0"/>
              <a:t> (O80.0-O84.9) </a:t>
            </a:r>
            <a:r>
              <a:rPr lang="en-US" dirty="0" err="1"/>
              <a:t>sebagai</a:t>
            </a:r>
            <a:r>
              <a:rPr lang="en-US" dirty="0"/>
              <a:t> diagnosis </a:t>
            </a:r>
            <a:r>
              <a:rPr lang="en-US" dirty="0" err="1"/>
              <a:t>sekunder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c. Outcome </a:t>
            </a:r>
            <a:r>
              <a:rPr lang="en-US" dirty="0" err="1"/>
              <a:t>persalinan</a:t>
            </a:r>
            <a:r>
              <a:rPr lang="en-US" dirty="0"/>
              <a:t> (Z37.0 – Z37.9) </a:t>
            </a:r>
            <a:r>
              <a:rPr lang="en-US" dirty="0" err="1"/>
              <a:t>sebagai</a:t>
            </a:r>
            <a:r>
              <a:rPr lang="en-US" dirty="0"/>
              <a:t> diagnosis </a:t>
            </a:r>
            <a:r>
              <a:rPr lang="en-US" dirty="0" err="1"/>
              <a:t>sekunder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68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686244" y="247470"/>
            <a:ext cx="5328476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KODE O80-O84 </a:t>
            </a:r>
            <a:endParaRPr lang="en-US" dirty="0">
              <a:latin typeface="+mn-lt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>
            <a:off x="787384" y="1517398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422" y="1866509"/>
            <a:ext cx="64770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kode-kode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err="1"/>
              <a:t>Sebagai</a:t>
            </a:r>
            <a:r>
              <a:rPr lang="en-US" dirty="0"/>
              <a:t> diagnosis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 err="1"/>
              <a:t>terbatas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kasus-kasus</a:t>
            </a:r>
            <a:r>
              <a:rPr lang="en-US" dirty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yang </a:t>
            </a:r>
            <a:r>
              <a:rPr lang="en-US" dirty="0" err="1"/>
              <a:t>tercatat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rekam</a:t>
            </a:r>
            <a:r>
              <a:rPr lang="en-US" dirty="0"/>
              <a:t> </a:t>
            </a:r>
            <a:r>
              <a:rPr lang="en-US" dirty="0" err="1"/>
              <a:t>medis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kelahiran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kelahiran</a:t>
            </a:r>
            <a:r>
              <a:rPr lang="en-US" dirty="0"/>
              <a:t>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err="1"/>
              <a:t>sebagai</a:t>
            </a:r>
            <a:r>
              <a:rPr lang="en-US" dirty="0"/>
              <a:t> diagnosis </a:t>
            </a:r>
            <a:r>
              <a:rPr lang="en-US" dirty="0" err="1"/>
              <a:t>sekunder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kelahiran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diagnosis - National Osteoporosis Foundation">
            <a:extLst>
              <a:ext uri="{FF2B5EF4-FFF2-40B4-BE49-F238E27FC236}">
                <a16:creationId xmlns:a16="http://schemas.microsoft.com/office/drawing/2014/main" id="{BBA5FF14-86E9-4A93-AA97-867EEEC9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94" y="0"/>
            <a:ext cx="5408612" cy="585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628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65729" y="3429000"/>
            <a:ext cx="8409113" cy="30524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723900">
              <a:tabLst>
                <a:tab pos="205740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  <a:r>
              <a:rPr lang="en-US" sz="2400" dirty="0" err="1">
                <a:solidFill>
                  <a:schemeClr val="tx1"/>
                </a:solidFill>
              </a:rPr>
              <a:t>Melahirkan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723900" indent="-723900"/>
            <a:r>
              <a:rPr lang="en-US" sz="2400" dirty="0"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  <a:r>
              <a:rPr lang="en-US" sz="2400" dirty="0" err="1">
                <a:solidFill>
                  <a:schemeClr val="tx1"/>
                </a:solidFill>
              </a:rPr>
              <a:t>Kegagalan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percobaan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persalinan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723900" indent="-723900" defTabSz="1257300"/>
            <a:r>
              <a:rPr lang="en-US" sz="2400" dirty="0" err="1">
                <a:solidFill>
                  <a:schemeClr val="tx1"/>
                </a:solidFill>
              </a:rPr>
              <a:t>Prosedur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  <a:r>
              <a:rPr lang="en-US" sz="2400" dirty="0" err="1">
                <a:solidFill>
                  <a:schemeClr val="tx1"/>
                </a:solidFill>
              </a:rPr>
              <a:t>Seksio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Sesar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723900" indent="-723900"/>
            <a:r>
              <a:rPr lang="en-US" sz="2400" dirty="0" err="1">
                <a:solidFill>
                  <a:schemeClr val="tx1"/>
                </a:solidFill>
              </a:rPr>
              <a:t>Dikode</a:t>
            </a:r>
            <a:r>
              <a:rPr lang="en-US" sz="2400" dirty="0">
                <a:solidFill>
                  <a:schemeClr val="tx1"/>
                </a:solidFill>
              </a:rPr>
              <a:t> :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Kegagalan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percobaan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persalinan</a:t>
            </a:r>
            <a:r>
              <a:rPr lang="en-US" sz="2400" dirty="0">
                <a:solidFill>
                  <a:schemeClr val="tx1"/>
                </a:solidFill>
              </a:rPr>
              <a:t> (O66.4)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Seksio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Sesar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tidak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dijelaskan</a:t>
            </a:r>
            <a:r>
              <a:rPr lang="en-US" sz="2400" dirty="0">
                <a:solidFill>
                  <a:schemeClr val="tx1"/>
                </a:solidFill>
              </a:rPr>
              <a:t> (O82.9)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outcome delivery (Z37.-) </a:t>
            </a:r>
            <a:r>
              <a:rPr lang="en-US" sz="2400" dirty="0" err="1">
                <a:solidFill>
                  <a:schemeClr val="tx1"/>
                </a:solidFill>
              </a:rPr>
              <a:t>dikode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65729" y="376518"/>
            <a:ext cx="8409112" cy="2787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  <a:r>
              <a:rPr lang="en-US" sz="2400" dirty="0" err="1">
                <a:solidFill>
                  <a:schemeClr val="tx1"/>
                </a:solidFill>
              </a:rPr>
              <a:t>Kehamilan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marL="1257300" indent="-1257300" defTabSz="1028700"/>
            <a:r>
              <a:rPr lang="en-US" sz="2400" dirty="0"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 : - </a:t>
            </a:r>
          </a:p>
          <a:p>
            <a:pPr marL="1257300" indent="-1257300" defTabSz="1028700"/>
            <a:r>
              <a:rPr lang="en-US" sz="2400" dirty="0" err="1">
                <a:solidFill>
                  <a:schemeClr val="tx1"/>
                </a:solidFill>
              </a:rPr>
              <a:t>Prosedur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  <a:r>
              <a:rPr lang="en-US" sz="2400" dirty="0" err="1">
                <a:solidFill>
                  <a:schemeClr val="tx1"/>
                </a:solidFill>
              </a:rPr>
              <a:t>Kelahiran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forseps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rendah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1257300" indent="-1257300" defTabSz="1028700"/>
            <a:r>
              <a:rPr lang="en-US" sz="2400" dirty="0" err="1">
                <a:solidFill>
                  <a:schemeClr val="tx1"/>
                </a:solidFill>
              </a:rPr>
              <a:t>Dikode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  <a:r>
              <a:rPr lang="en-US" sz="2400" dirty="0" err="1">
                <a:solidFill>
                  <a:schemeClr val="tx1"/>
                </a:solidFill>
              </a:rPr>
              <a:t>Kelahiran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forseps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rendah</a:t>
            </a:r>
            <a:r>
              <a:rPr lang="en-US" sz="2400" dirty="0">
                <a:solidFill>
                  <a:schemeClr val="tx1"/>
                </a:solidFill>
              </a:rPr>
              <a:t> (O81.0)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dignosis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karena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tidak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informasi</a:t>
            </a:r>
            <a:r>
              <a:rPr lang="en-US" sz="2400" dirty="0">
                <a:solidFill>
                  <a:schemeClr val="tx1"/>
                </a:solidFill>
              </a:rPr>
              <a:t> lain </a:t>
            </a:r>
            <a:r>
              <a:rPr lang="en-US" sz="2400" dirty="0" err="1">
                <a:solidFill>
                  <a:schemeClr val="tx1"/>
                </a:solidFill>
              </a:rPr>
              <a:t>tersedia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outcome delivery (Z37.-) </a:t>
            </a:r>
            <a:r>
              <a:rPr lang="en-US" sz="2400" dirty="0" err="1">
                <a:solidFill>
                  <a:schemeClr val="tx1"/>
                </a:solidFill>
              </a:rPr>
              <a:t>dikode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42798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C7606DB1-00D9-4C31-ADE8-FF5635D11264}"/>
              </a:ext>
            </a:extLst>
          </p:cNvPr>
          <p:cNvSpPr txBox="1">
            <a:spLocks/>
          </p:cNvSpPr>
          <p:nvPr/>
        </p:nvSpPr>
        <p:spPr>
          <a:xfrm>
            <a:off x="787400" y="653477"/>
            <a:ext cx="554736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4A74"/>
                </a:solidFill>
                <a:latin typeface="+mn-lt"/>
              </a:rPr>
              <a:t>KODING </a:t>
            </a:r>
            <a:endParaRPr lang="en-US" dirty="0">
              <a:latin typeface="+mn-lt"/>
            </a:endParaRPr>
          </a:p>
        </p:txBody>
      </p:sp>
      <p:sp>
        <p:nvSpPr>
          <p:cNvPr id="5" name="Tampungan Konten 2">
            <a:extLst>
              <a:ext uri="{FF2B5EF4-FFF2-40B4-BE49-F238E27FC236}">
                <a16:creationId xmlns:a16="http://schemas.microsoft.com/office/drawing/2014/main" id="{AFB280F8-D60F-4D1A-B183-5DB5B38C2A03}"/>
              </a:ext>
            </a:extLst>
          </p:cNvPr>
          <p:cNvSpPr txBox="1">
            <a:spLocks/>
          </p:cNvSpPr>
          <p:nvPr/>
        </p:nvSpPr>
        <p:spPr>
          <a:xfrm>
            <a:off x="863600" y="2212340"/>
            <a:ext cx="5547360" cy="478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kegiatan</a:t>
            </a:r>
            <a:r>
              <a:rPr lang="en-US" sz="2000" dirty="0"/>
              <a:t> </a:t>
            </a:r>
            <a:r>
              <a:rPr lang="en-US" sz="2000" dirty="0" err="1"/>
              <a:t>memberikan</a:t>
            </a:r>
            <a:r>
              <a:rPr lang="en-US" sz="2000" dirty="0"/>
              <a:t> </a:t>
            </a:r>
            <a:r>
              <a:rPr lang="en-US" sz="2000" dirty="0" err="1"/>
              <a:t>kode</a:t>
            </a:r>
            <a:r>
              <a:rPr lang="en-US" sz="16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6" name="Tampungan Konten 2">
            <a:extLst>
              <a:ext uri="{FF2B5EF4-FFF2-40B4-BE49-F238E27FC236}">
                <a16:creationId xmlns:a16="http://schemas.microsoft.com/office/drawing/2014/main" id="{78B26DF0-E5C0-4126-BB9B-78980A129AE2}"/>
              </a:ext>
            </a:extLst>
          </p:cNvPr>
          <p:cNvSpPr txBox="1">
            <a:spLocks/>
          </p:cNvSpPr>
          <p:nvPr/>
        </p:nvSpPr>
        <p:spPr>
          <a:xfrm>
            <a:off x="1346200" y="2970514"/>
            <a:ext cx="5201920" cy="942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/>
              <a:t>sesuai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ICD-10 (International Statistical Classification of Diseases and Related Health Problems) </a:t>
            </a: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A98A6B7E-27A0-4FE8-AE2B-62DFDCB91D44}"/>
              </a:ext>
            </a:extLst>
          </p:cNvPr>
          <p:cNvSpPr/>
          <p:nvPr/>
        </p:nvSpPr>
        <p:spPr>
          <a:xfrm>
            <a:off x="919480" y="1980880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ampungan Konten 2">
            <a:extLst>
              <a:ext uri="{FF2B5EF4-FFF2-40B4-BE49-F238E27FC236}">
                <a16:creationId xmlns:a16="http://schemas.microsoft.com/office/drawing/2014/main" id="{D35B21F3-ACAF-4FEF-8183-3FBAB281F3EF}"/>
              </a:ext>
            </a:extLst>
          </p:cNvPr>
          <p:cNvSpPr txBox="1">
            <a:spLocks/>
          </p:cNvSpPr>
          <p:nvPr/>
        </p:nvSpPr>
        <p:spPr>
          <a:xfrm>
            <a:off x="1346200" y="2691255"/>
            <a:ext cx="5201920" cy="36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diagnosis </a:t>
            </a:r>
            <a:r>
              <a:rPr lang="en-US" sz="2000" b="1" dirty="0" err="1"/>
              <a:t>utama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diagnosis </a:t>
            </a:r>
            <a:r>
              <a:rPr lang="en-US" sz="2000" b="1" dirty="0" err="1"/>
              <a:t>sekunder</a:t>
            </a:r>
            <a:r>
              <a:rPr lang="en-US" sz="2000" b="1" dirty="0"/>
              <a:t> </a:t>
            </a:r>
          </a:p>
        </p:txBody>
      </p:sp>
      <p:pic>
        <p:nvPicPr>
          <p:cNvPr id="17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FDCAD296-8591-4C8D-AA7F-3EFCC44971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773871"/>
            <a:ext cx="445009" cy="448057"/>
          </a:xfrm>
          <a:prstGeom prst="rect">
            <a:avLst/>
          </a:prstGeom>
        </p:spPr>
      </p:pic>
      <p:sp>
        <p:nvSpPr>
          <p:cNvPr id="21" name="Tampungan Konten 2">
            <a:extLst>
              <a:ext uri="{FF2B5EF4-FFF2-40B4-BE49-F238E27FC236}">
                <a16:creationId xmlns:a16="http://schemas.microsoft.com/office/drawing/2014/main" id="{E79BF85C-72CB-47B9-BCF3-395B46337C53}"/>
              </a:ext>
            </a:extLst>
          </p:cNvPr>
          <p:cNvSpPr txBox="1">
            <a:spLocks/>
          </p:cNvSpPr>
          <p:nvPr/>
        </p:nvSpPr>
        <p:spPr>
          <a:xfrm>
            <a:off x="1402080" y="4234939"/>
            <a:ext cx="5201920" cy="92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/>
              <a:t>sesuai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ICD-9-CM (International Classification of Diseases Revision Clinical Modification). </a:t>
            </a:r>
          </a:p>
        </p:txBody>
      </p:sp>
      <p:sp>
        <p:nvSpPr>
          <p:cNvPr id="22" name="Tampungan Konten 2">
            <a:extLst>
              <a:ext uri="{FF2B5EF4-FFF2-40B4-BE49-F238E27FC236}">
                <a16:creationId xmlns:a16="http://schemas.microsoft.com/office/drawing/2014/main" id="{421B0DAB-9B8F-4223-A98E-8337B92B07F4}"/>
              </a:ext>
            </a:extLst>
          </p:cNvPr>
          <p:cNvSpPr txBox="1">
            <a:spLocks/>
          </p:cNvSpPr>
          <p:nvPr/>
        </p:nvSpPr>
        <p:spPr>
          <a:xfrm>
            <a:off x="1402080" y="3823371"/>
            <a:ext cx="5201920" cy="524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b="1" dirty="0" err="1"/>
              <a:t>tindakan</a:t>
            </a:r>
            <a:r>
              <a:rPr lang="en-US" sz="2000" b="1" dirty="0"/>
              <a:t>/</a:t>
            </a:r>
            <a:r>
              <a:rPr lang="en-US" sz="2000" b="1" dirty="0" err="1"/>
              <a:t>prosedur</a:t>
            </a:r>
            <a:r>
              <a:rPr lang="en-US" sz="2800" b="1" dirty="0"/>
              <a:t> </a:t>
            </a:r>
          </a:p>
        </p:txBody>
      </p:sp>
      <p:pic>
        <p:nvPicPr>
          <p:cNvPr id="23" name="Gambar 22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958D1818-7C33-4B7F-9BED-E3A98C342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3905987"/>
            <a:ext cx="445009" cy="448057"/>
          </a:xfrm>
          <a:prstGeom prst="rect">
            <a:avLst/>
          </a:prstGeom>
        </p:spPr>
      </p:pic>
      <p:pic>
        <p:nvPicPr>
          <p:cNvPr id="25" name="Gambar 24" descr="Sebuah gambar berisi dalam ruangan, meja, cangkir, duduk&#10;&#10;Deskripsi dihasilkan secara otomatis">
            <a:extLst>
              <a:ext uri="{FF2B5EF4-FFF2-40B4-BE49-F238E27FC236}">
                <a16:creationId xmlns:a16="http://schemas.microsoft.com/office/drawing/2014/main" id="{C6E0DFA7-7E66-46FA-828D-DA9E13044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175721"/>
            <a:ext cx="2438600" cy="3027727"/>
          </a:xfrm>
          <a:prstGeom prst="rect">
            <a:avLst/>
          </a:prstGeom>
        </p:spPr>
      </p:pic>
      <p:pic>
        <p:nvPicPr>
          <p:cNvPr id="27" name="Gambar 26" descr="Sebuah gambar berisi orang, dalam ruangan, meja, pria&#10;&#10;Deskripsi dihasilkan secara otomatis">
            <a:extLst>
              <a:ext uri="{FF2B5EF4-FFF2-40B4-BE49-F238E27FC236}">
                <a16:creationId xmlns:a16="http://schemas.microsoft.com/office/drawing/2014/main" id="{8E48C2A4-C53E-4433-9F98-6BD008361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95" y="172720"/>
            <a:ext cx="2438600" cy="3030728"/>
          </a:xfrm>
          <a:prstGeom prst="rect">
            <a:avLst/>
          </a:prstGeom>
        </p:spPr>
      </p:pic>
      <p:pic>
        <p:nvPicPr>
          <p:cNvPr id="29" name="Gambar 28" descr="Sebuah gambar berisi orang, dalam ruangan, wanita, melihat&#10;&#10;Deskripsi dihasilkan secara otomatis">
            <a:extLst>
              <a:ext uri="{FF2B5EF4-FFF2-40B4-BE49-F238E27FC236}">
                <a16:creationId xmlns:a16="http://schemas.microsoft.com/office/drawing/2014/main" id="{18A0BEA8-CBAA-4C46-8D75-7075F1335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3376168"/>
            <a:ext cx="5008848" cy="3309112"/>
          </a:xfrm>
          <a:prstGeom prst="rect">
            <a:avLst/>
          </a:prstGeom>
        </p:spPr>
      </p:pic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48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2FB7007-EE06-480A-AD18-012ABE18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330" y="268523"/>
            <a:ext cx="5547360" cy="573905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004A74"/>
                </a:solidFill>
                <a:latin typeface="+mn-lt"/>
              </a:rPr>
              <a:t>Kode</a:t>
            </a:r>
            <a:r>
              <a:rPr lang="en-US" sz="3600" b="1" dirty="0">
                <a:solidFill>
                  <a:srgbClr val="004A74"/>
                </a:solidFill>
                <a:latin typeface="+mn-lt"/>
              </a:rPr>
              <a:t> O98-O99 </a:t>
            </a:r>
            <a:endParaRPr lang="en-US" sz="3600" dirty="0">
              <a:latin typeface="+mn-lt"/>
            </a:endParaRPr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72ACA993-FCEB-4EC1-BBB0-6D89E519A1CB}"/>
              </a:ext>
            </a:extLst>
          </p:cNvPr>
          <p:cNvSpPr/>
          <p:nvPr/>
        </p:nvSpPr>
        <p:spPr>
          <a:xfrm>
            <a:off x="5512079" y="956220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40330" y="1229522"/>
            <a:ext cx="6001083" cy="584678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400" dirty="0" err="1"/>
              <a:t>Penyakit</a:t>
            </a:r>
            <a:r>
              <a:rPr lang="en-US" sz="2400" dirty="0"/>
              <a:t> </a:t>
            </a:r>
            <a:r>
              <a:rPr lang="en-US" sz="2400" dirty="0" err="1"/>
              <a:t>ibu</a:t>
            </a:r>
            <a:r>
              <a:rPr lang="en-US" sz="2400" dirty="0"/>
              <a:t> yang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diklasifikasikan</a:t>
            </a:r>
            <a:r>
              <a:rPr lang="en-US" sz="2400" dirty="0"/>
              <a:t> di </a:t>
            </a:r>
            <a:r>
              <a:rPr lang="en-US" sz="2400" dirty="0" err="1"/>
              <a:t>tempat</a:t>
            </a:r>
            <a:r>
              <a:rPr lang="en-US" sz="2400" dirty="0"/>
              <a:t> lain, </a:t>
            </a:r>
            <a:r>
              <a:rPr lang="en-US" sz="2400" dirty="0" err="1"/>
              <a:t>tapi</a:t>
            </a:r>
            <a:r>
              <a:rPr lang="en-US" sz="2400" dirty="0"/>
              <a:t> </a:t>
            </a:r>
            <a:r>
              <a:rPr lang="en-US" sz="2400" dirty="0" err="1"/>
              <a:t>mempersulit</a:t>
            </a:r>
            <a:r>
              <a:rPr lang="en-US" sz="2400" dirty="0"/>
              <a:t> </a:t>
            </a:r>
            <a:r>
              <a:rPr lang="en-US" sz="2400" dirty="0" err="1"/>
              <a:t>kehamilan</a:t>
            </a:r>
            <a:r>
              <a:rPr lang="en-US" sz="2400" dirty="0"/>
              <a:t>, </a:t>
            </a:r>
            <a:r>
              <a:rPr lang="en-US" sz="2400" dirty="0" err="1"/>
              <a:t>melahirkan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puerperium</a:t>
            </a:r>
            <a:r>
              <a:rPr lang="en-US" sz="2400" dirty="0"/>
              <a:t> 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400" dirty="0" err="1"/>
              <a:t>Subkategori</a:t>
            </a:r>
            <a:r>
              <a:rPr lang="en-US" sz="2400" dirty="0"/>
              <a:t> yang </a:t>
            </a:r>
            <a:r>
              <a:rPr lang="en-US" sz="2400" dirty="0" err="1"/>
              <a:t>tersedia</a:t>
            </a:r>
            <a:r>
              <a:rPr lang="en-US" sz="2400" dirty="0"/>
              <a:t> </a:t>
            </a:r>
            <a:r>
              <a:rPr lang="en-US" sz="2400" dirty="0" err="1"/>
              <a:t>disini</a:t>
            </a:r>
            <a:r>
              <a:rPr lang="en-US" sz="2400" dirty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diutamakan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 </a:t>
            </a:r>
            <a:r>
              <a:rPr lang="en-US" sz="2400" dirty="0" err="1"/>
              <a:t>daripada</a:t>
            </a:r>
            <a:r>
              <a:rPr lang="en-US" sz="2400" dirty="0"/>
              <a:t> </a:t>
            </a:r>
            <a:r>
              <a:rPr lang="en-US" sz="2400" dirty="0" err="1"/>
              <a:t>kategori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Bab XV,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dinyatakan</a:t>
            </a:r>
            <a:r>
              <a:rPr lang="en-US" sz="2400" dirty="0"/>
              <a:t> </a:t>
            </a:r>
            <a:r>
              <a:rPr lang="en-US" sz="2400" dirty="0" err="1"/>
              <a:t>mempersulit</a:t>
            </a:r>
            <a:r>
              <a:rPr lang="en-US" sz="2400" dirty="0"/>
              <a:t> </a:t>
            </a:r>
            <a:r>
              <a:rPr lang="en-US" sz="2400" dirty="0" err="1"/>
              <a:t>kehamilan</a:t>
            </a:r>
            <a:r>
              <a:rPr lang="en-US" sz="2400" dirty="0"/>
              <a:t>, </a:t>
            </a:r>
            <a:r>
              <a:rPr lang="en-US" sz="2400" dirty="0" err="1"/>
              <a:t>diperberat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kehamilan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alasan</a:t>
            </a:r>
            <a:r>
              <a:rPr lang="en-US" sz="2400" dirty="0"/>
              <a:t> </a:t>
            </a:r>
            <a:r>
              <a:rPr lang="en-US" sz="2400" dirty="0" err="1"/>
              <a:t>perawatan</a:t>
            </a:r>
            <a:r>
              <a:rPr lang="en-US" sz="2400" dirty="0"/>
              <a:t> </a:t>
            </a:r>
            <a:r>
              <a:rPr lang="en-US" sz="2400" dirty="0" err="1"/>
              <a:t>obstetri</a:t>
            </a:r>
            <a:r>
              <a:rPr lang="en-US" sz="2400" dirty="0"/>
              <a:t>. 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400" dirty="0" err="1"/>
              <a:t>Kode</a:t>
            </a:r>
            <a:r>
              <a:rPr lang="en-US" sz="2400" dirty="0"/>
              <a:t> yang </a:t>
            </a:r>
            <a:r>
              <a:rPr lang="en-US" sz="2400" dirty="0" err="1"/>
              <a:t>relevan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bab-bab</a:t>
            </a:r>
            <a:r>
              <a:rPr lang="en-US" sz="2400" dirty="0"/>
              <a:t> lain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diagnosis </a:t>
            </a:r>
            <a:r>
              <a:rPr lang="en-US" sz="2400" dirty="0" err="1"/>
              <a:t>sekunder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Tests for Diagnosing Rheumatoid Arthritis">
            <a:extLst>
              <a:ext uri="{FF2B5EF4-FFF2-40B4-BE49-F238E27FC236}">
                <a16:creationId xmlns:a16="http://schemas.microsoft.com/office/drawing/2014/main" id="{650C96B2-6896-444C-ADB5-2E367CFB7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r="34259"/>
          <a:stretch/>
        </p:blipFill>
        <p:spPr bwMode="auto">
          <a:xfrm>
            <a:off x="-479750" y="-1"/>
            <a:ext cx="567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0112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04980" y="480902"/>
            <a:ext cx="8409113" cy="30524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723900">
              <a:tabLst>
                <a:tab pos="205740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 : Toxoplasmosis. </a:t>
            </a:r>
          </a:p>
          <a:p>
            <a:pPr marL="723900" indent="-723900">
              <a:tabLst>
                <a:tab pos="205740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  <a:r>
              <a:rPr lang="en-US" sz="2400" dirty="0" err="1">
                <a:solidFill>
                  <a:schemeClr val="tx1"/>
                </a:solidFill>
              </a:rPr>
              <a:t>Kehamilan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723900" indent="-723900">
              <a:tabLst>
                <a:tab pos="2057400" algn="l"/>
              </a:tabLst>
            </a:pPr>
            <a:r>
              <a:rPr lang="en-US" sz="2400" dirty="0" err="1">
                <a:solidFill>
                  <a:schemeClr val="tx1"/>
                </a:solidFill>
              </a:rPr>
              <a:t>Spesialisasi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  <a:r>
              <a:rPr lang="en-US" sz="2400" dirty="0" err="1">
                <a:solidFill>
                  <a:schemeClr val="tx1"/>
                </a:solidFill>
              </a:rPr>
              <a:t>Klinik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perawatan</a:t>
            </a:r>
            <a:r>
              <a:rPr lang="en-US" sz="2400" dirty="0">
                <a:solidFill>
                  <a:schemeClr val="tx1"/>
                </a:solidFill>
              </a:rPr>
              <a:t> antenatal </a:t>
            </a:r>
            <a:r>
              <a:rPr lang="en-US" sz="2400" dirty="0" err="1">
                <a:solidFill>
                  <a:schemeClr val="tx1"/>
                </a:solidFill>
              </a:rPr>
              <a:t>beresiko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tinggi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723900" indent="-723900">
              <a:tabLst>
                <a:tab pos="2057400" algn="l"/>
              </a:tabLst>
            </a:pPr>
            <a:endParaRPr lang="en-US" sz="2400" dirty="0">
              <a:solidFill>
                <a:schemeClr val="tx1"/>
              </a:solidFill>
            </a:endParaRPr>
          </a:p>
          <a:p>
            <a:pPr marL="1169988" indent="-1169988">
              <a:tabLst>
                <a:tab pos="2057400" algn="l"/>
              </a:tabLst>
            </a:pPr>
            <a:r>
              <a:rPr lang="en-US" sz="2400" dirty="0" err="1">
                <a:solidFill>
                  <a:schemeClr val="tx1"/>
                </a:solidFill>
              </a:rPr>
              <a:t>Dikode</a:t>
            </a:r>
            <a:r>
              <a:rPr lang="en-US" sz="2400" dirty="0">
                <a:solidFill>
                  <a:schemeClr val="tx1"/>
                </a:solidFill>
              </a:rPr>
              <a:t>  : </a:t>
            </a:r>
            <a:r>
              <a:rPr lang="en-US" sz="2400" dirty="0" err="1">
                <a:solidFill>
                  <a:schemeClr val="tx1"/>
                </a:solidFill>
              </a:rPr>
              <a:t>Penyakit</a:t>
            </a:r>
            <a:r>
              <a:rPr lang="en-US" sz="2400" dirty="0">
                <a:solidFill>
                  <a:schemeClr val="tx1"/>
                </a:solidFill>
              </a:rPr>
              <a:t> protozoa yang </a:t>
            </a:r>
            <a:r>
              <a:rPr lang="en-US" sz="2400" dirty="0" err="1">
                <a:solidFill>
                  <a:schemeClr val="tx1"/>
                </a:solidFill>
              </a:rPr>
              <a:t>mempersulit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kehamilan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kelahiran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puerperium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(O98.6)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diagnosis </a:t>
            </a:r>
            <a:r>
              <a:rPr lang="en-US" sz="2400" b="1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, B58.9 (toxoplasmosis, </a:t>
            </a:r>
            <a:r>
              <a:rPr lang="en-US" sz="2400" dirty="0" err="1">
                <a:solidFill>
                  <a:schemeClr val="tx1"/>
                </a:solidFill>
              </a:rPr>
              <a:t>tidak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dijelaskan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4981" y="3697942"/>
            <a:ext cx="8409112" cy="2787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 : KPD </a:t>
            </a:r>
          </a:p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  <a:r>
              <a:rPr lang="en-US" sz="2400" dirty="0" err="1">
                <a:solidFill>
                  <a:schemeClr val="tx1"/>
                </a:solidFill>
              </a:rPr>
              <a:t>Persalinan</a:t>
            </a:r>
            <a:r>
              <a:rPr lang="en-US" sz="2400" dirty="0">
                <a:solidFill>
                  <a:schemeClr val="tx1"/>
                </a:solidFill>
              </a:rPr>
              <a:t> SC </a:t>
            </a:r>
          </a:p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			  Anemia </a:t>
            </a:r>
          </a:p>
          <a:p>
            <a:pPr marL="1257300" indent="-1257300" defTabSz="838200"/>
            <a:r>
              <a:rPr lang="en-US" sz="2400" dirty="0" err="1">
                <a:solidFill>
                  <a:schemeClr val="tx1"/>
                </a:solidFill>
              </a:rPr>
              <a:t>Spesialisasi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  <a:r>
              <a:rPr lang="en-US" sz="2400" dirty="0" err="1">
                <a:solidFill>
                  <a:schemeClr val="tx1"/>
                </a:solidFill>
              </a:rPr>
              <a:t>Obgyn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1257300" indent="-1257300" defTabSz="838200"/>
            <a:r>
              <a:rPr lang="en-US" sz="2400" dirty="0" err="1">
                <a:solidFill>
                  <a:schemeClr val="tx1"/>
                </a:solidFill>
              </a:rPr>
              <a:t>Dikode</a:t>
            </a:r>
            <a:r>
              <a:rPr lang="en-US" sz="2400" dirty="0">
                <a:solidFill>
                  <a:schemeClr val="tx1"/>
                </a:solidFill>
              </a:rPr>
              <a:t> :  KPD (O42.1)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</a:p>
          <a:p>
            <a:pPr marL="1169988" indent="-1169988" defTabSz="838200"/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err="1">
                <a:solidFill>
                  <a:schemeClr val="tx1"/>
                </a:solidFill>
              </a:rPr>
              <a:t>Persalinan</a:t>
            </a:r>
            <a:r>
              <a:rPr lang="en-US" sz="2400" dirty="0">
                <a:solidFill>
                  <a:schemeClr val="tx1"/>
                </a:solidFill>
              </a:rPr>
              <a:t> SC (O82.9), Anemia (O99.0),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Anemia (D64.9)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80916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Bayi baru lahir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4" y="985421"/>
            <a:ext cx="9130187" cy="4262717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chemeClr val="tx1"/>
                </a:solidFill>
              </a:rPr>
              <a:t>Dalam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hal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bayi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lahir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dengan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tindakan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persalinan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menggunakan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kode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P03.0 – P03.6 </a:t>
            </a:r>
            <a:r>
              <a:rPr lang="en-US" sz="3200" dirty="0" err="1">
                <a:solidFill>
                  <a:schemeClr val="tx1"/>
                </a:solidFill>
              </a:rPr>
              <a:t>maka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dapat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diklaimkan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terpisah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dari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klaim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ibunya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</a:p>
          <a:p>
            <a:endParaRPr lang="en-ID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146" name="Picture 2" descr="Helping baby sleep and settle: 0-6 months | Raising Children Network">
            <a:extLst>
              <a:ext uri="{FF2B5EF4-FFF2-40B4-BE49-F238E27FC236}">
                <a16:creationId xmlns:a16="http://schemas.microsoft.com/office/drawing/2014/main" id="{FF8C543D-1181-4AB0-8458-424CA112D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645" y="432421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704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Kontrol Ulang 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4" y="985421"/>
            <a:ext cx="9130187" cy="5482614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</a:rPr>
              <a:t>Dalam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pasien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datang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untuk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kontrol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ulang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di </a:t>
            </a:r>
            <a:r>
              <a:rPr lang="en-US" sz="2400" dirty="0" err="1">
                <a:solidFill>
                  <a:schemeClr val="tx1"/>
                </a:solidFill>
              </a:rPr>
              <a:t>rawat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jalan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dengan</a:t>
            </a:r>
            <a:r>
              <a:rPr lang="en-US" sz="2400" dirty="0">
                <a:solidFill>
                  <a:schemeClr val="tx1"/>
                </a:solidFill>
              </a:rPr>
              <a:t> diagnosis yang </a:t>
            </a:r>
            <a:r>
              <a:rPr lang="en-US" sz="2400" dirty="0" err="1">
                <a:solidFill>
                  <a:schemeClr val="tx1"/>
                </a:solidFill>
              </a:rPr>
              <a:t>sama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kunjungan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sebelumnya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ditetapkan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menggunakan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kode</a:t>
            </a:r>
            <a:r>
              <a:rPr lang="en-US" sz="2400" b="1" dirty="0">
                <a:solidFill>
                  <a:schemeClr val="tx1"/>
                </a:solidFill>
              </a:rPr>
              <a:t> “Z”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dikode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sesuai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penyakitnya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r>
              <a:rPr lang="en-ID" sz="3200" dirty="0">
                <a:solidFill>
                  <a:schemeClr val="tx1"/>
                </a:solidFill>
              </a:rPr>
              <a:t> </a:t>
            </a:r>
          </a:p>
          <a:p>
            <a:endParaRPr lang="en-ID" sz="3200" dirty="0">
              <a:solidFill>
                <a:schemeClr val="tx1"/>
              </a:solidFill>
            </a:endParaRPr>
          </a:p>
          <a:p>
            <a:r>
              <a:rPr lang="en-ID" sz="2400" dirty="0" err="1">
                <a:solidFill>
                  <a:schemeClr val="tx1"/>
                </a:solidFill>
              </a:rPr>
              <a:t>Contoh</a:t>
            </a:r>
            <a:r>
              <a:rPr lang="en-ID" sz="2400" dirty="0">
                <a:solidFill>
                  <a:schemeClr val="tx1"/>
                </a:solidFill>
              </a:rPr>
              <a:t> : </a:t>
            </a:r>
          </a:p>
          <a:p>
            <a:r>
              <a:rPr lang="en-ID" sz="2400" dirty="0" err="1">
                <a:solidFill>
                  <a:schemeClr val="tx1"/>
                </a:solidFill>
              </a:rPr>
              <a:t>Pasien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datang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ke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rumah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sakit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untuk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kontrol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Hipertensi</a:t>
            </a:r>
            <a:r>
              <a:rPr lang="en-ID" sz="2400" dirty="0">
                <a:solidFill>
                  <a:schemeClr val="tx1"/>
                </a:solidFill>
              </a:rPr>
              <a:t>. </a:t>
            </a:r>
          </a:p>
          <a:p>
            <a:r>
              <a:rPr lang="en-ID" sz="2400" dirty="0">
                <a:solidFill>
                  <a:schemeClr val="tx1"/>
                </a:solidFill>
              </a:rPr>
              <a:t>Diagnosis </a:t>
            </a:r>
            <a:r>
              <a:rPr lang="en-ID" sz="2400" dirty="0" err="1">
                <a:solidFill>
                  <a:schemeClr val="tx1"/>
                </a:solidFill>
              </a:rPr>
              <a:t>Utama</a:t>
            </a:r>
            <a:r>
              <a:rPr lang="en-ID" sz="2400" dirty="0">
                <a:solidFill>
                  <a:schemeClr val="tx1"/>
                </a:solidFill>
              </a:rPr>
              <a:t> : </a:t>
            </a:r>
            <a:r>
              <a:rPr lang="en-ID" sz="2400" dirty="0" err="1">
                <a:solidFill>
                  <a:schemeClr val="tx1"/>
                </a:solidFill>
              </a:rPr>
              <a:t>Kontrol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Ulang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</a:p>
          <a:p>
            <a:r>
              <a:rPr lang="en-ID" sz="2400" dirty="0">
                <a:solidFill>
                  <a:schemeClr val="tx1"/>
                </a:solidFill>
              </a:rPr>
              <a:t>Diagnosis </a:t>
            </a:r>
            <a:r>
              <a:rPr lang="en-ID" sz="2400" dirty="0" err="1">
                <a:solidFill>
                  <a:schemeClr val="tx1"/>
                </a:solidFill>
              </a:rPr>
              <a:t>Sekunder</a:t>
            </a:r>
            <a:r>
              <a:rPr lang="en-ID" sz="2400" dirty="0">
                <a:solidFill>
                  <a:schemeClr val="tx1"/>
                </a:solidFill>
              </a:rPr>
              <a:t> : </a:t>
            </a:r>
            <a:r>
              <a:rPr lang="en-ID" sz="2400" dirty="0" err="1">
                <a:solidFill>
                  <a:schemeClr val="tx1"/>
                </a:solidFill>
              </a:rPr>
              <a:t>Hipertensi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</a:p>
          <a:p>
            <a:r>
              <a:rPr lang="en-ID" sz="2400" dirty="0" err="1">
                <a:solidFill>
                  <a:schemeClr val="tx1"/>
                </a:solidFill>
              </a:rPr>
              <a:t>Dikode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kontrol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ulang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b="1" dirty="0">
                <a:solidFill>
                  <a:schemeClr val="tx1"/>
                </a:solidFill>
              </a:rPr>
              <a:t>(Z09.8) </a:t>
            </a:r>
            <a:r>
              <a:rPr lang="en-ID" sz="2400" dirty="0" err="1">
                <a:solidFill>
                  <a:schemeClr val="tx1"/>
                </a:solidFill>
              </a:rPr>
              <a:t>sebagai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b="1" dirty="0">
                <a:solidFill>
                  <a:schemeClr val="tx1"/>
                </a:solidFill>
              </a:rPr>
              <a:t>diagnosis </a:t>
            </a:r>
            <a:r>
              <a:rPr lang="en-ID" sz="2400" b="1" dirty="0" err="1">
                <a:solidFill>
                  <a:schemeClr val="tx1"/>
                </a:solidFill>
              </a:rPr>
              <a:t>utama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dan</a:t>
            </a:r>
            <a:r>
              <a:rPr lang="en-ID" sz="2400" dirty="0">
                <a:solidFill>
                  <a:schemeClr val="tx1"/>
                </a:solidFill>
              </a:rPr>
              <a:t> </a:t>
            </a:r>
            <a:r>
              <a:rPr lang="en-ID" sz="2400" dirty="0" err="1">
                <a:solidFill>
                  <a:schemeClr val="tx1"/>
                </a:solidFill>
              </a:rPr>
              <a:t>Hipertensi</a:t>
            </a:r>
            <a:r>
              <a:rPr lang="en-ID" sz="2400" dirty="0">
                <a:solidFill>
                  <a:schemeClr val="tx1"/>
                </a:solidFill>
              </a:rPr>
              <a:t> (I10) </a:t>
            </a:r>
            <a:r>
              <a:rPr lang="en-ID" sz="2400" dirty="0" err="1">
                <a:solidFill>
                  <a:schemeClr val="tx1"/>
                </a:solidFill>
              </a:rPr>
              <a:t>sebagai</a:t>
            </a:r>
            <a:r>
              <a:rPr lang="en-ID" sz="2400" dirty="0">
                <a:solidFill>
                  <a:schemeClr val="tx1"/>
                </a:solidFill>
              </a:rPr>
              <a:t> diagnosis </a:t>
            </a:r>
            <a:r>
              <a:rPr lang="en-ID" sz="2400" dirty="0" err="1">
                <a:solidFill>
                  <a:schemeClr val="tx1"/>
                </a:solidFill>
              </a:rPr>
              <a:t>sekunder</a:t>
            </a:r>
            <a:r>
              <a:rPr lang="en-ID" sz="24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3950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Terapi Berulang 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4" y="985421"/>
            <a:ext cx="9130187" cy="5482614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</a:rPr>
              <a:t>Dalam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pasien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datang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untuk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mendapatkan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terapi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berulang</a:t>
            </a:r>
            <a:r>
              <a:rPr lang="en-US" sz="2400" dirty="0">
                <a:solidFill>
                  <a:schemeClr val="tx1"/>
                </a:solidFill>
              </a:rPr>
              <a:t> di </a:t>
            </a:r>
            <a:r>
              <a:rPr lang="en-US" sz="2400" dirty="0" err="1">
                <a:solidFill>
                  <a:schemeClr val="tx1"/>
                </a:solidFill>
              </a:rPr>
              <a:t>rawat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jalan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seperti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rehabilitasi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medik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rehabilitasi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psikososial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hemodialisa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kemoterapi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radioterapi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ditetapkan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menggunakan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kode</a:t>
            </a:r>
            <a:r>
              <a:rPr lang="en-US" sz="2400" b="1" dirty="0">
                <a:solidFill>
                  <a:schemeClr val="tx1"/>
                </a:solidFill>
              </a:rPr>
              <a:t> “Z”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dikode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sesuai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penyakitnya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ID" sz="3200" dirty="0">
              <a:solidFill>
                <a:schemeClr val="tx1"/>
              </a:solidFill>
            </a:endParaRPr>
          </a:p>
          <a:p>
            <a:endParaRPr lang="en-ID" sz="32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dirty="0" err="1">
                <a:solidFill>
                  <a:schemeClr val="tx1"/>
                </a:solidFill>
              </a:rPr>
              <a:t>Pasien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datang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</a:t>
            </a:r>
            <a:r>
              <a:rPr lang="en-US" sz="2400" dirty="0">
                <a:solidFill>
                  <a:schemeClr val="tx1"/>
                </a:solidFill>
              </a:rPr>
              <a:t> RS </a:t>
            </a:r>
            <a:r>
              <a:rPr lang="en-US" sz="2400" dirty="0" err="1">
                <a:solidFill>
                  <a:schemeClr val="tx1"/>
                </a:solidFill>
              </a:rPr>
              <a:t>untuk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dilakukan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kemoterapi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karena</a:t>
            </a:r>
            <a:r>
              <a:rPr lang="en-US" sz="2400" dirty="0">
                <a:solidFill>
                  <a:schemeClr val="tx1"/>
                </a:solidFill>
              </a:rPr>
              <a:t> Ca. </a:t>
            </a:r>
            <a:r>
              <a:rPr lang="en-US" sz="2400" dirty="0" err="1">
                <a:solidFill>
                  <a:schemeClr val="tx1"/>
                </a:solidFill>
              </a:rPr>
              <a:t>Mammae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  <a:r>
              <a:rPr lang="en-US" sz="2400" dirty="0" err="1">
                <a:solidFill>
                  <a:schemeClr val="tx1"/>
                </a:solidFill>
              </a:rPr>
              <a:t>Kemoterapi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</a:rPr>
              <a:t>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 : Ca. </a:t>
            </a:r>
            <a:r>
              <a:rPr lang="en-US" sz="2400" dirty="0" err="1">
                <a:solidFill>
                  <a:schemeClr val="tx1"/>
                </a:solidFill>
              </a:rPr>
              <a:t>Mammae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en-US" sz="2400" dirty="0" err="1">
                <a:solidFill>
                  <a:schemeClr val="tx1"/>
                </a:solidFill>
              </a:rPr>
              <a:t>Dikode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kemoterapi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(Z51.1)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diagnosis </a:t>
            </a:r>
            <a:r>
              <a:rPr lang="en-US" sz="2400" b="1" dirty="0" err="1">
                <a:solidFill>
                  <a:schemeClr val="tx1"/>
                </a:solidFill>
              </a:rPr>
              <a:t>utama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Ca. </a:t>
            </a:r>
            <a:r>
              <a:rPr lang="en-US" sz="2400" dirty="0" err="1">
                <a:solidFill>
                  <a:schemeClr val="tx1"/>
                </a:solidFill>
              </a:rPr>
              <a:t>Mammae</a:t>
            </a:r>
            <a:r>
              <a:rPr lang="en-US" sz="2400" dirty="0">
                <a:solidFill>
                  <a:schemeClr val="tx1"/>
                </a:solidFill>
              </a:rPr>
              <a:t> (C50.9) 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diagnosis </a:t>
            </a:r>
            <a:r>
              <a:rPr lang="en-US" sz="2400" dirty="0" err="1">
                <a:solidFill>
                  <a:schemeClr val="tx1"/>
                </a:solidFill>
              </a:rPr>
              <a:t>sekunder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978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Judul 1">
            <a:extLst>
              <a:ext uri="{FF2B5EF4-FFF2-40B4-BE49-F238E27FC236}">
                <a16:creationId xmlns:a16="http://schemas.microsoft.com/office/drawing/2014/main" id="{F998A77E-E804-4602-A324-D226F2CD97BA}"/>
              </a:ext>
            </a:extLst>
          </p:cNvPr>
          <p:cNvSpPr txBox="1">
            <a:spLocks/>
          </p:cNvSpPr>
          <p:nvPr/>
        </p:nvSpPr>
        <p:spPr>
          <a:xfrm>
            <a:off x="2589320" y="490359"/>
            <a:ext cx="701336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4A74"/>
                </a:solidFill>
                <a:latin typeface="+mn-lt"/>
              </a:rPr>
              <a:t>ICD 9 CM</a:t>
            </a:r>
            <a:endParaRPr lang="en-US" sz="6000" dirty="0">
              <a:latin typeface="+mn-lt"/>
            </a:endParaRPr>
          </a:p>
        </p:txBody>
      </p:sp>
      <p:pic>
        <p:nvPicPr>
          <p:cNvPr id="11" name="Gambar 10" descr="Sebuah gambar berisi bintang&#10;&#10;Deskripsi dihasilkan secara otomatis">
            <a:extLst>
              <a:ext uri="{FF2B5EF4-FFF2-40B4-BE49-F238E27FC236}">
                <a16:creationId xmlns:a16="http://schemas.microsoft.com/office/drawing/2014/main" id="{9815CFD2-DF85-42E9-B29A-59D07FB9E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6" y="2559626"/>
            <a:ext cx="2684941" cy="1932473"/>
          </a:xfrm>
          <a:prstGeom prst="rect">
            <a:avLst/>
          </a:prstGeom>
        </p:spPr>
      </p:pic>
      <p:pic>
        <p:nvPicPr>
          <p:cNvPr id="13" name="Gambar 12" descr="Sebuah gambar berisi orang, meja, muda, wanita&#10;&#10;Deskripsi dihasilkan secara otomatis">
            <a:extLst>
              <a:ext uri="{FF2B5EF4-FFF2-40B4-BE49-F238E27FC236}">
                <a16:creationId xmlns:a16="http://schemas.microsoft.com/office/drawing/2014/main" id="{DC854324-F38C-4D75-AADD-9D935E87A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78" y="2559626"/>
            <a:ext cx="2684941" cy="1932473"/>
          </a:xfrm>
          <a:prstGeom prst="rect">
            <a:avLst/>
          </a:prstGeom>
        </p:spPr>
      </p:pic>
      <p:pic>
        <p:nvPicPr>
          <p:cNvPr id="15" name="Gambar 14" descr="Sebuah gambar berisi orang, dalam ruangan, pria, memegang&#10;&#10;Deskripsi dihasilkan secara otomatis">
            <a:extLst>
              <a:ext uri="{FF2B5EF4-FFF2-40B4-BE49-F238E27FC236}">
                <a16:creationId xmlns:a16="http://schemas.microsoft.com/office/drawing/2014/main" id="{719E389F-C098-4BBB-BB33-B056773D3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29" y="2559626"/>
            <a:ext cx="2684941" cy="1932473"/>
          </a:xfrm>
          <a:prstGeom prst="rect">
            <a:avLst/>
          </a:prstGeom>
        </p:spPr>
      </p:pic>
      <p:pic>
        <p:nvPicPr>
          <p:cNvPr id="21" name="Gambar 20" descr="Sebuah gambar berisi burung&#10;&#10;Deskripsi dihasilkan secara otomatis">
            <a:extLst>
              <a:ext uri="{FF2B5EF4-FFF2-40B4-BE49-F238E27FC236}">
                <a16:creationId xmlns:a16="http://schemas.microsoft.com/office/drawing/2014/main" id="{58A25AD2-11B9-4309-B2B4-B06E7A25F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213"/>
            <a:ext cx="12192000" cy="355345"/>
          </a:xfrm>
          <a:prstGeom prst="rect">
            <a:avLst/>
          </a:prstGeom>
        </p:spPr>
      </p:pic>
      <p:pic>
        <p:nvPicPr>
          <p:cNvPr id="23" name="Gambar 22" descr="Sebuah gambar berisi burung&#10;&#10;Deskripsi dihasilkan secara otomatis">
            <a:extLst>
              <a:ext uri="{FF2B5EF4-FFF2-40B4-BE49-F238E27FC236}">
                <a16:creationId xmlns:a16="http://schemas.microsoft.com/office/drawing/2014/main" id="{AA7C6235-3A82-4F8F-93B5-79CE43D554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"/>
            <a:ext cx="757668" cy="7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330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ambar 20" descr="Sebuah gambar berisi burung&#10;&#10;Deskripsi dihasilkan secara otomatis">
            <a:extLst>
              <a:ext uri="{FF2B5EF4-FFF2-40B4-BE49-F238E27FC236}">
                <a16:creationId xmlns:a16="http://schemas.microsoft.com/office/drawing/2014/main" id="{58A25AD2-11B9-4309-B2B4-B06E7A25F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213"/>
            <a:ext cx="12192000" cy="355345"/>
          </a:xfrm>
          <a:prstGeom prst="rect">
            <a:avLst/>
          </a:prstGeom>
        </p:spPr>
      </p:pic>
      <p:pic>
        <p:nvPicPr>
          <p:cNvPr id="23" name="Gambar 22" descr="Sebuah gambar berisi burung&#10;&#10;Deskripsi dihasilkan secara otomatis">
            <a:extLst>
              <a:ext uri="{FF2B5EF4-FFF2-40B4-BE49-F238E27FC236}">
                <a16:creationId xmlns:a16="http://schemas.microsoft.com/office/drawing/2014/main" id="{AA7C6235-3A82-4F8F-93B5-79CE43D55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"/>
            <a:ext cx="757668" cy="76016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8482" y="263059"/>
            <a:ext cx="8915400" cy="596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4608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ambar 20" descr="Sebuah gambar berisi burung&#10;&#10;Deskripsi dihasilkan secara otomatis">
            <a:extLst>
              <a:ext uri="{FF2B5EF4-FFF2-40B4-BE49-F238E27FC236}">
                <a16:creationId xmlns:a16="http://schemas.microsoft.com/office/drawing/2014/main" id="{58A25AD2-11B9-4309-B2B4-B06E7A25F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213"/>
            <a:ext cx="12192000" cy="355345"/>
          </a:xfrm>
          <a:prstGeom prst="rect">
            <a:avLst/>
          </a:prstGeom>
        </p:spPr>
      </p:pic>
      <p:pic>
        <p:nvPicPr>
          <p:cNvPr id="23" name="Gambar 22" descr="Sebuah gambar berisi burung&#10;&#10;Deskripsi dihasilkan secara otomatis">
            <a:extLst>
              <a:ext uri="{FF2B5EF4-FFF2-40B4-BE49-F238E27FC236}">
                <a16:creationId xmlns:a16="http://schemas.microsoft.com/office/drawing/2014/main" id="{AA7C6235-3A82-4F8F-93B5-79CE43D55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"/>
            <a:ext cx="757668" cy="76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017" y="533149"/>
            <a:ext cx="8839966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628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ambar 20" descr="Sebuah gambar berisi burung&#10;&#10;Deskripsi dihasilkan secara otomatis">
            <a:extLst>
              <a:ext uri="{FF2B5EF4-FFF2-40B4-BE49-F238E27FC236}">
                <a16:creationId xmlns:a16="http://schemas.microsoft.com/office/drawing/2014/main" id="{58A25AD2-11B9-4309-B2B4-B06E7A25F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213"/>
            <a:ext cx="12192000" cy="355345"/>
          </a:xfrm>
          <a:prstGeom prst="rect">
            <a:avLst/>
          </a:prstGeom>
        </p:spPr>
      </p:pic>
      <p:pic>
        <p:nvPicPr>
          <p:cNvPr id="23" name="Gambar 22" descr="Sebuah gambar berisi burung&#10;&#10;Deskripsi dihasilkan secara otomatis">
            <a:extLst>
              <a:ext uri="{FF2B5EF4-FFF2-40B4-BE49-F238E27FC236}">
                <a16:creationId xmlns:a16="http://schemas.microsoft.com/office/drawing/2014/main" id="{AA7C6235-3A82-4F8F-93B5-79CE43D55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"/>
            <a:ext cx="757668" cy="760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8888"/>
          <a:stretch/>
        </p:blipFill>
        <p:spPr>
          <a:xfrm>
            <a:off x="1639438" y="1627093"/>
            <a:ext cx="8913124" cy="46977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39438" y="301530"/>
            <a:ext cx="8695765" cy="1325563"/>
          </a:xfrm>
        </p:spPr>
        <p:txBody>
          <a:bodyPr/>
          <a:lstStyle/>
          <a:p>
            <a:r>
              <a:rPr lang="en-ID" dirty="0" err="1"/>
              <a:t>Contoh</a:t>
            </a:r>
            <a:r>
              <a:rPr lang="en-ID" dirty="0"/>
              <a:t>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73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Judul 1">
            <a:extLst>
              <a:ext uri="{FF2B5EF4-FFF2-40B4-BE49-F238E27FC236}">
                <a16:creationId xmlns:a16="http://schemas.microsoft.com/office/drawing/2014/main" id="{F998A77E-E804-4602-A324-D226F2CD97BA}"/>
              </a:ext>
            </a:extLst>
          </p:cNvPr>
          <p:cNvSpPr txBox="1">
            <a:spLocks/>
          </p:cNvSpPr>
          <p:nvPr/>
        </p:nvSpPr>
        <p:spPr>
          <a:xfrm>
            <a:off x="-403412" y="98612"/>
            <a:ext cx="4654161" cy="796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004A74"/>
                </a:solidFill>
                <a:latin typeface="+mn-lt"/>
              </a:rPr>
              <a:t>Definisi</a:t>
            </a:r>
            <a:endParaRPr lang="en-US" sz="6000" b="1" dirty="0">
              <a:solidFill>
                <a:srgbClr val="004A74"/>
              </a:solidFill>
              <a:latin typeface="+mn-lt"/>
            </a:endParaRPr>
          </a:p>
        </p:txBody>
      </p:sp>
      <p:pic>
        <p:nvPicPr>
          <p:cNvPr id="11" name="Gambar 10" descr="Sebuah gambar berisi bintang&#10;&#10;Deskripsi dihasilkan secara otomatis">
            <a:extLst>
              <a:ext uri="{FF2B5EF4-FFF2-40B4-BE49-F238E27FC236}">
                <a16:creationId xmlns:a16="http://schemas.microsoft.com/office/drawing/2014/main" id="{9815CFD2-DF85-42E9-B29A-59D07FB9E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53" y="349109"/>
            <a:ext cx="2684941" cy="1932473"/>
          </a:xfrm>
          <a:prstGeom prst="rect">
            <a:avLst/>
          </a:prstGeom>
        </p:spPr>
      </p:pic>
      <p:pic>
        <p:nvPicPr>
          <p:cNvPr id="13" name="Gambar 12" descr="Sebuah gambar berisi orang, meja, muda, wanita&#10;&#10;Deskripsi dihasilkan secara otomatis">
            <a:extLst>
              <a:ext uri="{FF2B5EF4-FFF2-40B4-BE49-F238E27FC236}">
                <a16:creationId xmlns:a16="http://schemas.microsoft.com/office/drawing/2014/main" id="{DC854324-F38C-4D75-AADD-9D935E87A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75" y="4305696"/>
            <a:ext cx="2684941" cy="1932473"/>
          </a:xfrm>
          <a:prstGeom prst="rect">
            <a:avLst/>
          </a:prstGeom>
        </p:spPr>
      </p:pic>
      <p:pic>
        <p:nvPicPr>
          <p:cNvPr id="15" name="Gambar 14" descr="Sebuah gambar berisi orang, dalam ruangan, pria, memegang&#10;&#10;Deskripsi dihasilkan secara otomatis">
            <a:extLst>
              <a:ext uri="{FF2B5EF4-FFF2-40B4-BE49-F238E27FC236}">
                <a16:creationId xmlns:a16="http://schemas.microsoft.com/office/drawing/2014/main" id="{719E389F-C098-4BBB-BB33-B056773D3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74" y="2327435"/>
            <a:ext cx="2684941" cy="1932473"/>
          </a:xfrm>
          <a:prstGeom prst="rect">
            <a:avLst/>
          </a:prstGeom>
        </p:spPr>
      </p:pic>
      <p:pic>
        <p:nvPicPr>
          <p:cNvPr id="21" name="Gambar 20" descr="Sebuah gambar berisi burung&#10;&#10;Deskripsi dihasilkan secara otomatis">
            <a:extLst>
              <a:ext uri="{FF2B5EF4-FFF2-40B4-BE49-F238E27FC236}">
                <a16:creationId xmlns:a16="http://schemas.microsoft.com/office/drawing/2014/main" id="{58A25AD2-11B9-4309-B2B4-B06E7A25F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213"/>
            <a:ext cx="12192000" cy="355345"/>
          </a:xfrm>
          <a:prstGeom prst="rect">
            <a:avLst/>
          </a:prstGeom>
        </p:spPr>
      </p:pic>
      <p:pic>
        <p:nvPicPr>
          <p:cNvPr id="23" name="Gambar 22" descr="Sebuah gambar berisi burung&#10;&#10;Deskripsi dihasilkan secara otomatis">
            <a:extLst>
              <a:ext uri="{FF2B5EF4-FFF2-40B4-BE49-F238E27FC236}">
                <a16:creationId xmlns:a16="http://schemas.microsoft.com/office/drawing/2014/main" id="{AA7C6235-3A82-4F8F-93B5-79CE43D554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"/>
            <a:ext cx="757668" cy="7601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834" y="968077"/>
            <a:ext cx="8323730" cy="539929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PROSEDUR - </a:t>
            </a:r>
            <a:r>
              <a:rPr lang="en-US" dirty="0" err="1"/>
              <a:t>Intervensi</a:t>
            </a:r>
            <a:r>
              <a:rPr lang="en-US" dirty="0"/>
              <a:t> </a:t>
            </a:r>
            <a:r>
              <a:rPr lang="en-US" dirty="0" err="1"/>
              <a:t>medis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bedah</a:t>
            </a:r>
            <a:r>
              <a:rPr lang="en-US" dirty="0"/>
              <a:t> yang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diagnostik</a:t>
            </a:r>
            <a:r>
              <a:rPr lang="en-US" dirty="0"/>
              <a:t> </a:t>
            </a:r>
            <a:r>
              <a:rPr lang="en-US" dirty="0" err="1"/>
              <a:t>ataupun</a:t>
            </a:r>
            <a:r>
              <a:rPr lang="en-US" dirty="0"/>
              <a:t> </a:t>
            </a:r>
            <a:r>
              <a:rPr lang="en-US" dirty="0" err="1"/>
              <a:t>terapetik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Meliputi</a:t>
            </a:r>
            <a:r>
              <a:rPr lang="en-US" dirty="0"/>
              <a:t> :</a:t>
            </a:r>
          </a:p>
          <a:p>
            <a:r>
              <a:rPr lang="en-US" dirty="0" err="1"/>
              <a:t>Radiologi</a:t>
            </a:r>
            <a:r>
              <a:rPr lang="en-US" dirty="0"/>
              <a:t> </a:t>
            </a:r>
            <a:r>
              <a:rPr lang="en-US" dirty="0" err="1"/>
              <a:t>eksplorasi</a:t>
            </a:r>
            <a:r>
              <a:rPr lang="en-US" dirty="0"/>
              <a:t> </a:t>
            </a:r>
            <a:r>
              <a:rPr lang="en-US" dirty="0" err="1"/>
              <a:t>fungsional</a:t>
            </a:r>
            <a:r>
              <a:rPr lang="en-US" dirty="0"/>
              <a:t>		</a:t>
            </a:r>
          </a:p>
          <a:p>
            <a:r>
              <a:rPr lang="en-US" dirty="0" err="1"/>
              <a:t>Intervensi</a:t>
            </a:r>
            <a:r>
              <a:rPr lang="en-US" dirty="0"/>
              <a:t> </a:t>
            </a:r>
            <a:r>
              <a:rPr lang="en-US" dirty="0" err="1"/>
              <a:t>bedah</a:t>
            </a:r>
            <a:endParaRPr lang="en-US" dirty="0"/>
          </a:p>
          <a:p>
            <a:r>
              <a:rPr lang="en-US" dirty="0" err="1"/>
              <a:t>Prosedur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diagnostik</a:t>
            </a:r>
            <a:r>
              <a:rPr lang="en-US" dirty="0"/>
              <a:t> / </a:t>
            </a:r>
            <a:r>
              <a:rPr lang="en-US" dirty="0" err="1"/>
              <a:t>terapetik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74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09" y="154533"/>
            <a:ext cx="8858256" cy="6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689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Judul 1">
            <a:extLst>
              <a:ext uri="{FF2B5EF4-FFF2-40B4-BE49-F238E27FC236}">
                <a16:creationId xmlns:a16="http://schemas.microsoft.com/office/drawing/2014/main" id="{F998A77E-E804-4602-A324-D226F2CD97BA}"/>
              </a:ext>
            </a:extLst>
          </p:cNvPr>
          <p:cNvSpPr txBox="1">
            <a:spLocks/>
          </p:cNvSpPr>
          <p:nvPr/>
        </p:nvSpPr>
        <p:spPr>
          <a:xfrm>
            <a:off x="-403412" y="98612"/>
            <a:ext cx="4654161" cy="796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004A74"/>
                </a:solidFill>
                <a:latin typeface="+mn-lt"/>
              </a:rPr>
              <a:t>Definisi</a:t>
            </a:r>
            <a:endParaRPr lang="en-US" sz="6000" b="1" dirty="0">
              <a:solidFill>
                <a:srgbClr val="004A74"/>
              </a:solidFill>
              <a:latin typeface="+mn-lt"/>
            </a:endParaRPr>
          </a:p>
        </p:txBody>
      </p:sp>
      <p:pic>
        <p:nvPicPr>
          <p:cNvPr id="11" name="Gambar 10" descr="Sebuah gambar berisi bintang&#10;&#10;Deskripsi dihasilkan secara otomatis">
            <a:extLst>
              <a:ext uri="{FF2B5EF4-FFF2-40B4-BE49-F238E27FC236}">
                <a16:creationId xmlns:a16="http://schemas.microsoft.com/office/drawing/2014/main" id="{9815CFD2-DF85-42E9-B29A-59D07FB9E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53" y="349109"/>
            <a:ext cx="2684941" cy="1932473"/>
          </a:xfrm>
          <a:prstGeom prst="rect">
            <a:avLst/>
          </a:prstGeom>
        </p:spPr>
      </p:pic>
      <p:pic>
        <p:nvPicPr>
          <p:cNvPr id="13" name="Gambar 12" descr="Sebuah gambar berisi orang, meja, muda, wanita&#10;&#10;Deskripsi dihasilkan secara otomatis">
            <a:extLst>
              <a:ext uri="{FF2B5EF4-FFF2-40B4-BE49-F238E27FC236}">
                <a16:creationId xmlns:a16="http://schemas.microsoft.com/office/drawing/2014/main" id="{DC854324-F38C-4D75-AADD-9D935E87A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75" y="4305696"/>
            <a:ext cx="2684941" cy="1932473"/>
          </a:xfrm>
          <a:prstGeom prst="rect">
            <a:avLst/>
          </a:prstGeom>
        </p:spPr>
      </p:pic>
      <p:pic>
        <p:nvPicPr>
          <p:cNvPr id="15" name="Gambar 14" descr="Sebuah gambar berisi orang, dalam ruangan, pria, memegang&#10;&#10;Deskripsi dihasilkan secara otomatis">
            <a:extLst>
              <a:ext uri="{FF2B5EF4-FFF2-40B4-BE49-F238E27FC236}">
                <a16:creationId xmlns:a16="http://schemas.microsoft.com/office/drawing/2014/main" id="{719E389F-C098-4BBB-BB33-B056773D3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74" y="2327435"/>
            <a:ext cx="2684941" cy="1932473"/>
          </a:xfrm>
          <a:prstGeom prst="rect">
            <a:avLst/>
          </a:prstGeom>
        </p:spPr>
      </p:pic>
      <p:pic>
        <p:nvPicPr>
          <p:cNvPr id="21" name="Gambar 20" descr="Sebuah gambar berisi burung&#10;&#10;Deskripsi dihasilkan secara otomatis">
            <a:extLst>
              <a:ext uri="{FF2B5EF4-FFF2-40B4-BE49-F238E27FC236}">
                <a16:creationId xmlns:a16="http://schemas.microsoft.com/office/drawing/2014/main" id="{58A25AD2-11B9-4309-B2B4-B06E7A25F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213"/>
            <a:ext cx="12192000" cy="355345"/>
          </a:xfrm>
          <a:prstGeom prst="rect">
            <a:avLst/>
          </a:prstGeom>
        </p:spPr>
      </p:pic>
      <p:pic>
        <p:nvPicPr>
          <p:cNvPr id="23" name="Gambar 22" descr="Sebuah gambar berisi burung&#10;&#10;Deskripsi dihasilkan secara otomatis">
            <a:extLst>
              <a:ext uri="{FF2B5EF4-FFF2-40B4-BE49-F238E27FC236}">
                <a16:creationId xmlns:a16="http://schemas.microsoft.com/office/drawing/2014/main" id="{AA7C6235-3A82-4F8F-93B5-79CE43D554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"/>
            <a:ext cx="757668" cy="76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0605" y="1884197"/>
            <a:ext cx="7882811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6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Prosedur operasi didefinisikan 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4" y="985421"/>
            <a:ext cx="9130187" cy="5482614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50000"/>
              <a:defRPr/>
            </a:pPr>
            <a:r>
              <a:rPr lang="en-US" sz="3600" dirty="0" err="1">
                <a:solidFill>
                  <a:schemeClr val="tx1"/>
                </a:solidFill>
              </a:rPr>
              <a:t>Sebagai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setiap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prosedur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terapetik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atau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diagnostik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utama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dengan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menggunakan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berbagai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instrumen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atau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dengan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memanipulasi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bagian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atau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beberapa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bagian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dari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tubuh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dan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pada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umumnya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dilakukan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dengan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bantuan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anastetik</a:t>
            </a:r>
            <a:r>
              <a:rPr lang="en-US" sz="3600" dirty="0">
                <a:solidFill>
                  <a:schemeClr val="tx1"/>
                </a:solidFill>
              </a:rPr>
              <a:t>. </a:t>
            </a:r>
          </a:p>
          <a:p>
            <a:endParaRPr lang="en-ID" sz="3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50000"/>
              <a:buFont typeface="Wingdings" pitchFamily="2" charset="2"/>
              <a:buNone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Principle Operation: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50000"/>
              <a:buFont typeface="Wingdings" pitchFamily="2" charset="2"/>
              <a:buNone/>
            </a:pP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dilakukan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untuk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menangani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principle diagnosis.</a:t>
            </a:r>
          </a:p>
        </p:txBody>
      </p:sp>
    </p:spTree>
    <p:extLst>
      <p:ext uri="{BB962C8B-B14F-4D97-AF65-F5344CB8AC3E}">
        <p14:creationId xmlns:p14="http://schemas.microsoft.com/office/powerpoint/2010/main" val="28384022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472055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rgbClr val="004A74"/>
                </a:solidFill>
                <a:latin typeface="+mn-lt"/>
              </a:rPr>
              <a:t>Prosedur non-operasi</a:t>
            </a:r>
            <a:endParaRPr lang="en-US" sz="40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4" y="985421"/>
            <a:ext cx="9130187" cy="5482614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50000"/>
              <a:defRPr/>
            </a:pP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Prosedur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investigatif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terapetik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 lain yang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tidak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melibatkan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bedah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, </a:t>
            </a:r>
            <a:endParaRPr lang="id-ID" sz="280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misalnya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 </a:t>
            </a:r>
            <a:endParaRPr lang="id-ID" sz="2800" dirty="0">
              <a:solidFill>
                <a:schemeClr val="tx1"/>
              </a:solidFill>
              <a:latin typeface="Arial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radiologi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; </a:t>
            </a:r>
            <a:endParaRPr lang="id-ID" sz="2800" dirty="0">
              <a:solidFill>
                <a:schemeClr val="tx1"/>
              </a:solidFill>
              <a:latin typeface="Arial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laboratorium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; </a:t>
            </a:r>
            <a:endParaRPr lang="id-ID" sz="2800" dirty="0">
              <a:solidFill>
                <a:schemeClr val="tx1"/>
              </a:solidFill>
              <a:latin typeface="Arial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fisik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; </a:t>
            </a:r>
            <a:endParaRPr lang="id-ID" sz="2800" dirty="0">
              <a:solidFill>
                <a:schemeClr val="tx1"/>
              </a:solidFill>
              <a:latin typeface="Arial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psikologik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; </a:t>
            </a:r>
            <a:endParaRPr lang="id-ID" sz="2800" dirty="0">
              <a:solidFill>
                <a:schemeClr val="tx1"/>
              </a:solidFill>
              <a:latin typeface="Arial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</a:rPr>
              <a:t>sebagainya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</a:rPr>
              <a:t>.</a:t>
            </a:r>
          </a:p>
          <a:p>
            <a:endParaRPr lang="en-ID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526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77871344"/>
              </p:ext>
            </p:extLst>
          </p:nvPr>
        </p:nvGraphicFramePr>
        <p:xfrm>
          <a:off x="1944781" y="227947"/>
          <a:ext cx="8858279" cy="630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8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00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Procedures and interventions, not elsewhere classified 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01-05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nervous system 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06-07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endocrine system 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08-16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eye 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18-20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ear 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21-29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nose, mouth, and pharynx 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30-34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respiratory system 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35-39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cardiovascular system 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40-41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hemic and lymphatic system 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42-54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digestive system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55-59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urinary system 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60-64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male genital organs 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65-71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female genital organs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72-75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Obstetrical procedures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76-84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musculoskeletal system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85-86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Operations on the integumentary system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87-99</a:t>
                      </a:r>
                      <a:endParaRPr lang="id-ID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Miscellaneous diagnostic and therapeutic procedures</a:t>
                      </a:r>
                      <a:endParaRPr lang="id-ID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6843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987961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31825"/>
            <a:r>
              <a:rPr lang="en-US" sz="3600" b="1" dirty="0">
                <a:solidFill>
                  <a:srgbClr val="004A74"/>
                </a:solidFill>
                <a:latin typeface="+mn-lt"/>
              </a:rPr>
              <a:t>Chapter I - Operations on the nervous</a:t>
            </a:r>
          </a:p>
          <a:p>
            <a:pPr defTabSz="631825"/>
            <a:r>
              <a:rPr lang="en-US" sz="3600" b="1" dirty="0">
                <a:solidFill>
                  <a:srgbClr val="004A74"/>
                </a:solidFill>
                <a:latin typeface="+mn-lt"/>
              </a:rPr>
              <a:t>system (01-05) 		(1st axis)</a:t>
            </a:r>
            <a:endParaRPr lang="en-US" sz="36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4" y="1146786"/>
            <a:ext cx="9130187" cy="5482614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01</a:t>
            </a:r>
            <a:r>
              <a:rPr lang="en-US" sz="2800" dirty="0">
                <a:latin typeface="Calibri" pitchFamily="34" charset="0"/>
              </a:rPr>
              <a:t> 	Incision &amp; excision of skull, brain and cerebral 	meninges  (1</a:t>
            </a:r>
            <a:r>
              <a:rPr lang="en-US" sz="2800" baseline="30000" dirty="0">
                <a:latin typeface="Calibri" pitchFamily="34" charset="0"/>
              </a:rPr>
              <a:t>st</a:t>
            </a:r>
            <a:r>
              <a:rPr lang="en-US" sz="2800" dirty="0">
                <a:latin typeface="Calibri" pitchFamily="34" charset="0"/>
              </a:rPr>
              <a:t> axis)</a:t>
            </a:r>
          </a:p>
          <a:p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01.0 	Cranial puncture (2</a:t>
            </a:r>
            <a:r>
              <a:rPr lang="en-US" sz="2800" baseline="30000" dirty="0">
                <a:latin typeface="Calibri" pitchFamily="34" charset="0"/>
              </a:rPr>
              <a:t>nd</a:t>
            </a:r>
            <a:r>
              <a:rPr lang="en-US" sz="2800" dirty="0">
                <a:latin typeface="Calibri" pitchFamily="34" charset="0"/>
              </a:rPr>
              <a:t>  axis)</a:t>
            </a:r>
          </a:p>
          <a:p>
            <a:pPr>
              <a:buFontTx/>
              <a:buChar char="•"/>
            </a:pPr>
            <a:endParaRPr lang="en-US" sz="2800" dirty="0">
              <a:latin typeface="Calibri" pitchFamily="34" charset="0"/>
              <a:cs typeface="Times New Roman" pitchFamily="18" charset="0"/>
            </a:endParaRPr>
          </a:p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01.01  </a:t>
            </a:r>
            <a:r>
              <a:rPr lang="en-US" sz="2800" dirty="0" err="1">
                <a:latin typeface="Calibri" pitchFamily="34" charset="0"/>
                <a:cs typeface="Times New Roman" pitchFamily="18" charset="0"/>
              </a:rPr>
              <a:t>Cisternal</a:t>
            </a:r>
            <a:r>
              <a:rPr lang="en-US" sz="2800" dirty="0">
                <a:latin typeface="Calibri" pitchFamily="34" charset="0"/>
                <a:cs typeface="Times New Roman" pitchFamily="18" charset="0"/>
              </a:rPr>
              <a:t> puncture </a:t>
            </a:r>
            <a:r>
              <a:rPr lang="en-US" sz="2800" dirty="0">
                <a:latin typeface="Calibri" pitchFamily="34" charset="0"/>
              </a:rPr>
              <a:t>(3</a:t>
            </a:r>
            <a:r>
              <a:rPr lang="en-US" sz="2800" baseline="30000" dirty="0">
                <a:latin typeface="Calibri" pitchFamily="34" charset="0"/>
              </a:rPr>
              <a:t>rd</a:t>
            </a:r>
            <a:r>
              <a:rPr lang="en-US" sz="2800" dirty="0">
                <a:latin typeface="Calibri" pitchFamily="34" charset="0"/>
              </a:rPr>
              <a:t>  axis)</a:t>
            </a:r>
          </a:p>
          <a:p>
            <a:pPr>
              <a:buFontTx/>
              <a:buChar char="•"/>
            </a:pPr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01.02  </a:t>
            </a:r>
            <a:r>
              <a:rPr lang="en-US" sz="2800" dirty="0" err="1">
                <a:latin typeface="Calibri" pitchFamily="34" charset="0"/>
                <a:cs typeface="Times New Roman" pitchFamily="18" charset="0"/>
              </a:rPr>
              <a:t>Ventriculopuncture</a:t>
            </a:r>
            <a:r>
              <a:rPr lang="en-US" sz="2800" dirty="0">
                <a:latin typeface="Calibri" pitchFamily="34" charset="0"/>
                <a:cs typeface="Times New Roman" pitchFamily="18" charset="0"/>
              </a:rPr>
              <a:t> thru previously implanted catheter </a:t>
            </a:r>
          </a:p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en-US" sz="2800" dirty="0">
                <a:latin typeface="Calibri" pitchFamily="34" charset="0"/>
              </a:rPr>
              <a:t>(3</a:t>
            </a:r>
            <a:r>
              <a:rPr lang="en-US" sz="2800" baseline="30000" dirty="0">
                <a:latin typeface="Calibri" pitchFamily="34" charset="0"/>
              </a:rPr>
              <a:t>rd</a:t>
            </a:r>
            <a:r>
              <a:rPr lang="en-US" sz="2800" dirty="0">
                <a:latin typeface="Calibri" pitchFamily="34" charset="0"/>
              </a:rPr>
              <a:t>  axis)</a:t>
            </a:r>
          </a:p>
          <a:p>
            <a:r>
              <a:rPr lang="en-US" sz="2800" dirty="0">
                <a:latin typeface="Calibri" pitchFamily="34" charset="0"/>
              </a:rPr>
              <a:t> </a:t>
            </a:r>
          </a:p>
          <a:p>
            <a:r>
              <a:rPr lang="en-US" sz="2800" dirty="0">
                <a:latin typeface="Calibri" pitchFamily="34" charset="0"/>
              </a:rPr>
              <a:t>01.09  Other cranial puncture (3</a:t>
            </a:r>
            <a:r>
              <a:rPr lang="en-US" sz="2800" baseline="30000" dirty="0">
                <a:latin typeface="Calibri" pitchFamily="34" charset="0"/>
              </a:rPr>
              <a:t>rd</a:t>
            </a:r>
            <a:r>
              <a:rPr lang="en-US" sz="2800" dirty="0">
                <a:latin typeface="Calibri" pitchFamily="34" charset="0"/>
              </a:rPr>
              <a:t>  axis)</a:t>
            </a:r>
          </a:p>
          <a:p>
            <a:endParaRPr lang="en-ID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53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987961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31825"/>
            <a:r>
              <a:rPr lang="en-US" sz="3600" b="1" dirty="0">
                <a:solidFill>
                  <a:srgbClr val="004A74"/>
                </a:solidFill>
                <a:latin typeface="+mn-lt"/>
              </a:rPr>
              <a:t>Chapter  VI – Operations on the respiratory system (30-34) 		(1st axis)</a:t>
            </a:r>
            <a:endParaRPr lang="en-US" sz="36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4" y="1146786"/>
            <a:ext cx="9130187" cy="5482614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32 	Excision of lung and bronchus   </a:t>
            </a:r>
          </a:p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   	(1st axis)</a:t>
            </a:r>
          </a:p>
          <a:p>
            <a:endParaRPr lang="en-US" sz="2800" dirty="0">
              <a:latin typeface="Calibri" pitchFamily="34" charset="0"/>
              <a:cs typeface="Times New Roman" pitchFamily="18" charset="0"/>
            </a:endParaRPr>
          </a:p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32.0   	Local excision or destruction of lesion or tissue of 	bronchus (2nd axis)</a:t>
            </a:r>
          </a:p>
          <a:p>
            <a:endParaRPr lang="en-US" sz="2800" dirty="0">
              <a:latin typeface="Calibri" pitchFamily="34" charset="0"/>
              <a:cs typeface="Times New Roman" pitchFamily="18" charset="0"/>
            </a:endParaRPr>
          </a:p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32.01  Endoscopic excision or destruction of lesion or tissue 	 of bronchus (3rd axis)</a:t>
            </a:r>
          </a:p>
          <a:p>
            <a:endParaRPr lang="en-US" sz="2800" dirty="0">
              <a:latin typeface="Calibri" pitchFamily="34" charset="0"/>
              <a:cs typeface="Times New Roman" pitchFamily="18" charset="0"/>
            </a:endParaRPr>
          </a:p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32.09   Other local excision  or destruction of lesion or tissue 	  of bronchus (3rd axis)</a:t>
            </a:r>
          </a:p>
          <a:p>
            <a:endParaRPr lang="en-ID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44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987961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31825"/>
            <a:r>
              <a:rPr lang="en-US" sz="3600" b="1" dirty="0" err="1">
                <a:solidFill>
                  <a:srgbClr val="004A74"/>
                </a:solidFill>
                <a:latin typeface="+mn-lt"/>
              </a:rPr>
              <a:t>Langkah</a:t>
            </a:r>
            <a:r>
              <a:rPr lang="en-US" sz="3600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4A74"/>
                </a:solidFill>
                <a:latin typeface="+mn-lt"/>
              </a:rPr>
              <a:t>Pengkodean</a:t>
            </a:r>
            <a:r>
              <a:rPr lang="en-US" sz="3600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4A74"/>
                </a:solidFill>
                <a:latin typeface="+mn-lt"/>
              </a:rPr>
              <a:t>Prosedur</a:t>
            </a:r>
            <a:endParaRPr lang="en-US" sz="3600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601" y="1465725"/>
            <a:ext cx="9455716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965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987961" y="131238"/>
            <a:ext cx="8525565" cy="854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31825"/>
            <a:r>
              <a:rPr lang="en-US" sz="3600" b="1" dirty="0" err="1">
                <a:solidFill>
                  <a:srgbClr val="004A74"/>
                </a:solidFill>
                <a:latin typeface="+mn-lt"/>
              </a:rPr>
              <a:t>Konvensi</a:t>
            </a:r>
            <a:r>
              <a:rPr lang="en-US" sz="3600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4A74"/>
                </a:solidFill>
                <a:latin typeface="+mn-lt"/>
              </a:rPr>
              <a:t>dalam</a:t>
            </a:r>
            <a:r>
              <a:rPr lang="en-US" sz="3600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4A74"/>
                </a:solidFill>
                <a:latin typeface="+mn-lt"/>
              </a:rPr>
              <a:t>Pengkodean</a:t>
            </a:r>
            <a:r>
              <a:rPr lang="en-US" sz="3600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4A74"/>
                </a:solidFill>
                <a:latin typeface="+mn-lt"/>
              </a:rPr>
              <a:t>Prosedur</a:t>
            </a:r>
            <a:endParaRPr lang="en-US" sz="3600" b="1" dirty="0">
              <a:solidFill>
                <a:srgbClr val="004A74"/>
              </a:solidFill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4444" y="1146786"/>
            <a:ext cx="9130187" cy="3868967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sz="3200" dirty="0">
                <a:solidFill>
                  <a:schemeClr val="tx1"/>
                </a:solidFill>
              </a:rPr>
              <a:t>Lead Term:</a:t>
            </a:r>
          </a:p>
          <a:p>
            <a:r>
              <a:rPr lang="en-ID" sz="3200" dirty="0" err="1">
                <a:solidFill>
                  <a:schemeClr val="tx1"/>
                </a:solidFill>
              </a:rPr>
              <a:t>Menggunakan</a:t>
            </a:r>
            <a:r>
              <a:rPr lang="en-ID" sz="3200" dirty="0">
                <a:solidFill>
                  <a:schemeClr val="tx1"/>
                </a:solidFill>
              </a:rPr>
              <a:t> </a:t>
            </a:r>
            <a:r>
              <a:rPr lang="en-ID" sz="3200" dirty="0" err="1">
                <a:solidFill>
                  <a:schemeClr val="tx1"/>
                </a:solidFill>
              </a:rPr>
              <a:t>terminologi</a:t>
            </a:r>
            <a:r>
              <a:rPr lang="en-ID" sz="3200" dirty="0">
                <a:solidFill>
                  <a:schemeClr val="tx1"/>
                </a:solidFill>
              </a:rPr>
              <a:t> </a:t>
            </a:r>
            <a:r>
              <a:rPr lang="en-ID" sz="3200" dirty="0" err="1">
                <a:solidFill>
                  <a:schemeClr val="tx1"/>
                </a:solidFill>
              </a:rPr>
              <a:t>tindakan</a:t>
            </a:r>
            <a:r>
              <a:rPr lang="en-ID" sz="3200" dirty="0">
                <a:solidFill>
                  <a:schemeClr val="tx1"/>
                </a:solidFill>
              </a:rPr>
              <a:t> /  kata </a:t>
            </a:r>
            <a:r>
              <a:rPr lang="en-ID" sz="3200" dirty="0" err="1">
                <a:solidFill>
                  <a:schemeClr val="tx1"/>
                </a:solidFill>
              </a:rPr>
              <a:t>biasa</a:t>
            </a:r>
            <a:endParaRPr lang="en-ID" sz="3200" dirty="0">
              <a:solidFill>
                <a:schemeClr val="tx1"/>
              </a:solidFill>
            </a:endParaRPr>
          </a:p>
          <a:p>
            <a:r>
              <a:rPr lang="en-ID" sz="3200" dirty="0" err="1">
                <a:solidFill>
                  <a:schemeClr val="tx1"/>
                </a:solidFill>
              </a:rPr>
              <a:t>contoh</a:t>
            </a:r>
            <a:r>
              <a:rPr lang="en-ID" sz="3200" dirty="0">
                <a:solidFill>
                  <a:schemeClr val="tx1"/>
                </a:solidFill>
              </a:rPr>
              <a:t>:  </a:t>
            </a:r>
            <a:r>
              <a:rPr lang="en-ID" sz="3200" dirty="0" err="1">
                <a:solidFill>
                  <a:schemeClr val="tx1"/>
                </a:solidFill>
              </a:rPr>
              <a:t>bisa</a:t>
            </a:r>
            <a:r>
              <a:rPr lang="en-ID" sz="3200" dirty="0">
                <a:solidFill>
                  <a:schemeClr val="tx1"/>
                </a:solidFill>
              </a:rPr>
              <a:t>  </a:t>
            </a:r>
            <a:r>
              <a:rPr lang="en-ID" sz="3200" dirty="0" err="1">
                <a:solidFill>
                  <a:schemeClr val="tx1"/>
                </a:solidFill>
              </a:rPr>
              <a:t>Herniorraphy</a:t>
            </a:r>
            <a:r>
              <a:rPr lang="en-ID" sz="3200" dirty="0">
                <a:solidFill>
                  <a:schemeClr val="tx1"/>
                </a:solidFill>
              </a:rPr>
              <a:t> </a:t>
            </a:r>
            <a:r>
              <a:rPr lang="en-ID" sz="3200" dirty="0" err="1">
                <a:solidFill>
                  <a:schemeClr val="tx1"/>
                </a:solidFill>
              </a:rPr>
              <a:t>atau</a:t>
            </a:r>
            <a:r>
              <a:rPr lang="en-ID" sz="3200" dirty="0">
                <a:solidFill>
                  <a:schemeClr val="tx1"/>
                </a:solidFill>
              </a:rPr>
              <a:t> Repair of Hernia</a:t>
            </a:r>
          </a:p>
        </p:txBody>
      </p:sp>
    </p:spTree>
    <p:extLst>
      <p:ext uri="{BB962C8B-B14F-4D97-AF65-F5344CB8AC3E}">
        <p14:creationId xmlns:p14="http://schemas.microsoft.com/office/powerpoint/2010/main" val="34279807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04980" y="480902"/>
            <a:ext cx="8409113" cy="30524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723900" indent="-723900">
              <a:tabLst>
                <a:tab pos="205740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Includes : </a:t>
            </a:r>
            <a:r>
              <a:rPr lang="en-US" sz="2400" dirty="0" err="1">
                <a:solidFill>
                  <a:schemeClr val="tx1"/>
                </a:solidFill>
              </a:rPr>
              <a:t>Catatan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tampil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dibawah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judul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kode</a:t>
            </a:r>
            <a:r>
              <a:rPr lang="en-US" sz="2400" dirty="0">
                <a:solidFill>
                  <a:schemeClr val="tx1"/>
                </a:solidFill>
              </a:rPr>
              <a:t> 3 digit </a:t>
            </a:r>
            <a:r>
              <a:rPr lang="en-US" sz="2400" dirty="0" err="1">
                <a:solidFill>
                  <a:schemeClr val="tx1"/>
                </a:solidFill>
              </a:rPr>
              <a:t>untuk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723900" indent="-723900">
              <a:tabLst>
                <a:tab pos="125095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		</a:t>
            </a:r>
            <a:r>
              <a:rPr lang="en-US" sz="2400" dirty="0" err="1">
                <a:solidFill>
                  <a:schemeClr val="tx1"/>
                </a:solidFill>
              </a:rPr>
              <a:t>mendefinisikan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lebih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jauh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atau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untuk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memberi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723900" indent="-723900">
              <a:tabLst>
                <a:tab pos="125095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		</a:t>
            </a:r>
            <a:r>
              <a:rPr lang="en-US" sz="2400" dirty="0" err="1">
                <a:solidFill>
                  <a:schemeClr val="tx1"/>
                </a:solidFill>
              </a:rPr>
              <a:t>contoh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kategori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tersebut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05740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81.5 Joint replacement of lower extremity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05740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Includes: </a:t>
            </a:r>
            <a:r>
              <a:rPr lang="en-US" sz="2400" dirty="0" err="1">
                <a:solidFill>
                  <a:schemeClr val="tx1"/>
                </a:solidFill>
              </a:rPr>
              <a:t>arthroplasty</a:t>
            </a:r>
            <a:r>
              <a:rPr lang="en-US" sz="2400" dirty="0">
                <a:solidFill>
                  <a:schemeClr val="tx1"/>
                </a:solidFill>
              </a:rPr>
              <a:t> of lower extremity with: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05740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external traction or fixation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05740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graft of bone (chips) or cartilage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205740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internal fixation device or prosthesis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4981" y="3697942"/>
            <a:ext cx="8409112" cy="2787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Excludes :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Kondisi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masuk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dalam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catatan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Calibri" pitchFamily="34" charset="0"/>
              </a:rPr>
              <a:t>excludes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harus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dikode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tempat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lain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seperti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ditunjukkan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dalam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setiap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kasus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1257300" indent="-1257300" defTabSz="838200"/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81.55 Revision of hip replacement</a:t>
            </a:r>
          </a:p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       Excludes: arthrodesis of knee (81.22) </a:t>
            </a:r>
          </a:p>
        </p:txBody>
      </p:sp>
    </p:spTree>
    <p:extLst>
      <p:ext uri="{BB962C8B-B14F-4D97-AF65-F5344CB8AC3E}">
        <p14:creationId xmlns:p14="http://schemas.microsoft.com/office/powerpoint/2010/main" val="19043453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20133" y="2232213"/>
            <a:ext cx="8409113" cy="43568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Tabular list : </a:t>
            </a:r>
            <a:endParaRPr lang="id-ID" sz="2000" dirty="0">
              <a:solidFill>
                <a:prstClr val="black"/>
              </a:solidFill>
              <a:latin typeface="Constantia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id-ID" sz="2000" dirty="0">
                <a:solidFill>
                  <a:prstClr val="black"/>
                </a:solidFill>
                <a:latin typeface="Constantia" pitchFamily="18" charset="0"/>
              </a:rPr>
              <a:t>      	</a:t>
            </a: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	47 Operations on appendix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                                      Includes: </a:t>
            </a:r>
            <a:r>
              <a:rPr lang="en-US" sz="2000" dirty="0" err="1">
                <a:solidFill>
                  <a:prstClr val="black"/>
                </a:solidFill>
                <a:latin typeface="Constantia" pitchFamily="18" charset="0"/>
              </a:rPr>
              <a:t>appendiceal</a:t>
            </a: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stump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                                	</a:t>
            </a:r>
            <a:r>
              <a:rPr lang="en-US" sz="2000" b="1" dirty="0">
                <a:solidFill>
                  <a:prstClr val="black"/>
                </a:solidFill>
                <a:latin typeface="Constantia" pitchFamily="18" charset="0"/>
              </a:rPr>
              <a:t>47.0 Appendectomy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                       	     Exclude: 	</a:t>
            </a:r>
            <a:r>
              <a:rPr lang="en-US" dirty="0">
                <a:solidFill>
                  <a:prstClr val="black"/>
                </a:solidFill>
                <a:latin typeface="Constantia" pitchFamily="18" charset="0"/>
              </a:rPr>
              <a:t>incidental </a:t>
            </a:r>
            <a:r>
              <a:rPr lang="en-US" dirty="0" err="1">
                <a:solidFill>
                  <a:prstClr val="black"/>
                </a:solidFill>
                <a:latin typeface="Constantia" pitchFamily="18" charset="0"/>
              </a:rPr>
              <a:t>appendectomy,described</a:t>
            </a:r>
            <a:endParaRPr lang="en-US" sz="2000" dirty="0">
              <a:solidFill>
                <a:prstClr val="black"/>
              </a:solidFill>
              <a:latin typeface="Constantia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                                        		laparoscopic (47.11)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                                        		other (47.19)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                                	47.1 Incidental appendectomy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                                	47.2 Drainage of </a:t>
            </a:r>
            <a:r>
              <a:rPr lang="en-US" sz="2000" dirty="0" err="1">
                <a:solidFill>
                  <a:prstClr val="black"/>
                </a:solidFill>
                <a:latin typeface="Constantia" pitchFamily="18" charset="0"/>
              </a:rPr>
              <a:t>appendiceal</a:t>
            </a: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abscess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000" dirty="0">
                <a:solidFill>
                  <a:prstClr val="black"/>
                </a:solidFill>
                <a:latin typeface="Constantia" pitchFamily="18" charset="0"/>
              </a:rPr>
              <a:t>                                Excludes: that with appendectomy (47.0)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0133" y="749149"/>
            <a:ext cx="8409112" cy="1483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Alphabetic index :  </a:t>
            </a:r>
            <a:r>
              <a:rPr lang="en-US" sz="2400" dirty="0" err="1">
                <a:solidFill>
                  <a:schemeClr val="tx1"/>
                </a:solidFill>
              </a:rPr>
              <a:t>Appendicectomy</a:t>
            </a:r>
            <a:r>
              <a:rPr lang="en-US" sz="2400" dirty="0">
                <a:solidFill>
                  <a:schemeClr val="tx1"/>
                </a:solidFill>
              </a:rPr>
              <a:t> (with drainage) 47.0</a:t>
            </a:r>
          </a:p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                                	incidental 47.1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20132" y="323698"/>
            <a:ext cx="3914775" cy="42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Monotype Sorts"/>
              <a:buNone/>
              <a:defRPr/>
            </a:pPr>
            <a:r>
              <a:rPr lang="en-US" sz="2400" dirty="0">
                <a:latin typeface="Calibri" pitchFamily="34" charset="0"/>
              </a:rPr>
              <a:t> Lead term :  </a:t>
            </a:r>
            <a:r>
              <a:rPr lang="en-US" sz="2400" dirty="0" err="1">
                <a:latin typeface="Calibri" pitchFamily="34" charset="0"/>
              </a:rPr>
              <a:t>Appendicectomy</a:t>
            </a:r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0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11" y="0"/>
            <a:ext cx="8340051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965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20133" y="3926541"/>
            <a:ext cx="8409113" cy="26625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400" dirty="0">
                <a:solidFill>
                  <a:prstClr val="black"/>
                </a:solidFill>
                <a:latin typeface="Constantia" pitchFamily="18" charset="0"/>
              </a:rPr>
              <a:t>Tabular list : 	39  Other operations on vessels                                 	         	</a:t>
            </a:r>
            <a:r>
              <a:rPr lang="en-US" sz="2400" b="1" dirty="0">
                <a:solidFill>
                  <a:prstClr val="black"/>
                </a:solidFill>
                <a:latin typeface="Constantia" pitchFamily="18" charset="0"/>
              </a:rPr>
              <a:t>39.95 Hemodialysis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400" dirty="0">
                <a:solidFill>
                  <a:prstClr val="black"/>
                </a:solidFill>
                <a:latin typeface="Constantia" pitchFamily="18" charset="0"/>
              </a:rPr>
              <a:t>                              	Artificial kidney       Hemofiltration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400" dirty="0">
                <a:solidFill>
                  <a:prstClr val="black"/>
                </a:solidFill>
                <a:latin typeface="Constantia" pitchFamily="18" charset="0"/>
              </a:rPr>
              <a:t>                              	</a:t>
            </a:r>
            <a:r>
              <a:rPr lang="en-US" sz="2400" dirty="0" err="1">
                <a:solidFill>
                  <a:prstClr val="black"/>
                </a:solidFill>
                <a:latin typeface="Constantia" pitchFamily="18" charset="0"/>
              </a:rPr>
              <a:t>Hemodiafiltration</a:t>
            </a:r>
            <a:r>
              <a:rPr lang="en-US" sz="2400" dirty="0">
                <a:solidFill>
                  <a:prstClr val="black"/>
                </a:solidFill>
                <a:latin typeface="Constantia" pitchFamily="18" charset="0"/>
              </a:rPr>
              <a:t>     Renal dialysis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endParaRPr lang="en-US" sz="2400" dirty="0">
              <a:solidFill>
                <a:prstClr val="black"/>
              </a:solidFill>
              <a:latin typeface="Constantia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400" dirty="0">
                <a:solidFill>
                  <a:prstClr val="black"/>
                </a:solidFill>
                <a:latin typeface="Constantia" pitchFamily="18" charset="0"/>
              </a:rPr>
              <a:t>                               	Excludes: Peritoneal dialysis (54.98)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0132" y="2443477"/>
            <a:ext cx="8409112" cy="1483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Alphabetic index: Hemodialysis (extracorporeal) 39.95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20132" y="2018745"/>
            <a:ext cx="3392467" cy="4247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Monotype Sorts"/>
              <a:buNone/>
              <a:defRPr/>
            </a:pPr>
            <a:r>
              <a:rPr lang="en-US" sz="2400" dirty="0">
                <a:latin typeface="Calibri" pitchFamily="34" charset="0"/>
              </a:rPr>
              <a:t> Lead term : Hemodialysis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22639"/>
            <a:ext cx="10515600" cy="1325563"/>
          </a:xfrm>
        </p:spPr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:  CRF </a:t>
            </a:r>
            <a:r>
              <a:rPr lang="en-US" dirty="0" err="1"/>
              <a:t>dengan</a:t>
            </a:r>
            <a:r>
              <a:rPr lang="en-US" dirty="0"/>
              <a:t> Hemodialysis</a:t>
            </a:r>
          </a:p>
        </p:txBody>
      </p:sp>
    </p:spTree>
    <p:extLst>
      <p:ext uri="{BB962C8B-B14F-4D97-AF65-F5344CB8AC3E}">
        <p14:creationId xmlns:p14="http://schemas.microsoft.com/office/powerpoint/2010/main" val="26596373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20133" y="4424081"/>
            <a:ext cx="8409113" cy="21649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400" dirty="0">
                <a:solidFill>
                  <a:prstClr val="black"/>
                </a:solidFill>
                <a:latin typeface="Constantia" pitchFamily="18" charset="0"/>
              </a:rPr>
              <a:t>Tabular list :    74 Cesarean section and removal of fetus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400" dirty="0">
                <a:solidFill>
                  <a:prstClr val="black"/>
                </a:solidFill>
                <a:latin typeface="Constantia" pitchFamily="18" charset="0"/>
              </a:rPr>
              <a:t>                             74.1 Low cervical cesarean section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17BBFD"/>
              </a:buClr>
              <a:buSzPct val="50000"/>
              <a:defRPr/>
            </a:pPr>
            <a:r>
              <a:rPr lang="en-US" sz="2400" dirty="0">
                <a:solidFill>
                  <a:prstClr val="black"/>
                </a:solidFill>
                <a:latin typeface="Constantia" pitchFamily="18" charset="0"/>
              </a:rPr>
              <a:t>                                     Lower uterine segment cesarean section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0132" y="2443476"/>
            <a:ext cx="8409112" cy="19806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Alphabetic index :  	Cesarean section 74.99</a:t>
            </a:r>
          </a:p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                                	classical 74.0</a:t>
            </a:r>
          </a:p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                                	fundal 74.0</a:t>
            </a:r>
          </a:p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                                	lower uterine segment 74.1</a:t>
            </a:r>
          </a:p>
          <a:p>
            <a:pPr marL="1257300" indent="-1257300" defTabSz="838200"/>
            <a:r>
              <a:rPr lang="en-US" sz="2400" dirty="0">
                <a:solidFill>
                  <a:schemeClr val="tx1"/>
                </a:solidFill>
              </a:rPr>
              <a:t>                                	upper uterine segment 74.0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20132" y="2018745"/>
            <a:ext cx="3030638" cy="4247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Monotype Sorts"/>
              <a:buNone/>
              <a:defRPr/>
            </a:pPr>
            <a:r>
              <a:rPr lang="en-US" sz="2400" dirty="0">
                <a:latin typeface="Calibri" pitchFamily="34" charset="0"/>
              </a:rPr>
              <a:t> Lead term  : Cesarean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2263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Contoh</a:t>
            </a:r>
            <a:r>
              <a:rPr lang="en-US" dirty="0"/>
              <a:t>:  Lower Segment Cesarean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dirty="0"/>
              <a:t>Section (fetal distress)</a:t>
            </a:r>
          </a:p>
        </p:txBody>
      </p:sp>
    </p:spTree>
    <p:extLst>
      <p:ext uri="{BB962C8B-B14F-4D97-AF65-F5344CB8AC3E}">
        <p14:creationId xmlns:p14="http://schemas.microsoft.com/office/powerpoint/2010/main" val="19827786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rsegi Panjang 5">
            <a:extLst>
              <a:ext uri="{FF2B5EF4-FFF2-40B4-BE49-F238E27FC236}">
                <a16:creationId xmlns:a16="http://schemas.microsoft.com/office/drawing/2014/main" id="{759330BC-A55E-4B5C-B5AF-CE9F8CDE370B}"/>
              </a:ext>
            </a:extLst>
          </p:cNvPr>
          <p:cNvSpPr/>
          <p:nvPr/>
        </p:nvSpPr>
        <p:spPr>
          <a:xfrm>
            <a:off x="-1" y="0"/>
            <a:ext cx="702617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id="{3FC1F765-E31D-4D2A-8B48-BA40C56681CD}"/>
              </a:ext>
            </a:extLst>
          </p:cNvPr>
          <p:cNvSpPr/>
          <p:nvPr/>
        </p:nvSpPr>
        <p:spPr>
          <a:xfrm>
            <a:off x="0" y="0"/>
            <a:ext cx="825623" cy="825623"/>
          </a:xfrm>
          <a:prstGeom prst="rect">
            <a:avLst/>
          </a:prstGeom>
          <a:solidFill>
            <a:srgbClr val="FDD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Judul 1">
            <a:extLst>
              <a:ext uri="{FF2B5EF4-FFF2-40B4-BE49-F238E27FC236}">
                <a16:creationId xmlns:a16="http://schemas.microsoft.com/office/drawing/2014/main" id="{583397FD-9CD1-4947-B621-CD6B313C285B}"/>
              </a:ext>
            </a:extLst>
          </p:cNvPr>
          <p:cNvSpPr txBox="1">
            <a:spLocks/>
          </p:cNvSpPr>
          <p:nvPr/>
        </p:nvSpPr>
        <p:spPr>
          <a:xfrm>
            <a:off x="825623" y="1975282"/>
            <a:ext cx="5547360" cy="644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Thank You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Persegi Panjang 9">
            <a:extLst>
              <a:ext uri="{FF2B5EF4-FFF2-40B4-BE49-F238E27FC236}">
                <a16:creationId xmlns:a16="http://schemas.microsoft.com/office/drawing/2014/main" id="{A27B85FD-CA36-4B6B-9C60-425E5B18E259}"/>
              </a:ext>
            </a:extLst>
          </p:cNvPr>
          <p:cNvSpPr/>
          <p:nvPr/>
        </p:nvSpPr>
        <p:spPr>
          <a:xfrm>
            <a:off x="957703" y="2673339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ambar 12" descr="Sebuah gambar berisi dalam ruangan, meja, teratas, duduk&#10;&#10;Deskripsi dihasilkan secara otomatis">
            <a:extLst>
              <a:ext uri="{FF2B5EF4-FFF2-40B4-BE49-F238E27FC236}">
                <a16:creationId xmlns:a16="http://schemas.microsoft.com/office/drawing/2014/main" id="{49821A7D-AA5D-4D93-8434-B1CB1939E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77" y="0"/>
            <a:ext cx="5164871" cy="6858000"/>
          </a:xfrm>
          <a:prstGeom prst="rect">
            <a:avLst/>
          </a:prstGeom>
        </p:spPr>
      </p:pic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81826A7C-F238-4FC5-8404-0B774B0DDA2F}"/>
              </a:ext>
            </a:extLst>
          </p:cNvPr>
          <p:cNvSpPr/>
          <p:nvPr/>
        </p:nvSpPr>
        <p:spPr>
          <a:xfrm>
            <a:off x="10999433" y="0"/>
            <a:ext cx="1191615" cy="6858000"/>
          </a:xfrm>
          <a:prstGeom prst="rect">
            <a:avLst/>
          </a:prstGeom>
          <a:solidFill>
            <a:srgbClr val="FDD300">
              <a:alpha val="4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ambar 14" descr="Sebuah gambar berisi computer, komputer, meja, air&#10;&#10;Deskripsi dihasilkan secara otomatis">
            <a:extLst>
              <a:ext uri="{FF2B5EF4-FFF2-40B4-BE49-F238E27FC236}">
                <a16:creationId xmlns:a16="http://schemas.microsoft.com/office/drawing/2014/main" id="{D852AC2A-B5B9-42AD-B80D-442D6E8B1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7" y="5752674"/>
            <a:ext cx="4140293" cy="9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5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222" y="291102"/>
            <a:ext cx="8376630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62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2216528" y="313860"/>
            <a:ext cx="701336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 dirty="0">
                <a:solidFill>
                  <a:srgbClr val="004A74"/>
                </a:solidFill>
                <a:latin typeface="+mn-lt"/>
              </a:rPr>
              <a:t>ICD 10 Revisi Tahun 2010</a:t>
            </a:r>
            <a:endParaRPr lang="en-US" dirty="0">
              <a:latin typeface="+mn-lt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81" y="1587924"/>
            <a:ext cx="8230313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206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3828</Words>
  <Application>Microsoft Macintosh PowerPoint</Application>
  <PresentationFormat>Widescreen</PresentationFormat>
  <Paragraphs>457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Arial</vt:lpstr>
      <vt:lpstr>Calibri</vt:lpstr>
      <vt:lpstr>Calibri Light</vt:lpstr>
      <vt:lpstr>Constantia</vt:lpstr>
      <vt:lpstr>Courier New</vt:lpstr>
      <vt:lpstr>Monotype Sorts</vt:lpstr>
      <vt:lpstr>Wingdings</vt:lpstr>
      <vt:lpstr>Tema Office</vt:lpstr>
      <vt:lpstr>SISTIM KODING DALAM INA CBG’s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KODE ASTERISC (*) ICD10 WHO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Kode O98-O99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Contoh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Contoh:  CRF dengan Hemodialysis</vt:lpstr>
      <vt:lpstr>Contoh:  Lower Segment Cesarean  Section (fetal distress)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 Medical Presentation</dc:title>
  <dc:creator>masgustian .</dc:creator>
  <cp:lastModifiedBy>Microsoft Office User</cp:lastModifiedBy>
  <cp:revision>124</cp:revision>
  <dcterms:created xsi:type="dcterms:W3CDTF">2020-07-13T18:59:42Z</dcterms:created>
  <dcterms:modified xsi:type="dcterms:W3CDTF">2024-09-24T05:44:49Z</dcterms:modified>
</cp:coreProperties>
</file>