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8" r:id="rId4"/>
    <p:sldId id="266" r:id="rId5"/>
    <p:sldId id="279" r:id="rId6"/>
    <p:sldId id="268" r:id="rId7"/>
    <p:sldId id="269" r:id="rId8"/>
    <p:sldId id="270" r:id="rId9"/>
    <p:sldId id="271" r:id="rId10"/>
    <p:sldId id="273" r:id="rId11"/>
    <p:sldId id="272" r:id="rId12"/>
    <p:sldId id="275" r:id="rId13"/>
    <p:sldId id="274" r:id="rId14"/>
    <p:sldId id="276" r:id="rId15"/>
    <p:sldId id="277" r:id="rId16"/>
    <p:sldId id="267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60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306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26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2548" y="1787703"/>
            <a:ext cx="6996700" cy="1722260"/>
          </a:xfrm>
        </p:spPr>
        <p:txBody>
          <a:bodyPr anchor="b">
            <a:normAutofit/>
          </a:bodyPr>
          <a:lstStyle>
            <a:lvl1pPr algn="ctr">
              <a:defRPr sz="4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92548" y="3602038"/>
            <a:ext cx="6996700" cy="1655762"/>
          </a:xfrm>
        </p:spPr>
        <p:txBody>
          <a:bodyPr>
            <a:normAutofit/>
          </a:bodyPr>
          <a:lstStyle>
            <a:lvl1pPr marL="0" indent="0" algn="r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4663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8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83ED055-0F79-4D83-80C4-33D6AD7F1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755EA372-9E1A-441C-9045-7B58AFC6C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8E5E2ED4-EBDD-4655-8F37-67FABAE8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A777315-E893-4318-B804-B07588DD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8731905A-93C8-451E-858F-B113B22D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0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D922B0D-988E-433A-A09B-C6665B13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6DD9A303-BDED-4375-8B82-14A19A94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9C8AE39-70DB-4B33-A960-88846F96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25D8FA10-835A-4D86-8167-AE915E90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796A547D-D78B-4603-B382-7D34E4626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48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5272F39-F618-4584-9AA0-106B0059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4253B6A7-1A25-41FE-B6B7-4CCA1C7C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A69E15FE-7C30-47A5-8C61-BC9A1F97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6171E95-1435-4433-B7EC-6F6BE673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37A86639-EAA0-405E-8544-4A07B94C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80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C45951C-F0DF-4FC4-B71F-258CB1E6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E051F33-9A5C-4795-8AEA-B8FB2B9DE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8718D659-4E43-433A-B860-7300E13A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D343370C-8C5C-4FAA-8933-FC5E2EB0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E5980FEC-CAB5-4A35-A83C-9138E546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70F4ABD2-348A-48C8-9A9A-EC8CFD25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23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344B59B-27F9-4774-841F-C6313C92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CCFE64A1-3F0F-436E-899F-EDA57E5EE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E1860131-461F-4C13-8F67-F8250353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56DBB1BA-A48A-4ED8-9B14-275CD2F21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9B8311B0-BB94-4B8C-96B9-7F2792D0A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62AF6C78-E735-497B-B417-184DD980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5E3BA2CD-44FF-477F-B412-8F4F531C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4C408857-D96D-4790-8AA8-A3699979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7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A6EBECD7-4228-4C3E-BDD2-AFDA95D6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2242B46A-6140-40F6-A1AE-89EDE476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D251FC1F-8641-485D-B4C7-D048136D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3D087ADE-0335-41F8-99D2-64A72FBB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05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F69B5FBD-FDE8-4E1E-823E-82F1B60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FAC639D6-F7C5-4BE1-88CF-9B643302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CC448825-466B-481B-95D2-68FC03C5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00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E03041D-618B-4A93-AECA-13BC9CF9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5A3548DB-4970-43A4-ADEA-4D80762B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B6B015D1-E1E9-4E91-9C6A-1785D1BDA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4647E9C9-8384-4B83-BC57-A02F11B2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436BA5D4-9DDF-4C91-AB29-38490E02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B08F6355-144F-4888-B75F-804F25C2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0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56B2394D-FAD9-4EB7-BC55-6E238E95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5F4AC490-A185-4F43-99F7-776767715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1551E396-22EB-4C98-B932-1DF57B057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6A4DE16A-A11C-4EC3-AF68-3BFEC1E3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DF2856BF-A12D-4632-B4F4-ADDAF317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28C1BB1D-6036-4D09-AB20-5753356D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5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text </a:t>
            </a:r>
          </a:p>
        </p:txBody>
      </p:sp>
    </p:spTree>
    <p:extLst>
      <p:ext uri="{BB962C8B-B14F-4D97-AF65-F5344CB8AC3E}">
        <p14:creationId xmlns:p14="http://schemas.microsoft.com/office/powerpoint/2010/main" val="3487907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8F17C96-9097-400F-AF3F-E3FD0862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21371D42-A087-41F6-BE62-9862AA170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07C8ACE5-40FC-48EC-AFC6-522B9BCC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29E5DD2-0CC0-43C7-9BFF-CC2A0201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D71F99F-403B-4509-9159-04174209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9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617EB1C0-D07F-4BF3-B60E-C9733576E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ACA4F09D-B761-42FD-8EF6-F7CBE77B2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1C588F90-C98D-4841-9605-6070B336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19AC82D5-5408-4E4C-B3F9-B179FBBA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0ACB9AEF-27DC-4DD4-A9AB-18FD90A1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6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8030" y="2414427"/>
            <a:ext cx="6549419" cy="2148048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947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1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9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4C207-7A81-4737-8BB1-F773A1644F8F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9561D-2BA4-460C-B7B9-A3AAE34D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4A32F969-4399-40DA-B4C9-555FA59A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en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E4407794-FD80-4669-884F-447765A07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92086BEB-DAD3-4A4B-A543-6CF23C479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EFD9C-193E-47F4-9DC8-E025FD84318D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F10BEBA8-BAB4-4774-A2B9-16D9CE9E9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FCB024E0-A1D5-42C0-AB30-139FA3ECD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6FF6-9742-44D6-AA91-51AE82A53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ABBC1063-B15C-4C17-B001-C0BF3867AF55}"/>
              </a:ext>
            </a:extLst>
          </p:cNvPr>
          <p:cNvSpPr txBox="1">
            <a:spLocks/>
          </p:cNvSpPr>
          <p:nvPr/>
        </p:nvSpPr>
        <p:spPr>
          <a:xfrm>
            <a:off x="4246880" y="2079583"/>
            <a:ext cx="7054493" cy="169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dirty="0">
                <a:solidFill>
                  <a:srgbClr val="004A74"/>
                </a:solidFill>
                <a:latin typeface="Calibri" panose="020F0502020204030204"/>
              </a:rPr>
              <a:t>Peran I</a:t>
            </a:r>
            <a:r>
              <a:rPr lang="en-US" sz="4800" b="1" dirty="0" err="1">
                <a:solidFill>
                  <a:srgbClr val="004A74"/>
                </a:solidFill>
                <a:latin typeface="Calibri" panose="020F0502020204030204"/>
              </a:rPr>
              <a:t>nstalasi</a:t>
            </a:r>
            <a:r>
              <a:rPr lang="en-US" sz="4800" b="1" dirty="0">
                <a:solidFill>
                  <a:srgbClr val="004A74"/>
                </a:solidFill>
                <a:latin typeface="Calibri" panose="020F0502020204030204"/>
              </a:rPr>
              <a:t> RS </a:t>
            </a:r>
            <a:r>
              <a:rPr lang="en-US" sz="4800" b="1" dirty="0" err="1">
                <a:solidFill>
                  <a:srgbClr val="004A74"/>
                </a:solidFill>
                <a:latin typeface="Calibri" panose="020F0502020204030204"/>
              </a:rPr>
              <a:t>Untuk</a:t>
            </a:r>
            <a:r>
              <a:rPr lang="en-US" sz="4800" b="1" dirty="0">
                <a:solidFill>
                  <a:srgbClr val="004A74"/>
                </a:solidFill>
                <a:latin typeface="Calibri" panose="020F0502020204030204"/>
              </a:rPr>
              <a:t>  </a:t>
            </a:r>
            <a:r>
              <a:rPr lang="en-US" sz="4800" b="1" dirty="0" err="1">
                <a:solidFill>
                  <a:srgbClr val="004A74"/>
                </a:solidFill>
                <a:latin typeface="Calibri" panose="020F0502020204030204"/>
              </a:rPr>
              <a:t>Mendukung</a:t>
            </a:r>
            <a:r>
              <a:rPr lang="en-US" sz="4800" b="1" dirty="0">
                <a:solidFill>
                  <a:srgbClr val="004A74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4A74"/>
                </a:solidFill>
                <a:latin typeface="Calibri" panose="020F0502020204030204"/>
              </a:rPr>
              <a:t>Implementasi</a:t>
            </a:r>
            <a:r>
              <a:rPr lang="en-US" sz="4800" b="1" dirty="0">
                <a:solidFill>
                  <a:srgbClr val="004A74"/>
                </a:solidFill>
                <a:latin typeface="Calibri" panose="020F0502020204030204"/>
              </a:rPr>
              <a:t>  INA- DRG</a:t>
            </a:r>
          </a:p>
        </p:txBody>
      </p:sp>
      <p:sp>
        <p:nvSpPr>
          <p:cNvPr id="5" name="Subjudul 2">
            <a:extLst>
              <a:ext uri="{FF2B5EF4-FFF2-40B4-BE49-F238E27FC236}">
                <a16:creationId xmlns:a16="http://schemas.microsoft.com/office/drawing/2014/main" id="{EBC9C852-95A7-4472-81BD-AC5DE1CA6999}"/>
              </a:ext>
            </a:extLst>
          </p:cNvPr>
          <p:cNvSpPr txBox="1">
            <a:spLocks/>
          </p:cNvSpPr>
          <p:nvPr/>
        </p:nvSpPr>
        <p:spPr>
          <a:xfrm>
            <a:off x="5205394" y="4397858"/>
            <a:ext cx="6095980" cy="950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>
                <a:solidFill>
                  <a:srgbClr val="004A74"/>
                </a:solidFill>
                <a:latin typeface="Calibri" panose="020F0502020204030204"/>
              </a:rPr>
              <a:t>Dr. </a:t>
            </a:r>
            <a:r>
              <a:rPr lang="en-US" sz="3200" dirty="0" err="1">
                <a:solidFill>
                  <a:srgbClr val="004A74"/>
                </a:solidFill>
                <a:latin typeface="Calibri" panose="020F0502020204030204"/>
              </a:rPr>
              <a:t>drg</a:t>
            </a:r>
            <a:r>
              <a:rPr lang="en-US" sz="3200" dirty="0">
                <a:solidFill>
                  <a:srgbClr val="004A74"/>
                </a:solidFill>
                <a:latin typeface="Calibri" panose="020F0502020204030204"/>
              </a:rPr>
              <a:t>. </a:t>
            </a:r>
            <a:r>
              <a:rPr lang="en-US" sz="3200" dirty="0" err="1">
                <a:solidFill>
                  <a:srgbClr val="004A74"/>
                </a:solidFill>
                <a:latin typeface="Calibri" panose="020F0502020204030204"/>
              </a:rPr>
              <a:t>Yulita</a:t>
            </a:r>
            <a:r>
              <a:rPr lang="en-US" sz="3200" dirty="0">
                <a:solidFill>
                  <a:srgbClr val="004A74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4A74"/>
                </a:solidFill>
                <a:latin typeface="Calibri" panose="020F0502020204030204"/>
              </a:rPr>
              <a:t>Hendrartini</a:t>
            </a:r>
            <a:r>
              <a:rPr lang="en-US" sz="3200" dirty="0">
                <a:solidFill>
                  <a:srgbClr val="004A74"/>
                </a:solidFill>
                <a:latin typeface="Calibri" panose="020F0502020204030204"/>
              </a:rPr>
              <a:t>, </a:t>
            </a:r>
            <a:r>
              <a:rPr lang="en-US" sz="3200" dirty="0" err="1">
                <a:solidFill>
                  <a:srgbClr val="004A74"/>
                </a:solidFill>
                <a:latin typeface="Calibri" panose="020F0502020204030204"/>
              </a:rPr>
              <a:t>M.Kes</a:t>
            </a:r>
            <a:r>
              <a:rPr lang="en-US" sz="3200" dirty="0">
                <a:solidFill>
                  <a:srgbClr val="004A74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6" name="Persegi Panjang 6">
            <a:extLst>
              <a:ext uri="{FF2B5EF4-FFF2-40B4-BE49-F238E27FC236}">
                <a16:creationId xmlns:a16="http://schemas.microsoft.com/office/drawing/2014/main" id="{D24B2612-DC09-4270-B655-3D609543CB93}"/>
              </a:ext>
            </a:extLst>
          </p:cNvPr>
          <p:cNvSpPr/>
          <p:nvPr/>
        </p:nvSpPr>
        <p:spPr>
          <a:xfrm>
            <a:off x="5663896" y="3871180"/>
            <a:ext cx="5637477" cy="55660"/>
          </a:xfrm>
          <a:prstGeom prst="rect">
            <a:avLst/>
          </a:prstGeom>
          <a:solidFill>
            <a:srgbClr val="FDD3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/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44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9487"/>
            <a:ext cx="12070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4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Petugas</a:t>
            </a:r>
            <a:r>
              <a:rPr kumimoji="0" lang="en-US" sz="4400" b="1" i="0" u="none" strike="noStrike" kern="0" cap="none" spc="2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-3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Koding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4"/>
          <p:cNvSpPr txBox="1"/>
          <p:nvPr/>
        </p:nvSpPr>
        <p:spPr>
          <a:xfrm>
            <a:off x="3140367" y="2086939"/>
            <a:ext cx="8320113" cy="33421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19505" lvl="0" indent="-342900" algn="l" defTabSz="914400" rtl="0" eaLnBrk="1" fontAlgn="auto" latinLnBrk="0" hangingPunct="1">
              <a:lnSpc>
                <a:spcPct val="148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Employing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coders'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medical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knowledge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503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Coding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education by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overseas</a:t>
            </a:r>
            <a:r>
              <a:rPr kumimoji="0" sz="2800" b="0" i="0" u="none" strike="noStrike" kern="1200" cap="none" spc="-5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trainers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NZ</a:t>
            </a:r>
            <a:r>
              <a:rPr kumimoji="0" lang="en-US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Australia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(International 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947419" lvl="0" indent="-342900" algn="l" defTabSz="914400" rtl="0" eaLnBrk="1" fontAlgn="auto" latinLnBrk="0" hangingPunct="1">
              <a:lnSpc>
                <a:spcPct val="15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Hands-on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</a:t>
            </a:r>
            <a:r>
              <a:rPr kumimoji="0" sz="28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DRG 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ICD9CM</a:t>
            </a:r>
            <a:r>
              <a:rPr kumimoji="0" sz="2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books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94" y="2584423"/>
            <a:ext cx="1481456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32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1" y="555385"/>
            <a:ext cx="1144331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Sistem</a:t>
            </a:r>
            <a:r>
              <a:rPr kumimoji="0" lang="en-US" sz="4400" b="1" i="0" u="none" strike="noStrike" kern="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4400" b="1" i="0" u="none" strike="noStrike" kern="0" cap="none" spc="-1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Informasi</a:t>
            </a:r>
            <a:r>
              <a:rPr kumimoji="0" lang="en-US" sz="4400" b="1" i="0" u="none" strike="noStrike" kern="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4400" b="1" i="0" u="none" strike="noStrike" kern="0" cap="none" spc="-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Rumah</a:t>
            </a:r>
            <a:r>
              <a:rPr kumimoji="0" lang="en-US" sz="4400" b="1" i="0" u="none" strike="noStrike" kern="0" cap="none" spc="24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4400" b="1" i="0" u="none" strike="noStrike" kern="0" cap="none" spc="-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Sakit</a:t>
            </a:r>
            <a:endParaRPr kumimoji="0" lang="en-US" sz="4400" b="1" i="0" u="none" strike="noStrike" kern="0" cap="none" spc="-1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Arial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609600" y="1597812"/>
            <a:ext cx="11582400" cy="82702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1000125" lvl="0" indent="-3429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Harus mampu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menjembatani</a:t>
            </a:r>
            <a:r>
              <a:rPr kumimoji="0" sz="24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workflow  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pelayanan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 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</a:t>
            </a:r>
            <a:r>
              <a:rPr kumimoji="0" sz="24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kompleks.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Kunci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dan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informasi </a:t>
            </a:r>
            <a:r>
              <a:rPr kumimoji="0" sz="24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antar</a:t>
            </a:r>
            <a:r>
              <a:rPr kumimoji="0" sz="2400" b="0" i="0" u="none" strike="noStrike" kern="1200" cap="none" spc="-5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departemen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61" y="2566707"/>
            <a:ext cx="7659277" cy="41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032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5796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Masalah</a:t>
            </a: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yang </a:t>
            </a:r>
            <a:r>
              <a:rPr kumimoji="0" lang="en-US" sz="3200" b="1" i="0" u="none" strike="noStrike" kern="0" cap="none" spc="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Dihadapi</a:t>
            </a: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Dalam</a:t>
            </a: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Pengkodean</a:t>
            </a: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Diagnosis </a:t>
            </a:r>
            <a:r>
              <a:rPr kumimoji="0" lang="en-US" sz="3200" b="1" i="0" u="none" strike="noStrike" kern="0" cap="none" spc="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Dalam</a:t>
            </a:r>
            <a:r>
              <a:rPr kumimoji="0" lang="en-US" sz="3200" b="1" i="0" u="none" strike="noStrike" kern="0" cap="none" spc="-34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Implementasi</a:t>
            </a: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Sistem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DRG </a:t>
            </a:r>
            <a:r>
              <a:rPr kumimoji="0" lang="en-US" sz="3200" b="1" i="0" u="none" strike="noStrike" kern="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di</a:t>
            </a:r>
            <a:r>
              <a:rPr kumimoji="0" lang="en-US" sz="3200" b="1" i="0" u="none" strike="noStrike" kern="0" cap="none" spc="-4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3200" b="1" i="0" u="none" strike="noStrike" kern="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4"/>
          <p:cNvSpPr txBox="1"/>
          <p:nvPr/>
        </p:nvSpPr>
        <p:spPr>
          <a:xfrm>
            <a:off x="2078914" y="1867334"/>
            <a:ext cx="8382000" cy="463203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5600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Ketidaklengkapan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12788" marR="5080" lvl="1" indent="-349250" algn="l" defTabSz="914400" rtl="0" eaLnBrk="1" fontAlgn="auto" latinLnBrk="0" hangingPunct="1">
              <a:lnSpc>
                <a:spcPts val="3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Informasi</a:t>
            </a:r>
            <a:r>
              <a:rPr kumimoji="0" sz="28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tentang</a:t>
            </a:r>
            <a:r>
              <a:rPr kumimoji="0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</a:t>
            </a:r>
            <a:r>
              <a:rPr kumimoji="0" sz="2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</a:t>
            </a:r>
            <a:r>
              <a:rPr kumimoji="0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tidak  lengkap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01700" marR="228600" lvl="2" indent="-188913" algn="l" defTabSz="914400" rtl="0" eaLnBrk="1" fontAlgn="auto" latinLnBrk="0" hangingPunct="1">
              <a:lnSpc>
                <a:spcPts val="2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1882775" algn="l"/>
              </a:tabLst>
              <a:defRPr/>
            </a:pPr>
            <a:r>
              <a:rPr kumimoji="0" lang="en-ID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Umur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jenis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kelamin,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rekam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medis, admission  </a:t>
            </a:r>
            <a:r>
              <a:rPr kumimoji="0" lang="en-ID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  <a:p>
            <a:pPr marL="712787" marR="228600" lvl="2" indent="0" algn="l" defTabSz="914400" rtl="0" eaLnBrk="1" fontAlgn="auto" latinLnBrk="0" hangingPunct="1">
              <a:lnSpc>
                <a:spcPts val="2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ID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(diagnosis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awal, diagnosis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akhir).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lang="en-ID" sz="24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12787" marR="228600" lvl="2" indent="0" algn="l" defTabSz="914400" rtl="0" eaLnBrk="1" fontAlgn="auto" latinLnBrk="0" hangingPunct="1">
              <a:lnSpc>
                <a:spcPts val="2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82775" algn="l"/>
              </a:tabLst>
              <a:defRPr/>
            </a:pPr>
            <a:r>
              <a:rPr kumimoji="0" lang="en-ID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kumimoji="0" sz="2400" b="0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kepulangan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12788" marR="0" lvl="1" indent="-34925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19238" algn="l"/>
              </a:tabLst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Informasi dari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kegiatan kegiatan</a:t>
            </a:r>
            <a:r>
              <a:rPr kumimoji="0" sz="2800" b="0" i="0" u="none" strike="noStrike" kern="1200" cap="none" spc="-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klinis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81075" marR="0" lvl="2" indent="-268288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20574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Tidak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</a:t>
            </a:r>
            <a:r>
              <a:rPr kumimoji="0" sz="2400" b="0" i="0" u="none" strike="noStrike" kern="1200" cap="none" spc="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utama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81075" marR="0" lvl="2" indent="-268288" algn="l" defTabSz="914400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20574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Tidak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</a:t>
            </a:r>
            <a:r>
              <a:rPr kumimoji="0" sz="2400" b="0" i="0" u="none" strike="noStrike" kern="1200" cap="none" spc="3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sekunder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81075" marR="660400" lvl="2" indent="-268288" algn="l" defTabSz="914400" rtl="0" eaLnBrk="1" fontAlgn="auto" latinLnBrk="0" hangingPunct="1">
              <a:lnSpc>
                <a:spcPts val="26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2057400" algn="l"/>
              </a:tabLst>
              <a:defRPr/>
            </a:pP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 tindakan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atau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operasi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tidak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lengkap 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tertulis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1920715" y="1867334"/>
            <a:ext cx="8350569" cy="4632036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4B52FB5F-7DF8-4E79-A814-6C908E90C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55" y="1949127"/>
            <a:ext cx="445009" cy="4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44929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2383922" y="1467871"/>
            <a:ext cx="8368541" cy="448056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16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Pencatatan </a:t>
            </a:r>
            <a:r>
              <a:rPr kumimoji="0" sz="32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rekam medik dan</a:t>
            </a:r>
            <a:r>
              <a:rPr kumimoji="0" sz="3200" b="0" i="0" u="none" strike="noStrike" kern="0" cap="none" spc="-5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keuangan  </a:t>
            </a:r>
            <a:r>
              <a:rPr kumimoji="0" sz="32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32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kurang </a:t>
            </a:r>
            <a:r>
              <a:rPr kumimoji="0" sz="32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lengkap, </a:t>
            </a:r>
            <a:r>
              <a:rPr kumimoji="0" sz="3200" b="0" i="0" u="none" strike="noStrike" kern="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mis</a:t>
            </a:r>
            <a:r>
              <a:rPr kumimoji="0" sz="3200" b="0" i="0" u="none" strike="noStrike" kern="0" cap="none" spc="-3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762000" marR="934719" lvl="1" indent="-292100" algn="l" defTabSz="914400" rtl="0" eaLnBrk="1" fontAlgn="auto" latinLnBrk="0" hangingPunct="1">
              <a:lnSpc>
                <a:spcPts val="33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862965" algn="l"/>
                <a:tab pos="863600" algn="l"/>
              </a:tabLst>
              <a:defRPr/>
            </a:pPr>
            <a:r>
              <a:rPr kumimoji="0" sz="2800" b="0" i="0" u="none" strike="noStrike" kern="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Pada</a:t>
            </a:r>
            <a:r>
              <a:rPr kumimoji="0" sz="2800" b="0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</a:t>
            </a:r>
            <a:r>
              <a:rPr kumimoji="0" sz="2800" b="0" i="0" u="none" strike="noStrike" kern="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cateterisasi</a:t>
            </a:r>
            <a:r>
              <a:rPr kumimoji="0" sz="2800" b="0" i="0" u="none" strike="noStrike" kern="0" cap="none" spc="-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jantung</a:t>
            </a:r>
            <a:r>
              <a:rPr kumimoji="0" sz="2800" b="0" i="0" u="none" strike="noStrike" kern="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jumlah 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pemakain 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stent 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tidak </a:t>
            </a:r>
            <a:r>
              <a:rPr kumimoji="0" sz="2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jelas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 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 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atau</a:t>
            </a:r>
            <a:r>
              <a:rPr kumimoji="0" sz="2800" b="0" i="0" u="none" strike="noStrike" kern="0" cap="none" spc="-5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53340" lvl="1" indent="-292100" algn="l" defTabSz="914400" rtl="0" eaLnBrk="1" fontAlgn="auto" latinLnBrk="0" hangingPunct="1">
              <a:lnSpc>
                <a:spcPct val="997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  <a:tab pos="4177665" algn="l"/>
                <a:tab pos="6285865" algn="l"/>
              </a:tabLst>
              <a:defRPr/>
            </a:pP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</a:t>
            </a:r>
            <a:r>
              <a:rPr kumimoji="0" sz="2800" b="0" i="0" u="none" strike="noStrike" kern="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perawatan	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tdk</a:t>
            </a:r>
            <a:r>
              <a:rPr kumimoji="0" sz="2800" b="0" i="0" u="none" strike="noStrike" kern="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lengkap	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tidak</a:t>
            </a:r>
            <a:r>
              <a:rPr kumimoji="0" sz="2800" b="0" i="0" u="none" strike="noStrike" kern="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tertulis 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kateterisasi 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(sehingga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bisa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membuat salah  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pengelompokkan),</a:t>
            </a:r>
            <a:r>
              <a:rPr kumimoji="0" sz="2800" b="0" i="0" u="none" strike="noStrike" kern="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contoh: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5700" marR="442595" lvl="2" indent="-228600" algn="l" defTabSz="914400" rtl="0" eaLnBrk="1" fontAlgn="auto" latinLnBrk="0" hangingPunct="1">
              <a:lnSpc>
                <a:spcPct val="100699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43965" algn="l"/>
                <a:tab pos="1244600" algn="l"/>
                <a:tab pos="2984500" algn="l"/>
                <a:tab pos="3454400" algn="l"/>
                <a:tab pos="4699000" algn="l"/>
                <a:tab pos="4889500" algn="l"/>
              </a:tabLst>
              <a:defRPr/>
            </a:pPr>
            <a:r>
              <a:rPr kumimoji="0" sz="2400" b="0" i="0" u="none" strike="noStrike" kern="0" cap="none" spc="-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pemasangan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ADO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(seharusnya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 </a:t>
            </a:r>
            <a:r>
              <a:rPr kumimoji="0" sz="24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kateterisasi),</a:t>
            </a:r>
            <a:r>
              <a:rPr kumimoji="0" sz="24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sehingga</a:t>
            </a:r>
            <a:r>
              <a:rPr kumimoji="0" sz="2400" b="0" i="0" u="none" strike="noStrike" kern="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pengelompokkan	DRG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bisa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berubah  </a:t>
            </a:r>
            <a:r>
              <a:rPr kumimoji="0" sz="24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dari</a:t>
            </a:r>
            <a:r>
              <a:rPr kumimoji="0" sz="2400" b="0" i="0" u="none" strike="noStrike" kern="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koding</a:t>
            </a:r>
            <a:r>
              <a:rPr kumimoji="0" sz="2400" b="0" i="0" u="none" strike="noStrike" kern="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DRG	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2400" b="0" i="0" u="none" strike="noStrike" kern="0" cap="none" spc="-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menjadi</a:t>
            </a:r>
            <a:r>
              <a:rPr kumimoji="0" sz="24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DRG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</a:p>
        </p:txBody>
      </p:sp>
      <p:sp>
        <p:nvSpPr>
          <p:cNvPr id="8" name="object 4"/>
          <p:cNvSpPr/>
          <p:nvPr/>
        </p:nvSpPr>
        <p:spPr>
          <a:xfrm>
            <a:off x="1938913" y="949403"/>
            <a:ext cx="9188123" cy="5517497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57F21C06-7A80-41B4-B8F3-F7B0FB14C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17" y="1466955"/>
            <a:ext cx="445009" cy="4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9493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2" descr="Sebuah gambar berisi dalam ruangan, meja, teratas, duduk&#10;&#10;Deskripsi dihasilkan secara otomatis">
            <a:extLst>
              <a:ext uri="{FF2B5EF4-FFF2-40B4-BE49-F238E27FC236}">
                <a16:creationId xmlns:a16="http://schemas.microsoft.com/office/drawing/2014/main" id="{278B92F3-BFC2-4B98-A1D8-29103FB4EF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/>
          <a:stretch/>
        </p:blipFill>
        <p:spPr>
          <a:xfrm>
            <a:off x="7955280" y="0"/>
            <a:ext cx="4235768" cy="6858000"/>
          </a:xfrm>
          <a:prstGeom prst="rect">
            <a:avLst/>
          </a:prstGeom>
        </p:spPr>
      </p:pic>
      <p:sp>
        <p:nvSpPr>
          <p:cNvPr id="4" name="Persegi Panjang 3">
            <a:extLst>
              <a:ext uri="{FF2B5EF4-FFF2-40B4-BE49-F238E27FC236}">
                <a16:creationId xmlns:a16="http://schemas.microsoft.com/office/drawing/2014/main" id="{D557BE75-C31F-4A64-AC33-381E58303859}"/>
              </a:ext>
            </a:extLst>
          </p:cNvPr>
          <p:cNvSpPr/>
          <p:nvPr/>
        </p:nvSpPr>
        <p:spPr>
          <a:xfrm>
            <a:off x="1" y="0"/>
            <a:ext cx="934720" cy="3556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41608813-002E-4320-98C2-FACE9BB2C58E}"/>
              </a:ext>
            </a:extLst>
          </p:cNvPr>
          <p:cNvSpPr/>
          <p:nvPr/>
        </p:nvSpPr>
        <p:spPr>
          <a:xfrm>
            <a:off x="934721" y="0"/>
            <a:ext cx="182879" cy="35560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DDDA250A-B6AE-4338-A6FD-0A17063D9D2D}"/>
              </a:ext>
            </a:extLst>
          </p:cNvPr>
          <p:cNvSpPr txBox="1">
            <a:spLocks/>
          </p:cNvSpPr>
          <p:nvPr/>
        </p:nvSpPr>
        <p:spPr>
          <a:xfrm>
            <a:off x="767524" y="1941903"/>
            <a:ext cx="5328476" cy="200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PERAN FARMASIS DALAM DRG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14EF2278-8256-443C-BAC6-D8AC9EF5C836}"/>
              </a:ext>
            </a:extLst>
          </p:cNvPr>
          <p:cNvSpPr/>
          <p:nvPr/>
        </p:nvSpPr>
        <p:spPr>
          <a:xfrm>
            <a:off x="934721" y="3897704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25E6C256-E7D4-4CCD-B277-40D32AD361F0}"/>
              </a:ext>
            </a:extLst>
          </p:cNvPr>
          <p:cNvSpPr/>
          <p:nvPr/>
        </p:nvSpPr>
        <p:spPr>
          <a:xfrm>
            <a:off x="0" y="6675120"/>
            <a:ext cx="5455919" cy="19812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id="{9FE058F5-622D-4C2B-B567-BD4349F84143}"/>
              </a:ext>
            </a:extLst>
          </p:cNvPr>
          <p:cNvSpPr/>
          <p:nvPr/>
        </p:nvSpPr>
        <p:spPr>
          <a:xfrm>
            <a:off x="5364479" y="6675120"/>
            <a:ext cx="182879" cy="19812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BDE75ADC-C04B-4A80-8FAE-2C912CE6E7CE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5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350385" y="104181"/>
            <a:ext cx="7297787" cy="1140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PERAN FARMASIS DALAM DRG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>
            <a:off x="465879" y="1092842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ambar 26" descr="Sebuah gambar berisi orang, dalam ruangan, meja, pria&#10;&#10;Deskripsi dihasilkan secara otomatis">
            <a:extLst>
              <a:ext uri="{FF2B5EF4-FFF2-40B4-BE49-F238E27FC236}">
                <a16:creationId xmlns:a16="http://schemas.microsoft.com/office/drawing/2014/main" id="{8E48C2A4-C53E-4433-9F98-6BD008361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00" y="0"/>
            <a:ext cx="2438600" cy="3030728"/>
          </a:xfrm>
          <a:prstGeom prst="rect">
            <a:avLst/>
          </a:prstGeom>
        </p:spPr>
      </p:pic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52" y="3548888"/>
            <a:ext cx="5008848" cy="3309112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24" name="object 4"/>
          <p:cNvSpPr txBox="1"/>
          <p:nvPr/>
        </p:nvSpPr>
        <p:spPr>
          <a:xfrm>
            <a:off x="3999279" y="1818706"/>
            <a:ext cx="2836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distribusi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2400" b="0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ODD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5"/>
          <p:cNvSpPr txBox="1"/>
          <p:nvPr/>
        </p:nvSpPr>
        <p:spPr>
          <a:xfrm>
            <a:off x="619939" y="1350837"/>
            <a:ext cx="3931920" cy="122084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PERAN</a:t>
            </a:r>
            <a:r>
              <a:rPr kumimoji="0" sz="24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MANAJERIAL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Perencanaan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Menjamin supply</a:t>
            </a:r>
            <a:r>
              <a:rPr kumimoji="0" sz="2400" b="0" i="0" u="none" strike="noStrike" kern="1200" cap="none" spc="3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6"/>
          <p:cNvSpPr txBox="1"/>
          <p:nvPr/>
        </p:nvSpPr>
        <p:spPr>
          <a:xfrm>
            <a:off x="619939" y="2556991"/>
            <a:ext cx="6331352" cy="37185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ts val="3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  <a:tab pos="4914265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PHARMACEUTICAL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bersama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sama 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menyusun</a:t>
            </a:r>
            <a:r>
              <a:rPr kumimoji="0" sz="24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Ketepatan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pemilihan</a:t>
            </a:r>
            <a:r>
              <a:rPr kumimoji="0" sz="2400" b="0" i="0" u="none" strike="noStrike" kern="1200" cap="none" spc="4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Dosis</a:t>
            </a:r>
            <a:r>
              <a:rPr kumimoji="0" sz="24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Efek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samping</a:t>
            </a:r>
            <a:r>
              <a:rPr kumimoji="0" sz="24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Interaksi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Pelaporan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adverse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drug</a:t>
            </a:r>
            <a:r>
              <a:rPr kumimoji="0" sz="2400" b="0" i="0" u="none" strike="noStrike" kern="1200" cap="none" spc="4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reaction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PHARMACO</a:t>
            </a:r>
            <a:r>
              <a:rPr kumimoji="0" sz="2400" b="0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ECONOMY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Pemilihan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r>
              <a:rPr kumimoji="0" sz="2400" b="0" i="0" u="none" strike="noStrike" kern="1200" cap="none" spc="4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efektif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7"/>
          <p:cNvSpPr/>
          <p:nvPr/>
        </p:nvSpPr>
        <p:spPr>
          <a:xfrm>
            <a:off x="3303227" y="1982787"/>
            <a:ext cx="588349" cy="91930"/>
          </a:xfrm>
          <a:custGeom>
            <a:avLst/>
            <a:gdLst/>
            <a:ahLst/>
            <a:cxnLst/>
            <a:rect l="l" t="t" r="r" b="b"/>
            <a:pathLst>
              <a:path w="1219200" h="190500">
                <a:moveTo>
                  <a:pt x="1028700" y="0"/>
                </a:moveTo>
                <a:lnTo>
                  <a:pt x="1028700" y="63500"/>
                </a:lnTo>
                <a:lnTo>
                  <a:pt x="0" y="63500"/>
                </a:lnTo>
                <a:lnTo>
                  <a:pt x="0" y="127000"/>
                </a:lnTo>
                <a:lnTo>
                  <a:pt x="1028700" y="127000"/>
                </a:lnTo>
                <a:lnTo>
                  <a:pt x="1028700" y="190500"/>
                </a:lnTo>
                <a:lnTo>
                  <a:pt x="1219200" y="95250"/>
                </a:lnTo>
                <a:lnTo>
                  <a:pt x="1028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87F7C566-DE27-4EF6-9BBD-3B4B1917A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9" y="1431676"/>
            <a:ext cx="308120" cy="310230"/>
          </a:xfrm>
          <a:prstGeom prst="rect">
            <a:avLst/>
          </a:prstGeom>
        </p:spPr>
      </p:pic>
      <p:pic>
        <p:nvPicPr>
          <p:cNvPr id="3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22A741B7-531A-4BF5-8FE7-9906D74F0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9" y="2658836"/>
            <a:ext cx="308120" cy="310230"/>
          </a:xfrm>
          <a:prstGeom prst="rect">
            <a:avLst/>
          </a:prstGeom>
        </p:spPr>
      </p:pic>
      <p:pic>
        <p:nvPicPr>
          <p:cNvPr id="5" name="Gambar 16" descr="Sebuah gambar berisi menggambar&#10;&#10;Deskripsi dihasilkan secara otomatis">
            <a:extLst>
              <a:ext uri="{FF2B5EF4-FFF2-40B4-BE49-F238E27FC236}">
                <a16:creationId xmlns:a16="http://schemas.microsoft.com/office/drawing/2014/main" id="{942624D8-F099-4F49-B03F-E8218F7F07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9" y="5439979"/>
            <a:ext cx="308120" cy="3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5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1976771" y="1401048"/>
            <a:ext cx="8350569" cy="5015968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18624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REVIEW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UTILISASI</a:t>
            </a:r>
            <a:r>
              <a:rPr kumimoji="0" lang="en-US" sz="4400" b="1" i="0" u="none" strike="noStrike" kern="0" cap="none" spc="-8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4400" b="1" i="0" u="none" strike="noStrike" kern="0" cap="none" spc="-2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OBAT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2136135" y="1616688"/>
            <a:ext cx="8381365" cy="399615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276225" lvl="0" indent="-3429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Kajian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utilisasi 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adalah 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evaluasi</a:t>
            </a:r>
            <a:r>
              <a:rPr kumimoji="0" sz="1800" b="0" i="0" u="none" strike="noStrike" kern="1200" cap="none" spc="-5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  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dengan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cara</a:t>
            </a:r>
            <a:r>
              <a:rPr kumimoji="0" sz="1800" b="0" i="0" u="none" strike="noStrike" kern="1200" cap="none" spc="-4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 peresepan</a:t>
            </a:r>
            <a:r>
              <a:rPr kumimoji="0" sz="1800" b="1" i="0" u="none" strike="noStrike" kern="1200" cap="none" spc="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dokter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57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  <a:tab pos="1155700" algn="l"/>
              </a:tabLst>
              <a:defRPr/>
            </a:pP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jumlah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57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  <a:tab pos="1155700" algn="l"/>
              </a:tabLst>
              <a:defRPr/>
            </a:pP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jumlah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R/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dalam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57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  <a:tab pos="1155700" algn="l"/>
              </a:tabLst>
              <a:defRPr/>
            </a:pP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jumlah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pada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setiap lembar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pemberian </a:t>
            </a: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oleh</a:t>
            </a:r>
            <a:r>
              <a:rPr kumimoji="0" sz="1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apotek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57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  <a:tab pos="1155700" algn="l"/>
              </a:tabLst>
              <a:defRPr/>
            </a:pP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jumlah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dikurangi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diganti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oleh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apotek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 obat oleh</a:t>
            </a:r>
            <a:r>
              <a:rPr kumimoji="0" sz="1800" b="1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5700" marR="5080" lvl="2" indent="-22860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  <a:tab pos="1155700" algn="l"/>
              </a:tabLst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kecenderungan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peserta </a:t>
            </a:r>
            <a:r>
              <a:rPr kumimoji="0" sz="1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meminta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secara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berlebihan 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dengan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maksud untuk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digunakan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oleh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pihak </a:t>
            </a:r>
            <a:r>
              <a:rPr kumimoji="0" sz="1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lain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atau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untuk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dijual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kembali.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8681" y="5758121"/>
            <a:ext cx="3976730" cy="36933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81280" marR="0" lvl="0" indent="0" algn="l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Melalui</a:t>
            </a:r>
            <a:r>
              <a:rPr kumimoji="0" lang="en-US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forum </a:t>
            </a:r>
            <a:r>
              <a:rPr kumimoji="0" lang="en-US" sz="1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komunikasi</a:t>
            </a:r>
            <a:r>
              <a:rPr kumimoji="0" lang="en-US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dgn</a:t>
            </a:r>
            <a:r>
              <a:rPr kumimoji="0" lang="en-US" sz="180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Klinisi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5"/>
          <p:cNvSpPr/>
          <p:nvPr/>
        </p:nvSpPr>
        <p:spPr>
          <a:xfrm>
            <a:off x="2649070" y="5828487"/>
            <a:ext cx="1295400" cy="228600"/>
          </a:xfrm>
          <a:custGeom>
            <a:avLst/>
            <a:gdLst/>
            <a:ahLst/>
            <a:cxnLst/>
            <a:rect l="l" t="t" r="r" b="b"/>
            <a:pathLst>
              <a:path w="1295400" h="228600">
                <a:moveTo>
                  <a:pt x="1066800" y="0"/>
                </a:moveTo>
                <a:lnTo>
                  <a:pt x="1066800" y="76200"/>
                </a:lnTo>
                <a:lnTo>
                  <a:pt x="0" y="76198"/>
                </a:lnTo>
                <a:lnTo>
                  <a:pt x="0" y="152398"/>
                </a:lnTo>
                <a:lnTo>
                  <a:pt x="1066800" y="152400"/>
                </a:lnTo>
                <a:lnTo>
                  <a:pt x="1066800" y="228600"/>
                </a:lnTo>
                <a:lnTo>
                  <a:pt x="1295400" y="114300"/>
                </a:lnTo>
                <a:lnTo>
                  <a:pt x="106680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05593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1910080" y="1613627"/>
            <a:ext cx="8270240" cy="4345680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2268273" y="1890357"/>
            <a:ext cx="7272020" cy="399542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5600" marR="27305" lvl="0" indent="-342900" algn="l" defTabSz="914400" rtl="0" eaLnBrk="1" fontAlgn="auto" latinLnBrk="0" hangingPunct="1">
              <a:lnSpc>
                <a:spcPct val="1016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Indikator ketidakrasionalan</a:t>
            </a:r>
            <a:r>
              <a:rPr kumimoji="0" sz="3200" b="0" i="0" u="none" strike="noStrike" kern="0" cap="none" spc="-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pemberian  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obat(WHO,</a:t>
            </a:r>
            <a:r>
              <a:rPr kumimoji="0" sz="3200" b="0" i="0" u="none" strike="noStrike" kern="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1993):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63600" marR="0" lvl="1" indent="-39370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862965" algn="l"/>
                <a:tab pos="863600" algn="l"/>
              </a:tabLst>
              <a:defRPr/>
            </a:pPr>
            <a:r>
              <a:rPr kumimoji="0" sz="2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Rata rata </a:t>
            </a:r>
            <a:r>
              <a:rPr kumimoji="0" sz="2800" b="0" i="0" u="none" strike="noStrike" kern="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jumlah 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2800" b="0" i="0" u="none" strike="noStrike" kern="0" cap="none" spc="-3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kunjungan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63600" marR="0" lvl="1" indent="-393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862965" algn="l"/>
                <a:tab pos="863600" algn="l"/>
              </a:tabLst>
              <a:defRPr/>
            </a:pP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Persentase</a:t>
            </a:r>
            <a:r>
              <a:rPr kumimoji="0" sz="2800" b="0" i="0" u="none" strike="noStrike" kern="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</a:t>
            </a:r>
            <a:r>
              <a:rPr kumimoji="0" sz="2800" b="0" i="0" u="none" strike="noStrike" kern="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sz="2800" b="0" i="0" u="none" strike="noStrike" kern="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generik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63600" marR="0" lvl="1" indent="-3937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862965" algn="l"/>
                <a:tab pos="863600" algn="l"/>
              </a:tabLst>
              <a:defRPr/>
            </a:pP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Persentase</a:t>
            </a:r>
            <a:r>
              <a:rPr kumimoji="0" sz="2800" b="0" i="0" u="none" strike="noStrike" kern="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</a:t>
            </a:r>
            <a:r>
              <a:rPr kumimoji="0" sz="2800" b="0" i="0" u="none" strike="noStrike" kern="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sz="2800" b="0" i="0" u="none" strike="noStrike" kern="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antibiotika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63600" marR="0" lvl="1" indent="-39370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862965" algn="l"/>
                <a:tab pos="863600" algn="l"/>
              </a:tabLst>
              <a:defRPr/>
            </a:pP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Persentase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pemberian 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sz="2800" b="0" i="0" u="none" strike="noStrike" kern="0" cap="none" spc="-4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Injeksi;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509905" lvl="1" indent="-292100" algn="l" defTabSz="914400" rtl="0" eaLnBrk="1" fontAlgn="auto" latinLnBrk="0" hangingPunct="1">
              <a:lnSpc>
                <a:spcPct val="10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862965" algn="l"/>
                <a:tab pos="863600" algn="l"/>
              </a:tabLst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Persentase 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28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28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berasal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dari  </a:t>
            </a: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formularium </a:t>
            </a:r>
            <a:r>
              <a:rPr kumimoji="0" sz="28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atau daftar </a:t>
            </a:r>
            <a:r>
              <a:rPr kumimoji="0" sz="28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sz="2800" b="0" i="0" u="none" strike="noStrike" kern="0" cap="none" spc="-5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esensial.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510" y="483403"/>
            <a:ext cx="121925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RETROSPECTIVE</a:t>
            </a:r>
            <a:r>
              <a:rPr kumimoji="0" lang="en-US" sz="4400" b="1" i="0" u="none" strike="noStrike" kern="1200" cap="none" spc="-9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OBAT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8350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1867852" y="1947434"/>
            <a:ext cx="8456295" cy="3792966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1465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RETROSPECTIVE</a:t>
            </a:r>
            <a:r>
              <a:rPr kumimoji="0" lang="en-US" sz="4400" b="1" i="0" u="none" strike="noStrike" kern="1200" cap="none" spc="-9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 OBAT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314832" y="2304677"/>
            <a:ext cx="6972934" cy="30784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16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Penetapan daftar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nama obat</a:t>
            </a:r>
            <a:r>
              <a:rPr kumimoji="0" sz="3200" b="0" i="0" u="none" strike="noStrike" kern="1200" cap="none" spc="-4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generik 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maupun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patent</a:t>
            </a:r>
            <a:r>
              <a:rPr kumimoji="0" sz="32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(Formularium)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luar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formularium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akan di</a:t>
            </a:r>
            <a:r>
              <a:rPr kumimoji="0" sz="2800" b="0" i="0" u="none" strike="noStrike" kern="1200" cap="none" spc="-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tolak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479425" lvl="0" indent="-342900" algn="l" defTabSz="914400" rtl="0" eaLnBrk="1" fontAlgn="auto" latinLnBrk="0" hangingPunct="1">
              <a:lnSpc>
                <a:spcPct val="100299"/>
              </a:lnSpc>
              <a:spcBef>
                <a:spcPts val="73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Kajian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terhadap pedoman</a:t>
            </a:r>
            <a:r>
              <a:rPr kumimoji="0" sz="320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tentang 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 obat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rational 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appropriate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7562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1605280" y="1615440"/>
            <a:ext cx="9042400" cy="4613211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53853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CONCURRENT REVIEW UTILISASI OBAT</a:t>
            </a:r>
          </a:p>
        </p:txBody>
      </p:sp>
      <p:sp>
        <p:nvSpPr>
          <p:cNvPr id="9" name="object 5"/>
          <p:cNvSpPr txBox="1"/>
          <p:nvPr/>
        </p:nvSpPr>
        <p:spPr>
          <a:xfrm>
            <a:off x="1789739" y="1821900"/>
            <a:ext cx="9326880" cy="431233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penentuan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apakah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pengobatandilakukan</a:t>
            </a:r>
            <a:r>
              <a:rPr kumimoji="0" sz="28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sesuai 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dengan pedoman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telah</a:t>
            </a:r>
            <a:r>
              <a:rPr kumimoji="0" sz="2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disepakati.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56260" lvl="0" indent="-342900" algn="l" defTabSz="914400" rtl="0" eaLnBrk="1" fontAlgn="auto" latinLnBrk="0" hangingPunct="1">
              <a:lnSpc>
                <a:spcPct val="997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Memantau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dampak atau </a:t>
            </a:r>
            <a:r>
              <a:rPr kumimoji="0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reaksi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selama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menggunakan </a:t>
            </a:r>
            <a:r>
              <a:rPr kumimoji="0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jenis</a:t>
            </a:r>
            <a:r>
              <a:rPr kumimoji="0" sz="2800" b="0" i="0" u="none" strike="noStrike" kern="1200" cap="none" spc="-5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tertentu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Sebagai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contoh</a:t>
            </a:r>
            <a:r>
              <a:rPr kumimoji="0" sz="2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1155700" marR="138430" lvl="1" indent="-22860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  <a:tab pos="11557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Pemantauan resep,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seperti pasien diberi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sebanyak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 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tablet,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berapa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diminum?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Mungkin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hanya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sekitar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50% 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tersebut dikonsumsi pasien.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Jadi,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inefisiensi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bisa 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sangat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besar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karena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ketidaktahuan dari</a:t>
            </a:r>
            <a:r>
              <a:rPr kumimoji="0" sz="2000" b="0" i="0" u="none" strike="noStrike" kern="1200" cap="none" spc="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55700" marR="59817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155065" algn="l"/>
                <a:tab pos="11557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Pemantauan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efek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samping dari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 </a:t>
            </a:r>
            <a:r>
              <a:rPr kumimoji="0" sz="20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</a:t>
            </a:r>
            <a:r>
              <a:rPr kumimoji="0" lang="en-US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pemantauan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reaksi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interaksi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dari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penggunaan </a:t>
            </a:r>
            <a:r>
              <a:rPr kumimoji="0" sz="20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beberapa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jenis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110074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rsegi Panjang 8">
            <a:extLst>
              <a:ext uri="{FF2B5EF4-FFF2-40B4-BE49-F238E27FC236}">
                <a16:creationId xmlns:a16="http://schemas.microsoft.com/office/drawing/2014/main" id="{A98A6B7E-27A0-4FE8-AE2B-62DFDCB91D44}"/>
              </a:ext>
            </a:extLst>
          </p:cNvPr>
          <p:cNvSpPr/>
          <p:nvPr/>
        </p:nvSpPr>
        <p:spPr>
          <a:xfrm>
            <a:off x="740975" y="1807270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Gambar 28" descr="Sebuah gambar berisi orang, dalam ruangan, wanita, melihat&#10;&#10;Deskripsi dihasilkan secara otomatis">
            <a:extLst>
              <a:ext uri="{FF2B5EF4-FFF2-40B4-BE49-F238E27FC236}">
                <a16:creationId xmlns:a16="http://schemas.microsoft.com/office/drawing/2014/main" id="{18A0BEA8-CBAA-4C46-8D75-7075F1335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3189"/>
          <a:stretch/>
        </p:blipFill>
        <p:spPr>
          <a:xfrm>
            <a:off x="8146953" y="426747"/>
            <a:ext cx="3767769" cy="2852483"/>
          </a:xfrm>
          <a:prstGeom prst="rect">
            <a:avLst/>
          </a:prstGeom>
        </p:spPr>
      </p:pic>
      <p:pic>
        <p:nvPicPr>
          <p:cNvPr id="31" name="Gambar 30">
            <a:extLst>
              <a:ext uri="{FF2B5EF4-FFF2-40B4-BE49-F238E27FC236}">
                <a16:creationId xmlns:a16="http://schemas.microsoft.com/office/drawing/2014/main" id="{A724566C-CAA4-4723-AD22-AA9E62A98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0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25" y="874315"/>
            <a:ext cx="5547360" cy="1061151"/>
          </a:xfrm>
        </p:spPr>
        <p:txBody>
          <a:bodyPr/>
          <a:lstStyle/>
          <a:p>
            <a:r>
              <a:rPr lang="en-US" b="1" dirty="0">
                <a:solidFill>
                  <a:srgbClr val="004A74"/>
                </a:solidFill>
                <a:latin typeface="+mn-lt"/>
              </a:rPr>
              <a:t>PENDAHULUAN</a:t>
            </a:r>
            <a:endParaRPr lang="en-US" dirty="0">
              <a:latin typeface="+mn-lt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634025" y="2224768"/>
            <a:ext cx="6141348" cy="3383619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89800"/>
              </a:lnSpc>
              <a:spcBef>
                <a:spcPts val="49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Implementasi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DRG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 </a:t>
            </a:r>
            <a:r>
              <a:rPr kumimoji="0" sz="24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sakit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memerlukan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perubahan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</a:t>
            </a:r>
            <a:r>
              <a:rPr kumimoji="0" sz="2400" b="0" i="0" u="none" strike="noStrike" kern="1200" cap="none" spc="-5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dukungan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dari</a:t>
            </a:r>
            <a:r>
              <a:rPr kumimoji="0" sz="24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SDM medis 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 non</a:t>
            </a:r>
            <a:r>
              <a:rPr kumimoji="0" sz="2400" b="0" i="0" u="none" strike="noStrike" kern="1200" cap="none" spc="-2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medis</a:t>
            </a: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Sistem</a:t>
            </a:r>
            <a:r>
              <a:rPr kumimoji="0" sz="24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informasi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Billing</a:t>
            </a:r>
            <a:r>
              <a:rPr kumimoji="0" sz="2400" b="0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683895" lvl="1" indent="-292100" algn="l" defTabSz="914400" rtl="0" eaLnBrk="1" fontAlgn="auto" latinLnBrk="0" hangingPunct="1">
              <a:lnSpc>
                <a:spcPts val="31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Perubahan budaya</a:t>
            </a:r>
            <a:r>
              <a:rPr kumimoji="0" sz="2400" b="0" i="0" u="none" strike="noStrike" kern="1200" cap="none" spc="-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organisasi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</a:t>
            </a:r>
            <a:endParaRPr kumimoji="0" lang="en-US" sz="2400" b="0" i="0" u="none" strike="noStrike" kern="1200" cap="none" spc="-1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683895" lvl="1" indent="0" algn="l" defTabSz="914400" rtl="0" eaLnBrk="1" fontAlgn="auto" latinLnBrk="0" hangingPunct="1">
              <a:lnSpc>
                <a:spcPts val="31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kepedulian 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terhadap </a:t>
            </a:r>
            <a:r>
              <a:rPr kumimoji="0" sz="24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biaya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n-US" sz="2400" b="0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469900" marR="683895" lvl="1" indent="0" algn="l" defTabSz="914400" rtl="0" eaLnBrk="1" fontAlgn="auto" latinLnBrk="0" hangingPunct="1">
              <a:lnSpc>
                <a:spcPts val="31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>
                <a:tab pos="762000" algn="l"/>
              </a:tabLst>
              <a:defRPr/>
            </a:pPr>
            <a:r>
              <a:rPr kumimoji="0" lang="en-US" sz="2400" b="0" i="0" u="none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</a:t>
            </a:r>
            <a:r>
              <a:rPr kumimoji="0" sz="24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efisiensi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4D1AE-80BC-4B6F-90FB-1972E5E19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9"/>
          <a:stretch/>
        </p:blipFill>
        <p:spPr>
          <a:xfrm>
            <a:off x="7032549" y="3347193"/>
            <a:ext cx="4882173" cy="308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7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0" y="383074"/>
            <a:ext cx="12190096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PERAN UNTUK MENDUKUNG PENGENDALIAN BIAYA</a:t>
            </a: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86268" y="4889204"/>
            <a:ext cx="5593976" cy="138504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-1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Rata </a:t>
            </a:r>
            <a:r>
              <a:rPr kumimoji="0" lang="es-ES" sz="1800" b="1" i="0" u="none" strike="noStrike" kern="1200" cap="none" spc="5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rata</a:t>
            </a:r>
            <a:r>
              <a:rPr kumimoji="0" lang="es-ES" sz="1800" b="1" i="0" u="none" strike="noStrike" kern="1200" cap="none" spc="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1800" b="1" i="0" u="none" strike="noStrike" kern="1200" cap="none" spc="5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Biaya</a:t>
            </a:r>
            <a:r>
              <a:rPr kumimoji="0" lang="es-ES" sz="1800" b="1" i="0" u="none" strike="noStrike" kern="1200" cap="none" spc="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1800" b="1" i="0" u="none" strike="noStrike" kern="1200" cap="none" spc="-1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obat</a:t>
            </a:r>
            <a:r>
              <a:rPr kumimoji="0" lang="es-ES" sz="1800" b="1" i="0" u="none" strike="noStrike" kern="1200" cap="none" spc="-1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1800" b="1" i="0" u="none" strike="noStrike" kern="1200" cap="none" spc="-1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dan </a:t>
            </a:r>
            <a:r>
              <a:rPr kumimoji="0" lang="es-ES" sz="1800" b="1" i="0" u="none" strike="noStrike" kern="1200" cap="none" spc="-5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farmasi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1800" b="1" i="0" u="none" strike="noStrike" kern="1200" cap="none" spc="-2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 RS 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50 – 60% </a:t>
            </a:r>
            <a:r>
              <a:rPr kumimoji="0" lang="es-ES" sz="1800" b="1" i="0" u="none" strike="noStrike" kern="1200" cap="none" spc="-5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dari</a:t>
            </a:r>
            <a:r>
              <a:rPr kumimoji="0" lang="es-ES" sz="1800" b="1" i="0" u="none" strike="noStrike" kern="1200" cap="none" spc="-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total </a:t>
            </a:r>
            <a:r>
              <a:rPr kumimoji="0" lang="es-ES" sz="1800" b="1" i="0" u="none" strike="noStrike" kern="1200" cap="none" spc="-5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biaya</a:t>
            </a:r>
            <a:r>
              <a:rPr kumimoji="0" lang="es-ES" sz="1800" b="1" i="0" u="none" strike="noStrike" kern="1200" cap="none" spc="-55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1800" b="1" i="0" u="none" strike="noStrike" kern="1200" cap="none" spc="-5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pelayanan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2" name="object 6"/>
          <p:cNvSpPr txBox="1"/>
          <p:nvPr/>
        </p:nvSpPr>
        <p:spPr>
          <a:xfrm>
            <a:off x="2986268" y="1672103"/>
            <a:ext cx="6154420" cy="3774751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Drug </a:t>
            </a: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Utilization</a:t>
            </a:r>
            <a:r>
              <a:rPr kumimoji="0" sz="3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</a:t>
            </a: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 peresepan</a:t>
            </a:r>
            <a:r>
              <a:rPr kumimoji="0" sz="280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rasional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information: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5080" lvl="1" indent="-292100" algn="l" defTabSz="914400" rtl="0" eaLnBrk="1" fontAlgn="auto" latinLnBrk="0" hangingPunct="1">
              <a:lnSpc>
                <a:spcPts val="3300"/>
              </a:lnSpc>
              <a:spcBef>
                <a:spcPts val="82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pemilihan </a:t>
            </a: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obat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r>
              <a:rPr kumimoji="0" sz="2800" b="0" i="0" u="none" strike="noStrike" kern="1200" cap="none" spc="-4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effective 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(Formularium)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Sosialisasi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generic</a:t>
            </a:r>
            <a:r>
              <a:rPr kumimoji="0" sz="28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name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2077908" y="1668118"/>
            <a:ext cx="8034280" cy="4703022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6615"/>
            <a:ext cx="12192000" cy="1061151"/>
          </a:xfrm>
        </p:spPr>
        <p:txBody>
          <a:bodyPr>
            <a:noAutofit/>
          </a:bodyPr>
          <a:lstStyle/>
          <a:p>
            <a:pPr algn="ctr"/>
            <a:r>
              <a:rPr lang="en-US" sz="4800" b="1" spc="-20" dirty="0">
                <a:solidFill>
                  <a:srgbClr val="004A74"/>
                </a:solidFill>
                <a:latin typeface="+mn-lt"/>
              </a:rPr>
              <a:t>PERAN </a:t>
            </a:r>
            <a:r>
              <a:rPr lang="en-US" sz="4800" b="1" spc="-30" dirty="0">
                <a:solidFill>
                  <a:srgbClr val="004A74"/>
                </a:solidFill>
                <a:latin typeface="+mn-lt"/>
              </a:rPr>
              <a:t>BAGIAN</a:t>
            </a:r>
            <a:r>
              <a:rPr lang="en-US" sz="4800" b="1" spc="250" dirty="0">
                <a:solidFill>
                  <a:srgbClr val="004A74"/>
                </a:solidFill>
                <a:latin typeface="+mn-lt"/>
              </a:rPr>
              <a:t> </a:t>
            </a:r>
            <a:r>
              <a:rPr lang="en-US" sz="4800" b="1" spc="-20" dirty="0">
                <a:solidFill>
                  <a:srgbClr val="004A74"/>
                </a:solidFill>
                <a:latin typeface="+mn-lt"/>
              </a:rPr>
              <a:t>KEUANGAN</a:t>
            </a:r>
            <a:endParaRPr lang="en-US" sz="4800" b="1" dirty="0">
              <a:solidFill>
                <a:srgbClr val="004A74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01126"/>
            <a:ext cx="12192001" cy="41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0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1" y="480902"/>
            <a:ext cx="10948556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KOMPONEN BIAYA RUMAH SAKIT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65" y="1999791"/>
            <a:ext cx="8839966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3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1">
            <a:extLst>
              <a:ext uri="{FF2B5EF4-FFF2-40B4-BE49-F238E27FC236}">
                <a16:creationId xmlns:a16="http://schemas.microsoft.com/office/drawing/2014/main" id="{189061D2-FB2B-4ED7-BB1C-573854C63EC3}"/>
              </a:ext>
            </a:extLst>
          </p:cNvPr>
          <p:cNvSpPr txBox="1">
            <a:spLocks/>
          </p:cNvSpPr>
          <p:nvPr/>
        </p:nvSpPr>
        <p:spPr>
          <a:xfrm>
            <a:off x="0" y="480902"/>
            <a:ext cx="10948557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PERAN BAGIAN KEUANGAN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2117717" y="1832040"/>
            <a:ext cx="7425690" cy="222186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Monitoring dan</a:t>
            </a:r>
            <a:r>
              <a:rPr kumimoji="0" sz="3200" b="0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evaluasi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Kontrol</a:t>
            </a:r>
            <a:r>
              <a:rPr kumimoji="0" sz="2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biaya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Kontrol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sumber</a:t>
            </a:r>
            <a:r>
              <a:rPr kumimoji="0" sz="280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daya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Feed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manajemen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</a:t>
            </a:r>
            <a:r>
              <a:rPr kumimoji="0" sz="3200" b="0" i="0" u="none" strike="noStrike" kern="1200" cap="none" spc="-4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provider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4591642" y="4886260"/>
            <a:ext cx="5283200" cy="584200"/>
          </a:xfrm>
          <a:prstGeom prst="rect">
            <a:avLst/>
          </a:prstGeom>
          <a:solidFill>
            <a:srgbClr val="3333CC"/>
          </a:solidFill>
        </p:spPr>
        <p:txBody>
          <a:bodyPr vert="horz" wrap="square" lIns="0" tIns="36194" rIns="0" bIns="0" rtlCol="0">
            <a:spAutoFit/>
          </a:bodyPr>
          <a:lstStyle/>
          <a:p>
            <a:pPr marL="87630" marR="0" lvl="0" indent="0" algn="l" defTabSz="914400" rtl="0" eaLnBrk="1" fontAlgn="auto" latinLnBrk="0" hangingPunct="1">
              <a:lnSpc>
                <a:spcPct val="100000"/>
              </a:lnSpc>
              <a:spcBef>
                <a:spcPts val="284"/>
              </a:spcBef>
              <a:spcAft>
                <a:spcPts val="0"/>
              </a:spcAft>
              <a:buClrTx/>
              <a:buSzTx/>
              <a:buFontTx/>
              <a:buNone/>
              <a:tabLst>
                <a:tab pos="1485265" algn="l"/>
                <a:tab pos="2247900" algn="l"/>
                <a:tab pos="4661535" algn="l"/>
              </a:tabLst>
              <a:defRPr/>
            </a:pP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TARIF	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	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</a:t>
            </a:r>
            <a:r>
              <a:rPr kumimoji="0" sz="32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	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object 5"/>
          <p:cNvGrpSpPr/>
          <p:nvPr/>
        </p:nvGrpSpPr>
        <p:grpSpPr>
          <a:xfrm>
            <a:off x="2393942" y="4333810"/>
            <a:ext cx="1689100" cy="1689100"/>
            <a:chOff x="838200" y="4343400"/>
            <a:chExt cx="1689100" cy="1689100"/>
          </a:xfrm>
        </p:grpSpPr>
        <p:sp>
          <p:nvSpPr>
            <p:cNvPr id="10" name="object 6"/>
            <p:cNvSpPr/>
            <p:nvPr/>
          </p:nvSpPr>
          <p:spPr>
            <a:xfrm>
              <a:off x="1106487" y="4349750"/>
              <a:ext cx="1414780" cy="1676400"/>
            </a:xfrm>
            <a:custGeom>
              <a:avLst/>
              <a:gdLst/>
              <a:ahLst/>
              <a:cxnLst/>
              <a:rect l="l" t="t" r="r" b="b"/>
              <a:pathLst>
                <a:path w="1414780" h="1676400">
                  <a:moveTo>
                    <a:pt x="995362" y="0"/>
                  </a:moveTo>
                  <a:lnTo>
                    <a:pt x="995362" y="419100"/>
                  </a:lnTo>
                  <a:lnTo>
                    <a:pt x="0" y="419100"/>
                  </a:lnTo>
                  <a:lnTo>
                    <a:pt x="0" y="1257300"/>
                  </a:lnTo>
                  <a:lnTo>
                    <a:pt x="995362" y="1257300"/>
                  </a:lnTo>
                  <a:lnTo>
                    <a:pt x="995362" y="1676400"/>
                  </a:lnTo>
                  <a:lnTo>
                    <a:pt x="1414462" y="838200"/>
                  </a:lnTo>
                  <a:lnTo>
                    <a:pt x="995362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7"/>
            <p:cNvSpPr/>
            <p:nvPr/>
          </p:nvSpPr>
          <p:spPr>
            <a:xfrm>
              <a:off x="1106487" y="4349750"/>
              <a:ext cx="1414780" cy="1676400"/>
            </a:xfrm>
            <a:custGeom>
              <a:avLst/>
              <a:gdLst/>
              <a:ahLst/>
              <a:cxnLst/>
              <a:rect l="l" t="t" r="r" b="b"/>
              <a:pathLst>
                <a:path w="1414780" h="1676400">
                  <a:moveTo>
                    <a:pt x="995363" y="0"/>
                  </a:moveTo>
                  <a:lnTo>
                    <a:pt x="995363" y="419100"/>
                  </a:lnTo>
                  <a:lnTo>
                    <a:pt x="0" y="419100"/>
                  </a:lnTo>
                  <a:lnTo>
                    <a:pt x="0" y="1257300"/>
                  </a:lnTo>
                  <a:lnTo>
                    <a:pt x="995363" y="1257300"/>
                  </a:lnTo>
                  <a:lnTo>
                    <a:pt x="995363" y="1676400"/>
                  </a:lnTo>
                  <a:lnTo>
                    <a:pt x="1414463" y="838200"/>
                  </a:lnTo>
                  <a:lnTo>
                    <a:pt x="995363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8"/>
            <p:cNvSpPr/>
            <p:nvPr/>
          </p:nvSpPr>
          <p:spPr>
            <a:xfrm>
              <a:off x="949325" y="4768850"/>
              <a:ext cx="104775" cy="838200"/>
            </a:xfrm>
            <a:custGeom>
              <a:avLst/>
              <a:gdLst/>
              <a:ahLst/>
              <a:cxnLst/>
              <a:rect l="l" t="t" r="r" b="b"/>
              <a:pathLst>
                <a:path w="104775" h="838200">
                  <a:moveTo>
                    <a:pt x="104775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104775" y="838200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9"/>
            <p:cNvSpPr/>
            <p:nvPr/>
          </p:nvSpPr>
          <p:spPr>
            <a:xfrm>
              <a:off x="949325" y="4768850"/>
              <a:ext cx="104775" cy="838200"/>
            </a:xfrm>
            <a:custGeom>
              <a:avLst/>
              <a:gdLst/>
              <a:ahLst/>
              <a:cxnLst/>
              <a:rect l="l" t="t" r="r" b="b"/>
              <a:pathLst>
                <a:path w="104775" h="838200">
                  <a:moveTo>
                    <a:pt x="0" y="0"/>
                  </a:moveTo>
                  <a:lnTo>
                    <a:pt x="104775" y="0"/>
                  </a:lnTo>
                  <a:lnTo>
                    <a:pt x="104775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0"/>
            <p:cNvSpPr/>
            <p:nvPr/>
          </p:nvSpPr>
          <p:spPr>
            <a:xfrm>
              <a:off x="844550" y="4768850"/>
              <a:ext cx="52705" cy="838200"/>
            </a:xfrm>
            <a:custGeom>
              <a:avLst/>
              <a:gdLst/>
              <a:ahLst/>
              <a:cxnLst/>
              <a:rect l="l" t="t" r="r" b="b"/>
              <a:pathLst>
                <a:path w="52705" h="838200">
                  <a:moveTo>
                    <a:pt x="52387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52387" y="838200"/>
                  </a:lnTo>
                  <a:lnTo>
                    <a:pt x="52387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1"/>
            <p:cNvSpPr/>
            <p:nvPr/>
          </p:nvSpPr>
          <p:spPr>
            <a:xfrm>
              <a:off x="844550" y="4768850"/>
              <a:ext cx="52705" cy="838200"/>
            </a:xfrm>
            <a:custGeom>
              <a:avLst/>
              <a:gdLst/>
              <a:ahLst/>
              <a:cxnLst/>
              <a:rect l="l" t="t" r="r" b="b"/>
              <a:pathLst>
                <a:path w="52705" h="838200">
                  <a:moveTo>
                    <a:pt x="0" y="0"/>
                  </a:moveTo>
                  <a:lnTo>
                    <a:pt x="52387" y="0"/>
                  </a:lnTo>
                  <a:lnTo>
                    <a:pt x="52387" y="838200"/>
                  </a:lnTo>
                  <a:lnTo>
                    <a:pt x="0" y="838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9542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udul 1">
            <a:extLst>
              <a:ext uri="{FF2B5EF4-FFF2-40B4-BE49-F238E27FC236}">
                <a16:creationId xmlns:a16="http://schemas.microsoft.com/office/drawing/2014/main" id="{F998A77E-E804-4602-A324-D226F2CD97BA}"/>
              </a:ext>
            </a:extLst>
          </p:cNvPr>
          <p:cNvSpPr txBox="1">
            <a:spLocks/>
          </p:cNvSpPr>
          <p:nvPr/>
        </p:nvSpPr>
        <p:spPr>
          <a:xfrm>
            <a:off x="0" y="361410"/>
            <a:ext cx="1219200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KASUS OUTLIER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sp>
        <p:nvSpPr>
          <p:cNvPr id="20" name="object 4"/>
          <p:cNvSpPr txBox="1"/>
          <p:nvPr/>
        </p:nvSpPr>
        <p:spPr>
          <a:xfrm>
            <a:off x="1094740" y="1635474"/>
            <a:ext cx="10002520" cy="4363439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DILAKUKAN 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AUDIT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MEDIK</a:t>
            </a:r>
            <a:r>
              <a:rPr kumimoji="0" sz="2800" b="1" i="0" u="none" strike="noStrike" kern="1200" cap="none" spc="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301625" lvl="1" indent="-292100" algn="l" defTabSz="914400" rtl="0" eaLnBrk="1" fontAlgn="auto" latinLnBrk="0" hangingPunct="1">
              <a:lnSpc>
                <a:spcPct val="1111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apakah layak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mendapat </a:t>
            </a:r>
            <a:r>
              <a:rPr kumimoji="0" sz="24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pembayaran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tambahan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sebagai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kasus 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outlier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(berdasarkan 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</a:t>
            </a:r>
            <a:r>
              <a:rPr kumimoji="0" lang="en-US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sumberdaya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</a:t>
            </a:r>
            <a:r>
              <a:rPr kumimoji="0" sz="2400" b="1" i="0" u="none" strike="noStrike" kern="120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terserap)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5080" lvl="1" indent="-292100" algn="l" defTabSz="914400" rtl="0" eaLnBrk="1" fontAlgn="auto" latinLnBrk="0" hangingPunct="1">
              <a:lnSpc>
                <a:spcPct val="1111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Dimaksudkan 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untuk 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melindungi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 </a:t>
            </a:r>
            <a:r>
              <a:rPr kumimoji="0" sz="24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dari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kerugian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finansial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besar 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karena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kasus-kasus</a:t>
            </a:r>
            <a:r>
              <a:rPr kumimoji="0" sz="2400" b="1" i="0" u="none" strike="noStrike" kern="1200" cap="none" spc="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mahal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798830" lvl="0" indent="-342900" algn="l" defTabSz="914400" rtl="0" eaLnBrk="1" fontAlgn="auto" latinLnBrk="0" hangingPunct="1">
              <a:lnSpc>
                <a:spcPct val="1101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Pembayaran kasus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outlier</a:t>
            </a:r>
            <a:r>
              <a:rPr kumimoji="0" sz="2800" b="1" i="0" u="none" strike="noStrike" kern="1200" cap="none" spc="-4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ditambahkan</a:t>
            </a:r>
            <a:r>
              <a:rPr kumimoji="0" lang="en-US" sz="2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pada 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DRG 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adjusted </a:t>
            </a:r>
            <a:r>
              <a:rPr kumimoji="0" sz="2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 </a:t>
            </a:r>
            <a:r>
              <a:rPr kumimoji="0" sz="2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payment</a:t>
            </a:r>
            <a:r>
              <a:rPr kumimoji="0" sz="2800" b="1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617855" lvl="0" indent="-342900" algn="l" defTabSz="914400" rtl="0" eaLnBrk="1" fontAlgn="auto" latinLnBrk="0" hangingPunct="1">
              <a:lnSpc>
                <a:spcPct val="1101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Kasus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outlier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harus </a:t>
            </a:r>
            <a:r>
              <a:rPr kumimoji="0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mendapat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persetujuan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untuk</a:t>
            </a:r>
            <a:r>
              <a:rPr kumimoji="0" sz="28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mendapatkan</a:t>
            </a:r>
            <a:r>
              <a:rPr kumimoji="0" sz="28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pembayaran</a:t>
            </a:r>
            <a:r>
              <a:rPr kumimoji="0" sz="28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(siapa</a:t>
            </a:r>
            <a:r>
              <a:rPr kumimoji="0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??)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188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Judul 1">
            <a:extLst>
              <a:ext uri="{FF2B5EF4-FFF2-40B4-BE49-F238E27FC236}">
                <a16:creationId xmlns:a16="http://schemas.microsoft.com/office/drawing/2014/main" id="{F998A77E-E804-4602-A324-D226F2CD97BA}"/>
              </a:ext>
            </a:extLst>
          </p:cNvPr>
          <p:cNvSpPr txBox="1">
            <a:spLocks/>
          </p:cNvSpPr>
          <p:nvPr/>
        </p:nvSpPr>
        <p:spPr>
          <a:xfrm>
            <a:off x="0" y="1163018"/>
            <a:ext cx="7571043" cy="1365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PERAN KOMITE MEDIK</a:t>
            </a:r>
          </a:p>
        </p:txBody>
      </p:sp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sp>
        <p:nvSpPr>
          <p:cNvPr id="22" name="object 3"/>
          <p:cNvSpPr txBox="1"/>
          <p:nvPr/>
        </p:nvSpPr>
        <p:spPr>
          <a:xfrm>
            <a:off x="2279003" y="3173952"/>
            <a:ext cx="4216400" cy="838200"/>
          </a:xfrm>
          <a:prstGeom prst="rect">
            <a:avLst/>
          </a:prstGeom>
          <a:solidFill>
            <a:srgbClr val="FFFF66"/>
          </a:solidFill>
          <a:ln w="12700">
            <a:solidFill>
              <a:srgbClr val="00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715645" marR="123825" lvl="0" indent="-609600" algn="l" defTabSz="914400" rtl="0" eaLnBrk="1" fontAlgn="auto" latinLnBrk="0" hangingPunct="1">
              <a:lnSpc>
                <a:spcPct val="100699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MENDORONG 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PEMBUATAN 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</a:t>
            </a:r>
            <a:r>
              <a:rPr kumimoji="0" sz="2400" b="0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object 4"/>
          <p:cNvGrpSpPr/>
          <p:nvPr/>
        </p:nvGrpSpPr>
        <p:grpSpPr>
          <a:xfrm>
            <a:off x="971028" y="2710402"/>
            <a:ext cx="927100" cy="1765300"/>
            <a:chOff x="1600200" y="4495800"/>
            <a:chExt cx="927100" cy="1765300"/>
          </a:xfrm>
        </p:grpSpPr>
        <p:sp>
          <p:nvSpPr>
            <p:cNvPr id="25" name="object 5"/>
            <p:cNvSpPr/>
            <p:nvPr/>
          </p:nvSpPr>
          <p:spPr>
            <a:xfrm>
              <a:off x="1606550" y="4502149"/>
              <a:ext cx="914400" cy="1752600"/>
            </a:xfrm>
            <a:custGeom>
              <a:avLst/>
              <a:gdLst/>
              <a:ahLst/>
              <a:cxnLst/>
              <a:rect l="l" t="t" r="r" b="b"/>
              <a:pathLst>
                <a:path w="914400" h="1752600">
                  <a:moveTo>
                    <a:pt x="28575" y="438150"/>
                  </a:moveTo>
                  <a:lnTo>
                    <a:pt x="0" y="438150"/>
                  </a:lnTo>
                  <a:lnTo>
                    <a:pt x="0" y="1314450"/>
                  </a:lnTo>
                  <a:lnTo>
                    <a:pt x="28575" y="1314450"/>
                  </a:lnTo>
                  <a:lnTo>
                    <a:pt x="28575" y="438150"/>
                  </a:lnTo>
                  <a:close/>
                </a:path>
                <a:path w="914400" h="1752600">
                  <a:moveTo>
                    <a:pt x="114300" y="438150"/>
                  </a:moveTo>
                  <a:lnTo>
                    <a:pt x="57150" y="438150"/>
                  </a:lnTo>
                  <a:lnTo>
                    <a:pt x="57150" y="1314450"/>
                  </a:lnTo>
                  <a:lnTo>
                    <a:pt x="114300" y="1314450"/>
                  </a:lnTo>
                  <a:lnTo>
                    <a:pt x="114300" y="438150"/>
                  </a:lnTo>
                  <a:close/>
                </a:path>
                <a:path w="914400" h="1752600">
                  <a:moveTo>
                    <a:pt x="914400" y="876300"/>
                  </a:moveTo>
                  <a:lnTo>
                    <a:pt x="685800" y="0"/>
                  </a:lnTo>
                  <a:lnTo>
                    <a:pt x="685800" y="438150"/>
                  </a:lnTo>
                  <a:lnTo>
                    <a:pt x="142875" y="438150"/>
                  </a:lnTo>
                  <a:lnTo>
                    <a:pt x="142875" y="1314450"/>
                  </a:lnTo>
                  <a:lnTo>
                    <a:pt x="685800" y="1314450"/>
                  </a:lnTo>
                  <a:lnTo>
                    <a:pt x="685800" y="1752600"/>
                  </a:lnTo>
                  <a:lnTo>
                    <a:pt x="914400" y="876300"/>
                  </a:lnTo>
                  <a:close/>
                </a:path>
              </a:pathLst>
            </a:custGeom>
            <a:solidFill>
              <a:srgbClr val="FF33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6"/>
            <p:cNvSpPr/>
            <p:nvPr/>
          </p:nvSpPr>
          <p:spPr>
            <a:xfrm>
              <a:off x="1606550" y="4502150"/>
              <a:ext cx="914400" cy="1752600"/>
            </a:xfrm>
            <a:custGeom>
              <a:avLst/>
              <a:gdLst/>
              <a:ahLst/>
              <a:cxnLst/>
              <a:rect l="l" t="t" r="r" b="b"/>
              <a:pathLst>
                <a:path w="914400" h="1752600">
                  <a:moveTo>
                    <a:pt x="685800" y="0"/>
                  </a:moveTo>
                  <a:lnTo>
                    <a:pt x="685800" y="438150"/>
                  </a:lnTo>
                  <a:lnTo>
                    <a:pt x="142875" y="438150"/>
                  </a:lnTo>
                  <a:lnTo>
                    <a:pt x="142875" y="1314450"/>
                  </a:lnTo>
                  <a:lnTo>
                    <a:pt x="685800" y="1314450"/>
                  </a:lnTo>
                  <a:lnTo>
                    <a:pt x="685800" y="1752600"/>
                  </a:lnTo>
                  <a:lnTo>
                    <a:pt x="914400" y="876300"/>
                  </a:lnTo>
                  <a:lnTo>
                    <a:pt x="685800" y="0"/>
                  </a:lnTo>
                  <a:close/>
                </a:path>
                <a:path w="914400" h="1752600">
                  <a:moveTo>
                    <a:pt x="57150" y="438150"/>
                  </a:moveTo>
                  <a:lnTo>
                    <a:pt x="114300" y="438150"/>
                  </a:lnTo>
                  <a:lnTo>
                    <a:pt x="114300" y="1314450"/>
                  </a:lnTo>
                  <a:lnTo>
                    <a:pt x="57150" y="1314450"/>
                  </a:lnTo>
                  <a:lnTo>
                    <a:pt x="57150" y="438150"/>
                  </a:lnTo>
                  <a:close/>
                </a:path>
                <a:path w="914400" h="1752600">
                  <a:moveTo>
                    <a:pt x="0" y="438150"/>
                  </a:moveTo>
                  <a:lnTo>
                    <a:pt x="28575" y="438150"/>
                  </a:lnTo>
                  <a:lnTo>
                    <a:pt x="28575" y="1314450"/>
                  </a:lnTo>
                  <a:lnTo>
                    <a:pt x="0" y="1314450"/>
                  </a:lnTo>
                  <a:lnTo>
                    <a:pt x="0" y="43815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re-Health Committee Letter for Medical School: Do You Need One? —  Shemmassian Academic Consulting">
            <a:extLst>
              <a:ext uri="{FF2B5EF4-FFF2-40B4-BE49-F238E27FC236}">
                <a16:creationId xmlns:a16="http://schemas.microsoft.com/office/drawing/2014/main" id="{89A94F45-B831-4614-B4E1-8AFF2FA6C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9"/>
          <a:stretch/>
        </p:blipFill>
        <p:spPr bwMode="auto">
          <a:xfrm>
            <a:off x="7967283" y="13836"/>
            <a:ext cx="5568124" cy="68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rsegi Panjang 12">
            <a:extLst>
              <a:ext uri="{FF2B5EF4-FFF2-40B4-BE49-F238E27FC236}">
                <a16:creationId xmlns:a16="http://schemas.microsoft.com/office/drawing/2014/main" id="{6B010258-B9AB-40F0-B0E9-C4756F29CEBC}"/>
              </a:ext>
            </a:extLst>
          </p:cNvPr>
          <p:cNvSpPr/>
          <p:nvPr/>
        </p:nvSpPr>
        <p:spPr>
          <a:xfrm>
            <a:off x="7571043" y="0"/>
            <a:ext cx="792480" cy="6891230"/>
          </a:xfrm>
          <a:prstGeom prst="rect">
            <a:avLst/>
          </a:prstGeom>
          <a:solidFill>
            <a:srgbClr val="004A7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3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0" y="318604"/>
            <a:ext cx="1219200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Experience of Taiwan in Using CP</a:t>
            </a: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6"/>
          <p:cNvSpPr txBox="1"/>
          <p:nvPr/>
        </p:nvSpPr>
        <p:spPr>
          <a:xfrm>
            <a:off x="1666418" y="1712479"/>
            <a:ext cx="8665845" cy="4719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0" lvl="0" indent="-215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Times New Roman"/>
              <a:buChar char="•"/>
              <a:tabLst>
                <a:tab pos="228600" algn="l"/>
              </a:tabLst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7 </a:t>
            </a:r>
            <a:r>
              <a:rPr kumimoji="0" sz="2800" b="1" i="1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Benefits </a:t>
            </a: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of </a:t>
            </a:r>
            <a:r>
              <a:rPr kumimoji="0" sz="2800" b="1" i="1" u="sng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CP </a:t>
            </a:r>
            <a:r>
              <a:rPr kumimoji="0" sz="2800" b="1" i="1" u="sng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implementation </a:t>
            </a:r>
            <a:r>
              <a:rPr kumimoji="0" sz="2800" b="1" i="1" u="sng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in </a:t>
            </a: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8 </a:t>
            </a:r>
            <a:r>
              <a:rPr kumimoji="0" sz="2800" b="1" i="1" u="sng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Hospital </a:t>
            </a:r>
            <a:r>
              <a:rPr kumimoji="0" sz="2800" b="1" i="1" u="sng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in</a:t>
            </a:r>
            <a:r>
              <a:rPr kumimoji="0" sz="2800" b="1" i="1" u="sng" strike="noStrike" kern="1200" cap="none" spc="-43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1" u="sng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Taiwan: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7565" marR="0" lvl="1" indent="-381635" algn="l" defTabSz="914400" rtl="0" eaLnBrk="1" fontAlgn="auto" latinLnBrk="0" hangingPunct="1">
              <a:lnSpc>
                <a:spcPts val="3329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AutoNum type="arabicParenR"/>
              <a:tabLst>
                <a:tab pos="838200" algn="l"/>
              </a:tabLst>
              <a:defRPr/>
            </a:pP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reducing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the </a:t>
            </a:r>
            <a:r>
              <a:rPr kumimoji="0" sz="2800" b="1" i="0" u="sng" strike="noStrike" kern="1200" cap="none" spc="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number </a:t>
            </a:r>
            <a:r>
              <a:rPr kumimoji="0" sz="2800" b="1" i="0" u="sng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of hospitalization</a:t>
            </a:r>
            <a:r>
              <a:rPr kumimoji="0" sz="2800" b="1" i="0" u="sng" strike="noStrike" kern="1200" cap="none" spc="-8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days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7565" marR="0" lvl="1" indent="-381635" algn="l" defTabSz="914400" rtl="0" eaLnBrk="1" fontAlgn="auto" latinLnBrk="0" hangingPunct="1">
              <a:lnSpc>
                <a:spcPts val="33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>
                <a:tab pos="838200" algn="l"/>
              </a:tabLst>
              <a:defRPr/>
            </a:pP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reducing</a:t>
            </a:r>
            <a:r>
              <a:rPr kumimoji="0" sz="2800" b="1" i="0" u="none" strike="noStrike" kern="1200" cap="none" spc="-1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medical</a:t>
            </a:r>
            <a:r>
              <a:rPr kumimoji="0" sz="2800" b="1" i="0" u="sng" strike="noStrike" kern="1200" cap="none" spc="13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expenses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7565" marR="0" lvl="1" indent="-381635" algn="l" defTabSz="914400" rtl="0" eaLnBrk="1" fontAlgn="auto" latinLnBrk="0" hangingPunct="1">
              <a:lnSpc>
                <a:spcPts val="3329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AutoNum type="arabicParenR"/>
              <a:tabLst>
                <a:tab pos="838200" algn="l"/>
              </a:tabLst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improving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the </a:t>
            </a:r>
            <a:r>
              <a:rPr kumimoji="0" sz="2800" b="1" i="0" u="sng" strike="noStrike" kern="1200" cap="none" spc="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quality </a:t>
            </a:r>
            <a:r>
              <a:rPr kumimoji="0" sz="2800" b="1" i="0" u="sng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of 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medical</a:t>
            </a:r>
            <a:r>
              <a:rPr kumimoji="0" sz="2800" b="1" i="0" u="sng" strike="noStrike" kern="1200" cap="none" spc="3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-5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care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7565" marR="0" lvl="1" indent="-381635" algn="l" defTabSz="914400" rtl="0" eaLnBrk="1" fontAlgn="auto" latinLnBrk="0" hangingPunct="1">
              <a:lnSpc>
                <a:spcPts val="33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>
                <a:tab pos="838200" algn="l"/>
              </a:tabLst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facilitating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-1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interdepartmental</a:t>
            </a:r>
            <a:r>
              <a:rPr kumimoji="0" sz="2800" b="1" i="0" u="sng" strike="noStrike" kern="1200" cap="none" spc="22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cooperation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165" marR="487045" lvl="1" indent="-355600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/>
              <a:buAutoNum type="arabicParenR"/>
              <a:tabLst>
                <a:tab pos="83820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sz="2800" b="1" i="0" u="sng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rationalizing &amp; </a:t>
            </a:r>
            <a:r>
              <a:rPr kumimoji="0" sz="2800" b="1" i="0" u="sng" strike="noStrike" kern="1200" cap="none" spc="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standardizing 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medical</a:t>
            </a:r>
            <a:r>
              <a:rPr kumimoji="0" sz="2800" b="1" i="0" u="sng" strike="noStrike" kern="1200" cap="none" spc="-14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-3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treatment 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procedures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165" marR="433705" lvl="1" indent="-355600" algn="l" defTabSz="914400" rtl="0" eaLnBrk="1" fontAlgn="auto" latinLnBrk="0" hangingPunct="1">
              <a:lnSpc>
                <a:spcPts val="34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 typeface="Times New Roman"/>
              <a:buAutoNum type="arabicParenR"/>
              <a:tabLst>
                <a:tab pos="83820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fostering </a:t>
            </a:r>
            <a:r>
              <a:rPr kumimoji="0" sz="2800" b="1" i="0" u="sng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patient 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satisfaction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providing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health  education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37565" marR="0" lvl="1" indent="-381635" algn="l" defTabSz="914400" rtl="0" eaLnBrk="1" fontAlgn="auto" latinLnBrk="0" hangingPunct="1">
              <a:lnSpc>
                <a:spcPts val="31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arenR"/>
              <a:tabLst>
                <a:tab pos="838200" algn="l"/>
              </a:tabLst>
              <a:defRPr/>
            </a:pPr>
            <a:r>
              <a:rPr kumimoji="0" sz="2800" b="1" i="0" u="sng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providing an </a:t>
            </a:r>
            <a:r>
              <a:rPr kumimoji="0" sz="2800" b="1" i="0" u="sng" strike="noStrike" kern="1200" cap="none" spc="-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evidentiary </a:t>
            </a:r>
            <a:r>
              <a:rPr kumimoji="0" sz="2800" b="1" i="0" u="sng" strike="noStrike" kern="1200" cap="none" spc="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basis </a:t>
            </a:r>
            <a:r>
              <a:rPr kumimoji="0" sz="2800" b="1" i="0" u="sng" strike="noStrike" kern="1200" cap="none" spc="-15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for</a:t>
            </a:r>
            <a:r>
              <a:rPr kumimoji="0" sz="2800" b="1" i="0" u="sng" strike="noStrike" kern="1200" cap="none" spc="-114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sng" strike="noStrike" kern="1200" cap="none" spc="-1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>
                  <a:solidFill>
                    <a:srgbClr val="CC3300"/>
                  </a:solidFill>
                </a:uFill>
                <a:latin typeface="Times New Roman"/>
                <a:ea typeface="+mn-ea"/>
                <a:cs typeface="Times New Roman"/>
              </a:rPr>
              <a:t>medical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165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treatment </a:t>
            </a:r>
            <a:r>
              <a:rPr kumimoji="0" sz="2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minimizing 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disputes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 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</a:t>
            </a:r>
            <a:r>
              <a:rPr kumimoji="0" sz="2800" b="1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care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1570478" y="1679777"/>
            <a:ext cx="9229602" cy="4760815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36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 txBox="1"/>
          <p:nvPr/>
        </p:nvSpPr>
        <p:spPr>
          <a:xfrm>
            <a:off x="1616183" y="147918"/>
            <a:ext cx="7467600" cy="1454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PELAYANAN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JANTUNG</a:t>
            </a:r>
            <a:r>
              <a:rPr kumimoji="0" sz="16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TERPADU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Perjan 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Sakit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Cipto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Mangunkusumo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Jl. Diponegoro</a:t>
            </a:r>
            <a:r>
              <a:rPr kumimoji="0" sz="16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Jakarta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Pusat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10430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Kotak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1086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Gd.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CMU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Lt.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Telp.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3916417, 3918301, 3910346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5020, 5006, 5007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Fax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8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3910346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27300" marR="0" lvl="0" indent="0" algn="l" defTabSz="914400" rtl="0" eaLnBrk="1" fontAlgn="auto" latinLnBrk="0" hangingPunct="1">
              <a:lnSpc>
                <a:spcPts val="1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 for</a:t>
            </a:r>
            <a:r>
              <a:rPr kumimoji="0" sz="1600" b="1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CABG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5" name="object 4"/>
          <p:cNvGraphicFramePr>
            <a:graphicFrameLocks noGrp="1"/>
          </p:cNvGraphicFramePr>
          <p:nvPr/>
        </p:nvGraphicFramePr>
        <p:xfrm>
          <a:off x="1666595" y="1676401"/>
          <a:ext cx="8908413" cy="51815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4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6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79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Preoperasi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Hari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Operasi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POD Ke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625475" marR="107950" indent="-508000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POD ke-2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  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663575" marR="151765" indent="-495300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POD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ke 4</a:t>
                      </a:r>
                      <a:r>
                        <a:rPr sz="18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  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1519">
                <a:tc>
                  <a:txBody>
                    <a:bodyPr/>
                    <a:lstStyle/>
                    <a:p>
                      <a:pPr marL="90805" marR="207010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Ka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sc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l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94335">
                        <a:lnSpc>
                          <a:spcPct val="108800"/>
                        </a:lnSpc>
                        <a:spcBef>
                          <a:spcPts val="17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2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ana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n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darah  bilateral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90805" marR="89535">
                        <a:lnSpc>
                          <a:spcPct val="100299"/>
                        </a:lnSpc>
                        <a:spcBef>
                          <a:spcPts val="430"/>
                        </a:spcBef>
                        <a:tabLst>
                          <a:tab pos="1183005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-Berat  Bada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n	&amp;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Tinggi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Badan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64515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Monitor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&amp;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atasi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:</a:t>
                      </a: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-Perdarahan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-Menggigil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-Arythmia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ts val="2130"/>
                        </a:lnSpc>
                        <a:spcBef>
                          <a:spcPts val="439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</a:p>
                    <a:p>
                      <a:pPr marL="90805">
                        <a:lnSpc>
                          <a:spcPts val="213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Hemodinamik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-Inotropik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54305" marR="196215" indent="-63500">
                        <a:lnSpc>
                          <a:spcPct val="120400"/>
                        </a:lnSpc>
                        <a:tabLst>
                          <a:tab pos="649605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Obat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obatan  (setelah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8  j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m	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Po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top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-ASA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-Digoxin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-Metoprolol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18440" marR="116205" indent="-127000">
                        <a:lnSpc>
                          <a:spcPct val="115700"/>
                        </a:lnSpc>
                        <a:spcBef>
                          <a:spcPts val="20"/>
                        </a:spcBef>
                      </a:pPr>
                      <a:r>
                        <a:rPr sz="1800" spc="-35" dirty="0">
                          <a:latin typeface="Arial"/>
                          <a:cs typeface="Arial"/>
                        </a:rPr>
                        <a:t>-Tanda-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tanda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vital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1440" marR="357505" indent="127000">
                        <a:lnSpc>
                          <a:spcPct val="101899"/>
                        </a:lnSpc>
                        <a:spcBef>
                          <a:spcPts val="40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setiap</a:t>
                      </a:r>
                      <a:r>
                        <a:rPr sz="18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2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jam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-Telemetry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-Cabut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line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1440" marR="484505" indent="63500">
                        <a:lnSpc>
                          <a:spcPts val="2100"/>
                        </a:lnSpc>
                        <a:spcBef>
                          <a:spcPts val="56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arteri</a:t>
                      </a:r>
                      <a:r>
                        <a:rPr sz="18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&amp;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CVP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1440" marR="586740">
                        <a:lnSpc>
                          <a:spcPct val="101899"/>
                        </a:lnSpc>
                        <a:spcBef>
                          <a:spcPts val="33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-Obat-  obatan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1440" marR="501650">
                        <a:lnSpc>
                          <a:spcPts val="2100"/>
                        </a:lnSpc>
                        <a:spcBef>
                          <a:spcPts val="56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-2 g  M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GS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800" baseline="-13888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25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02284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2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nda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  tanda</a:t>
                      </a:r>
                    </a:p>
                    <a:p>
                      <a:pPr marL="90805" marR="591185" indent="127000">
                        <a:lnSpc>
                          <a:spcPct val="1111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vital  setiap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8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jam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Telemetry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20700">
                        <a:lnSpc>
                          <a:spcPts val="2100"/>
                        </a:lnSpc>
                        <a:spcBef>
                          <a:spcPts val="480"/>
                        </a:spcBef>
                        <a:buChar char="-"/>
                        <a:tabLst>
                          <a:tab pos="231140" algn="l"/>
                        </a:tabLst>
                      </a:pPr>
                      <a:r>
                        <a:rPr sz="1800" spc="-20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nda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-  tanda</a:t>
                      </a:r>
                    </a:p>
                    <a:p>
                      <a:pPr marL="90805" marR="495300" indent="127000">
                        <a:lnSpc>
                          <a:spcPct val="111100"/>
                        </a:lnSpc>
                        <a:spcBef>
                          <a:spcPts val="14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vital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ebe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m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pulang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0805" marR="609600">
                        <a:lnSpc>
                          <a:spcPct val="111100"/>
                        </a:lnSpc>
                        <a:spcBef>
                          <a:spcPts val="100"/>
                        </a:spcBef>
                        <a:buChar char="-"/>
                        <a:tabLst>
                          <a:tab pos="23114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abu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pacing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wire</a:t>
                      </a:r>
                    </a:p>
                  </a:txBody>
                  <a:tcPr marL="0" marR="0" marT="609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16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402042" y="0"/>
            <a:ext cx="7467600" cy="1234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PELAYANAN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JANTUNG</a:t>
            </a:r>
            <a:r>
              <a:rPr kumimoji="0" sz="16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TERPADU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Perjan 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Sakit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Cipto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Mangunkusumo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Jl. Diponegoro</a:t>
            </a:r>
            <a:r>
              <a:rPr kumimoji="0" sz="16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Jakarta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Pusat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10430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Kotak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1086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Gd.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CMU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Lt.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Telp.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3916417, 3918301, 3910346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5020, 5006, 5007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Fax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3910346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54" y="1423454"/>
            <a:ext cx="9342158" cy="5432007"/>
          </a:xfrm>
          <a:prstGeom prst="rect">
            <a:avLst/>
          </a:prstGeom>
        </p:spPr>
      </p:pic>
      <p:sp>
        <p:nvSpPr>
          <p:cNvPr id="10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74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1"/>
          <p:cNvSpPr txBox="1"/>
          <p:nvPr/>
        </p:nvSpPr>
        <p:spPr>
          <a:xfrm>
            <a:off x="1401500" y="196230"/>
            <a:ext cx="7467600" cy="1694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PELAYANAN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JANTUNG</a:t>
            </a:r>
            <a:r>
              <a:rPr kumimoji="0" sz="16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TERPADU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Perjan 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Sakit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Cipto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Mangunkusumo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Jl. Diponegoro</a:t>
            </a:r>
            <a:r>
              <a:rPr kumimoji="0" sz="16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Jakarta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Pusat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10430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Kotak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1086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Gd.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CMU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Lt.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Telp.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3916417, 3918301, 3910346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5020, 5006, 5007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Fax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3910346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400" b="0" i="0" u="none" strike="noStrike" kern="1200" cap="none" spc="-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CABG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06" y="1941659"/>
            <a:ext cx="9490618" cy="4913802"/>
          </a:xfrm>
          <a:prstGeom prst="rect">
            <a:avLst/>
          </a:prstGeom>
        </p:spPr>
      </p:pic>
      <p:sp>
        <p:nvSpPr>
          <p:cNvPr id="6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1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192" y="2377052"/>
            <a:ext cx="8766808" cy="4480948"/>
          </a:xfrm>
          <a:prstGeom prst="rect">
            <a:avLst/>
          </a:prstGeom>
        </p:spPr>
      </p:pic>
      <p:sp>
        <p:nvSpPr>
          <p:cNvPr id="2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677" y="2377052"/>
            <a:ext cx="5547360" cy="1061151"/>
          </a:xfrm>
        </p:spPr>
        <p:txBody>
          <a:bodyPr/>
          <a:lstStyle/>
          <a:p>
            <a:r>
              <a:rPr lang="en-US" b="1" dirty="0">
                <a:solidFill>
                  <a:srgbClr val="004A74"/>
                </a:solidFill>
                <a:latin typeface="+mn-lt"/>
              </a:rPr>
              <a:t>PERAN REKAM MEDIK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805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Grp="1"/>
          </p:cNvGraphicFramePr>
          <p:nvPr/>
        </p:nvGraphicFramePr>
        <p:xfrm>
          <a:off x="1648665" y="2702880"/>
          <a:ext cx="9445159" cy="41525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2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6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7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73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spc="10" dirty="0">
                          <a:latin typeface="Arial"/>
                          <a:cs typeface="Arial"/>
                        </a:rPr>
                        <a:t>Preoperasi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3968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Hari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Operasi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4984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POD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Ke</a:t>
                      </a:r>
                      <a:r>
                        <a:rPr sz="14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POD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ke-2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400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POD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ke 4 -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015">
                <a:tc>
                  <a:txBody>
                    <a:bodyPr/>
                    <a:lstStyle/>
                    <a:p>
                      <a:pPr marL="90805" marR="400685">
                        <a:lnSpc>
                          <a:spcPts val="1600"/>
                        </a:lnSpc>
                        <a:spcBef>
                          <a:spcPts val="480"/>
                        </a:spcBef>
                      </a:pPr>
                      <a:r>
                        <a:rPr sz="1400" spc="-35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400" spc="2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400" spc="3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spc="2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 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nyeri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  <a:spcBef>
                          <a:spcPts val="359"/>
                        </a:spcBef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-Kontinyu</a:t>
                      </a:r>
                      <a:r>
                        <a:rPr sz="14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Morfin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ts val="1639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-Sulfat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IV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19075">
                        <a:lnSpc>
                          <a:spcPct val="98200"/>
                        </a:lnSpc>
                        <a:spcBef>
                          <a:spcPts val="390"/>
                        </a:spcBef>
                      </a:pPr>
                      <a:r>
                        <a:rPr sz="1400" spc="10" dirty="0">
                          <a:latin typeface="Arial"/>
                          <a:cs typeface="Arial"/>
                        </a:rPr>
                        <a:t>Morfin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distop  analgetik</a:t>
                      </a:r>
                      <a:r>
                        <a:rPr sz="140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diberikan 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paracetamol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400" spc="10" dirty="0">
                          <a:latin typeface="Arial"/>
                          <a:cs typeface="Arial"/>
                        </a:rPr>
                        <a:t>Paracetamol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200" spc="10" dirty="0">
                          <a:latin typeface="Arial"/>
                          <a:cs typeface="Arial"/>
                        </a:rPr>
                        <a:t>Paracetamol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8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Nutrisi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41605" marR="142240" indent="-50800">
                        <a:lnSpc>
                          <a:spcPct val="98200"/>
                        </a:lnSpc>
                        <a:spcBef>
                          <a:spcPts val="390"/>
                        </a:spcBef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-Puasa</a:t>
                      </a:r>
                      <a:r>
                        <a:rPr sz="1400" spc="-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mulai 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dari tengah 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malam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  <a:spcBef>
                          <a:spcPts val="359"/>
                        </a:spcBef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-Puasa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805" marR="157480" algn="just">
                        <a:lnSpc>
                          <a:spcPts val="1700"/>
                        </a:lnSpc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-NGT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ditampung</a:t>
                      </a:r>
                      <a:r>
                        <a:rPr sz="14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se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Cara pasif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atau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low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suction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1639"/>
                        </a:lnSpc>
                        <a:spcBef>
                          <a:spcPts val="359"/>
                        </a:spcBef>
                      </a:pPr>
                      <a:r>
                        <a:rPr sz="1400" spc="10" dirty="0">
                          <a:latin typeface="Arial"/>
                          <a:cs typeface="Arial"/>
                        </a:rPr>
                        <a:t>-Cabut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NGT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41605" marR="170180" indent="-50800">
                        <a:lnSpc>
                          <a:spcPts val="1700"/>
                        </a:lnSpc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-Berikan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minum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air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putih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atau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the 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manis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33045">
                        <a:lnSpc>
                          <a:spcPct val="98200"/>
                        </a:lnSpc>
                        <a:spcBef>
                          <a:spcPts val="390"/>
                        </a:spcBef>
                      </a:pPr>
                      <a:r>
                        <a:rPr sz="1400" spc="15" dirty="0">
                          <a:latin typeface="Arial"/>
                          <a:cs typeface="Arial"/>
                        </a:rPr>
                        <a:t>-Makanan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tinggi kalori, 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tinggi</a:t>
                      </a:r>
                      <a:r>
                        <a:rPr sz="1400" spc="-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protein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66370">
                        <a:lnSpc>
                          <a:spcPts val="1400"/>
                        </a:lnSpc>
                        <a:spcBef>
                          <a:spcPts val="439"/>
                        </a:spcBef>
                      </a:pPr>
                      <a:r>
                        <a:rPr sz="1200" spc="15" dirty="0">
                          <a:latin typeface="Arial"/>
                          <a:cs typeface="Arial"/>
                        </a:rPr>
                        <a:t>-Diet</a:t>
                      </a:r>
                      <a:r>
                        <a:rPr sz="1200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ditingkat  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Kan 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secara  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bertahap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832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Aktivitas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27635">
                        <a:lnSpc>
                          <a:spcPct val="99200"/>
                        </a:lnSpc>
                        <a:spcBef>
                          <a:spcPts val="370"/>
                        </a:spcBef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-Mobilisasi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tempat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tdur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sampai  duduk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di kursi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setelah</a:t>
                      </a:r>
                      <a:r>
                        <a:rPr sz="14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ekstubasi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141605" marR="93980" indent="-50800">
                        <a:lnSpc>
                          <a:spcPct val="98200"/>
                        </a:lnSpc>
                        <a:spcBef>
                          <a:spcPts val="39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- Mobilisasi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sekitar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tempat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tidur  setiap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jam</a:t>
                      </a: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89535">
                        <a:lnSpc>
                          <a:spcPct val="99500"/>
                        </a:lnSpc>
                        <a:spcBef>
                          <a:spcPts val="365"/>
                        </a:spcBef>
                      </a:pPr>
                      <a:r>
                        <a:rPr sz="1400" spc="5" dirty="0">
                          <a:latin typeface="Arial"/>
                          <a:cs typeface="Arial"/>
                        </a:rPr>
                        <a:t>-Mobilisasi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di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sekitar 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ruangan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3 kali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Sehari 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kemudian  </a:t>
                      </a:r>
                      <a:r>
                        <a:rPr sz="1400" spc="5" dirty="0">
                          <a:latin typeface="Arial"/>
                          <a:cs typeface="Arial"/>
                        </a:rPr>
                        <a:t>dikoridor  </a:t>
                      </a:r>
                      <a:r>
                        <a:rPr sz="1400" spc="10" dirty="0">
                          <a:latin typeface="Arial"/>
                          <a:cs typeface="Arial"/>
                        </a:rPr>
                        <a:t>Ruangan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4  kali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5" dirty="0">
                          <a:latin typeface="Arial"/>
                          <a:cs typeface="Arial"/>
                        </a:rPr>
                        <a:t>sehari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11125">
                        <a:lnSpc>
                          <a:spcPct val="99500"/>
                        </a:lnSpc>
                        <a:spcBef>
                          <a:spcPts val="36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-- 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Mobilisasi di  koridor ruang  an 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naik</a:t>
                      </a:r>
                      <a:r>
                        <a:rPr sz="1200" spc="-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" dirty="0">
                          <a:latin typeface="Arial"/>
                          <a:cs typeface="Arial"/>
                        </a:rPr>
                        <a:t>tangga  (12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20" dirty="0">
                          <a:latin typeface="Arial"/>
                          <a:cs typeface="Arial"/>
                        </a:rPr>
                        <a:t>anak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ts val="1400"/>
                        </a:lnSpc>
                      </a:pPr>
                      <a:r>
                        <a:rPr sz="1200" spc="15" dirty="0">
                          <a:latin typeface="Arial"/>
                          <a:cs typeface="Arial"/>
                        </a:rPr>
                        <a:t>tangga)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200" spc="-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kali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200" spc="15" dirty="0">
                          <a:latin typeface="Arial"/>
                          <a:cs typeface="Arial"/>
                        </a:rPr>
                        <a:t>sehari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3"/>
          <p:cNvSpPr txBox="1"/>
          <p:nvPr/>
        </p:nvSpPr>
        <p:spPr>
          <a:xfrm>
            <a:off x="1383100" y="253104"/>
            <a:ext cx="7467600" cy="1972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91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PELAYANAN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JANTUNG</a:t>
            </a:r>
            <a:r>
              <a:rPr kumimoji="0" sz="16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TERPADU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Perjan 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Sakit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Cipto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Mangunkusumo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Jl. Diponegoro</a:t>
            </a:r>
            <a:r>
              <a:rPr kumimoji="0" sz="1600" b="0" i="0" u="none" strike="noStrike" kern="1200" cap="none" spc="-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Jakarta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Pusat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10430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Kotak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1086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Gd.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CMU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Lt.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 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Telp.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3916417, 3918301, 3910346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Ext.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5020, 5006, 5007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Fax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</a:t>
            </a:r>
            <a:r>
              <a:rPr kumimoji="0" sz="16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3910346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 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600" b="0" i="0" u="none" strike="noStrike" kern="1200" cap="none" spc="-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CABG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01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04" y="1310043"/>
            <a:ext cx="9266723" cy="5627096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1529874" y="173318"/>
            <a:ext cx="7744459" cy="1160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3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PELAYANAN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JANTUNG</a:t>
            </a:r>
            <a:r>
              <a:rPr kumimoji="0" sz="1400" b="1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TERPADU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16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Perjan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Sakit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Cipto</a:t>
            </a:r>
            <a:r>
              <a:rPr kumimoji="0" sz="1400" b="1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Mangunkusumo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Jl.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Diponegoro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No.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Jakarta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Pusat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10430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Kotak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Pos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1086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Gd.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CMU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Lt.</a:t>
            </a:r>
            <a:r>
              <a:rPr kumimoji="0" sz="1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Telp.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3916417,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3918301,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3910346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Ext.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5020,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5006,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5007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Fax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(021)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3910346</a:t>
            </a:r>
          </a:p>
          <a:p>
            <a:pPr marL="257175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CABG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8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192" y="2377052"/>
            <a:ext cx="8766808" cy="4480948"/>
          </a:xfrm>
          <a:prstGeom prst="rect">
            <a:avLst/>
          </a:prstGeom>
        </p:spPr>
      </p:pic>
      <p:sp>
        <p:nvSpPr>
          <p:cNvPr id="2" name="Judul 1">
            <a:extLst>
              <a:ext uri="{FF2B5EF4-FFF2-40B4-BE49-F238E27FC236}">
                <a16:creationId xmlns:a16="http://schemas.microsoft.com/office/drawing/2014/main" id="{92FB7007-EE06-480A-AD18-012ABE18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3276"/>
            <a:ext cx="8496508" cy="1061151"/>
          </a:xfrm>
        </p:spPr>
        <p:txBody>
          <a:bodyPr/>
          <a:lstStyle/>
          <a:p>
            <a:pPr algn="ctr"/>
            <a:r>
              <a:rPr lang="en-US" b="1" spc="15" dirty="0">
                <a:solidFill>
                  <a:srgbClr val="004A74"/>
                </a:solidFill>
                <a:latin typeface="+mn-lt"/>
                <a:cs typeface="Arial" panose="020B0604020202020204" pitchFamily="34" charset="0"/>
              </a:rPr>
              <a:t>DUKUNGAN</a:t>
            </a:r>
            <a:r>
              <a:rPr lang="en-US" b="1" spc="-270" dirty="0">
                <a:solidFill>
                  <a:srgbClr val="004A74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spc="-15" dirty="0">
                <a:solidFill>
                  <a:srgbClr val="004A74"/>
                </a:solidFill>
                <a:latin typeface="+mn-lt"/>
                <a:cs typeface="Arial" panose="020B0604020202020204" pitchFamily="34" charset="0"/>
              </a:rPr>
              <a:t>SIM</a:t>
            </a:r>
            <a:endParaRPr lang="en-US" dirty="0">
              <a:solidFill>
                <a:srgbClr val="004A74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14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ambar 16">
            <a:extLst>
              <a:ext uri="{FF2B5EF4-FFF2-40B4-BE49-F238E27FC236}">
                <a16:creationId xmlns:a16="http://schemas.microsoft.com/office/drawing/2014/main" id="{8B294B3C-0562-485D-BB86-56AB99027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" y="6228651"/>
            <a:ext cx="1433070" cy="626810"/>
          </a:xfrm>
          <a:prstGeom prst="rect">
            <a:avLst/>
          </a:prstGeom>
        </p:spPr>
      </p:pic>
      <p:sp>
        <p:nvSpPr>
          <p:cNvPr id="18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1" y="555385"/>
            <a:ext cx="1144331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Sistem</a:t>
            </a:r>
            <a:r>
              <a:rPr kumimoji="0" lang="en-US" sz="4400" b="1" i="0" u="none" strike="noStrike" kern="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4400" b="1" i="0" u="none" strike="noStrike" kern="0" cap="none" spc="-1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Informasi</a:t>
            </a:r>
            <a:r>
              <a:rPr kumimoji="0" lang="en-US" sz="4400" b="1" i="0" u="none" strike="noStrike" kern="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4400" b="1" i="0" u="none" strike="noStrike" kern="0" cap="none" spc="-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Rumah</a:t>
            </a:r>
            <a:r>
              <a:rPr kumimoji="0" lang="en-US" sz="4400" b="1" i="0" u="none" strike="noStrike" kern="0" cap="none" spc="24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4400" b="1" i="0" u="none" strike="noStrike" kern="0" cap="none" spc="-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Sakit</a:t>
            </a:r>
            <a:endParaRPr kumimoji="0" lang="en-US" sz="4400" b="1" i="0" u="none" strike="noStrike" kern="0" cap="none" spc="-1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Arial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931564" y="1455938"/>
            <a:ext cx="11443316" cy="82702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1000125" lvl="0" indent="-34290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Harus mampu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menjembatani</a:t>
            </a:r>
            <a:r>
              <a:rPr kumimoji="0" sz="24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workflow  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pelayanan 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 </a:t>
            </a: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</a:t>
            </a:r>
            <a:r>
              <a:rPr kumimoji="0" sz="2400" b="0" i="0" u="none" strike="noStrike" kern="1200" cap="none" spc="-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kompleks.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Kunci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dan 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informasi </a:t>
            </a:r>
            <a:r>
              <a:rPr kumimoji="0" sz="24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antar</a:t>
            </a:r>
            <a:r>
              <a:rPr kumimoji="0" sz="2400" b="0" i="0" u="none" strike="noStrike" kern="1200" cap="none" spc="-5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departemen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harus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interoperabel</a:t>
            </a:r>
            <a:r>
              <a:rPr kumimoji="0" lang="en-US" sz="24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361" y="2566707"/>
            <a:ext cx="7659277" cy="419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1323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0" y="496864"/>
            <a:ext cx="12192000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Controlling</a:t>
            </a:r>
            <a:r>
              <a:rPr kumimoji="0" lang="en-US" sz="3600" b="1" i="0" u="none" strike="noStrike" kern="1200" cap="none" spc="8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Casemix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2420469" y="1739082"/>
            <a:ext cx="7640320" cy="4257040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3"/>
          <p:cNvSpPr txBox="1"/>
          <p:nvPr/>
        </p:nvSpPr>
        <p:spPr>
          <a:xfrm>
            <a:off x="3059279" y="2036298"/>
            <a:ext cx="6362700" cy="3665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66465" algn="l"/>
              </a:tabLs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Hospitals</a:t>
            </a:r>
            <a:r>
              <a:rPr kumimoji="0" sz="2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	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software 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…...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lett"/>
                <a:ea typeface="+mn-ea"/>
                <a:cs typeface="Marlett"/>
              </a:rPr>
              <a:t>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</a:t>
            </a:r>
            <a:r>
              <a:rPr kumimoji="0" sz="2000" b="1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Costing;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lett"/>
                <a:ea typeface="+mn-ea"/>
                <a:cs typeface="Marlett"/>
              </a:rPr>
              <a:t>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 </a:t>
            </a: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Hoc”</a:t>
            </a:r>
            <a:r>
              <a:rPr kumimoji="0" sz="20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reporting;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lett"/>
                <a:ea typeface="+mn-ea"/>
                <a:cs typeface="Marlett"/>
              </a:rPr>
              <a:t>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 Indicator</a:t>
            </a:r>
            <a:r>
              <a:rPr kumimoji="0" sz="20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analysis;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336169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lett"/>
                <a:ea typeface="+mn-ea"/>
                <a:cs typeface="Marlett"/>
              </a:rPr>
              <a:t>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DRG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budget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analysis;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lett"/>
                <a:ea typeface="+mn-ea"/>
                <a:cs typeface="Marlett"/>
              </a:rPr>
              <a:t>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Coding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assistance;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lett"/>
                <a:ea typeface="+mn-ea"/>
                <a:cs typeface="Marlett"/>
              </a:rPr>
              <a:t>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Nursing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dependency;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lett"/>
                <a:ea typeface="+mn-ea"/>
                <a:cs typeface="Marlett"/>
              </a:rPr>
              <a:t>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Interface 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Grouper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0" algn="l" defTabSz="914400" rtl="0" eaLnBrk="1" fontAlgn="auto" latinLnBrk="0" hangingPunct="1">
              <a:lnSpc>
                <a:spcPts val="27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….Hospitals </a:t>
            </a:r>
            <a:r>
              <a:rPr kumimoji="0" sz="2800" b="1" i="0" u="none" strike="noStrike" kern="1200" cap="none" spc="15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</a:t>
            </a:r>
            <a:r>
              <a:rPr kumimoji="0" sz="2800" b="1" i="0" u="none" strike="noStrike" kern="1200" cap="none" spc="-8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“Grouper”  </a:t>
            </a:r>
            <a:r>
              <a:rPr kumimoji="0" sz="2800" b="1" i="0" u="none" strike="noStrike" kern="1200" cap="none" spc="1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software.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147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0" y="261622"/>
            <a:ext cx="12190096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Flow </a:t>
            </a:r>
            <a:r>
              <a:rPr kumimoji="0" 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Chart</a:t>
            </a:r>
            <a:r>
              <a:rPr kumimoji="0" lang="en-US" sz="3600" b="1" i="0" u="none" strike="noStrike" kern="1200" cap="none" spc="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-</a:t>
            </a:r>
            <a:r>
              <a:rPr kumimoji="0" lang="en-US" sz="3600" b="1" i="0" u="none" strike="noStrike" kern="120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600" b="1" i="0" u="none" strike="noStrike" kern="1200" cap="none" spc="-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Casemix</a:t>
            </a:r>
            <a:r>
              <a:rPr kumimoji="0" lang="en-US" sz="3600" b="1" i="0" u="none" strike="noStrike" kern="1200" cap="none" spc="-7" normalizeH="0" baseline="25462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®</a:t>
            </a:r>
            <a:r>
              <a:rPr kumimoji="0" lang="en-US" sz="3600" b="1" i="0" u="none" strike="noStrike" kern="1200" cap="none" spc="-7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Costing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58" y="1615658"/>
            <a:ext cx="8644877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9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-42973"/>
            <a:ext cx="12286128" cy="69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80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-1903" y="349193"/>
            <a:ext cx="12191999" cy="1274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400" b="1" i="0" u="none" strike="noStrike" kern="120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Prasyarat </a:t>
            </a:r>
            <a:r>
              <a:rPr kumimoji="0" lang="nn-NO" sz="4400" b="1" i="0" u="none" strike="noStrike" kern="1200" cap="none" spc="-3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Untuk </a:t>
            </a:r>
            <a:r>
              <a:rPr kumimoji="0" lang="nn-NO" sz="4400" b="1" i="0" u="none" strike="noStrike" kern="120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Sistem</a:t>
            </a:r>
            <a:r>
              <a:rPr kumimoji="0" lang="nn-NO" sz="4400" b="1" i="0" u="none" strike="noStrike" kern="1200" cap="none" spc="50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nn-NO" sz="4400" b="1" i="0" u="none" strike="noStrike" kern="1200" cap="none" spc="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2619544" y="1711886"/>
            <a:ext cx="7262495" cy="392430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Penulisan 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</a:t>
            </a:r>
            <a:r>
              <a:rPr kumimoji="0" sz="3200" b="0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akurat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Sistem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pencatatan yang 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baik</a:t>
            </a:r>
            <a:r>
              <a:rPr kumimoji="0" sz="3200" b="0" i="0" u="none" strike="noStrike" kern="1200" cap="none" spc="-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(MR)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01600"/>
              </a:lnSpc>
              <a:spcBef>
                <a:spcPts val="6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Sistem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pengkategorian 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</a:t>
            </a:r>
            <a:r>
              <a:rPr kumimoji="0" sz="3200" b="0" i="0" u="none" strike="noStrike" kern="1200" cap="none" spc="-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atau  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penyakit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1009650" lvl="0" indent="-342900" algn="l" defTabSz="914400" rtl="0" eaLnBrk="1" fontAlgn="auto" latinLnBrk="0" hangingPunct="1">
              <a:lnSpc>
                <a:spcPts val="38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Sistem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pengkategorian</a:t>
            </a:r>
            <a:r>
              <a:rPr kumimoji="0" sz="3200" b="0" i="0" u="none" strike="noStrike" kern="1200" cap="none" spc="-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  perawatan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Costing Data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</a:t>
            </a:r>
            <a:r>
              <a:rPr kumimoji="0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akurat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376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Judul 1">
            <a:extLst>
              <a:ext uri="{FF2B5EF4-FFF2-40B4-BE49-F238E27FC236}">
                <a16:creationId xmlns:a16="http://schemas.microsoft.com/office/drawing/2014/main" id="{66120B30-5B45-455E-9C19-BDBDD6FA3D1E}"/>
              </a:ext>
            </a:extLst>
          </p:cNvPr>
          <p:cNvSpPr txBox="1">
            <a:spLocks/>
          </p:cNvSpPr>
          <p:nvPr/>
        </p:nvSpPr>
        <p:spPr>
          <a:xfrm>
            <a:off x="0" y="362549"/>
            <a:ext cx="12192000" cy="73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Produk</a:t>
            </a:r>
            <a:r>
              <a:rPr kumimoji="0" lang="en-US" sz="3600" b="1" i="0" u="none" strike="noStrike" kern="120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Akhir </a:t>
            </a:r>
            <a:r>
              <a:rPr kumimoji="0" lang="en-US" sz="3600" b="1" i="0" u="none" strike="noStrike" kern="1200" cap="none" spc="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DRG</a:t>
            </a:r>
            <a:r>
              <a:rPr kumimoji="0" lang="en-US" sz="3600" b="1" i="0" u="none" strike="noStrike" kern="1200" cap="none" spc="8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-1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Singapore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2765467" y="1111980"/>
            <a:ext cx="6856617" cy="4848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3744596" y="6084301"/>
            <a:ext cx="4699000" cy="457200"/>
          </a:xfrm>
          <a:prstGeom prst="rect">
            <a:avLst/>
          </a:prstGeom>
          <a:solidFill>
            <a:srgbClr val="3333CC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Petugas 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Coding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dokter</a:t>
            </a:r>
            <a:r>
              <a:rPr kumimoji="0" sz="24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umum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696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2"/>
          <p:cNvSpPr/>
          <p:nvPr/>
        </p:nvSpPr>
        <p:spPr>
          <a:xfrm>
            <a:off x="1523048" y="0"/>
            <a:ext cx="9144000" cy="654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2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271" y="3966696"/>
            <a:ext cx="5656729" cy="289130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10950" y="1599292"/>
            <a:ext cx="5444490" cy="4824398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17500" algn="l"/>
                <a:tab pos="318135" algn="l"/>
              </a:tabLst>
              <a:defRPr/>
            </a:pP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Identitas </a:t>
            </a:r>
            <a:r>
              <a:rPr kumimoji="0" sz="17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(RN </a:t>
            </a:r>
            <a:r>
              <a:rPr kumimoji="0" sz="17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</a:t>
            </a:r>
            <a:r>
              <a:rPr kumimoji="0" sz="1700" b="1" i="0" u="none" strike="noStrike" kern="1200" cap="none" spc="2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lain-lain)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17500" algn="l"/>
                <a:tab pos="318135" algn="l"/>
              </a:tabLst>
              <a:defRPr/>
            </a:pPr>
            <a:r>
              <a:rPr kumimoji="0" sz="17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Tanggal </a:t>
            </a:r>
            <a:r>
              <a:rPr kumimoji="0" sz="17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masuk</a:t>
            </a:r>
            <a:r>
              <a:rPr kumimoji="0" sz="17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17500" algn="l"/>
                <a:tab pos="318135" algn="l"/>
              </a:tabLst>
              <a:defRPr/>
            </a:pPr>
            <a:r>
              <a:rPr kumimoji="0" sz="17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Tanggal </a:t>
            </a:r>
            <a:r>
              <a:rPr kumimoji="0" sz="17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keluar</a:t>
            </a:r>
            <a:r>
              <a:rPr kumimoji="0" sz="17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17500" algn="l"/>
                <a:tab pos="318135" algn="l"/>
              </a:tabLst>
              <a:defRPr/>
            </a:pPr>
            <a:r>
              <a:rPr kumimoji="0" sz="17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Lama</a:t>
            </a:r>
            <a:r>
              <a:rPr kumimoji="0" sz="17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rawatan(LOS)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17500" algn="l"/>
                <a:tab pos="318135" algn="l"/>
              </a:tabLst>
              <a:defRPr/>
            </a:pPr>
            <a:r>
              <a:rPr kumimoji="0" sz="17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Tanggal</a:t>
            </a:r>
            <a:r>
              <a:rPr kumimoji="0" sz="1700" b="1" i="0" u="none" strike="noStrike" kern="120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Lahir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17500" algn="l"/>
                <a:tab pos="318135" algn="l"/>
              </a:tabLst>
              <a:defRPr/>
            </a:pP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Umur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(dalam 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tahun) </a:t>
            </a: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ketika </a:t>
            </a:r>
            <a:r>
              <a:rPr kumimoji="0" sz="17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masuk</a:t>
            </a:r>
            <a:r>
              <a:rPr kumimoji="0" sz="1700" b="1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0" marR="0" lvl="0" indent="-241935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54635" algn="l"/>
              </a:tabLst>
              <a:defRPr/>
            </a:pP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Umur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(dalam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hari) </a:t>
            </a: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ketika </a:t>
            </a:r>
            <a:r>
              <a:rPr kumimoji="0" sz="17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masuk</a:t>
            </a:r>
            <a:r>
              <a:rPr kumimoji="0" sz="17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4000" marR="0" lvl="0" indent="-241935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54635" algn="l"/>
              </a:tabLst>
              <a:defRPr/>
            </a:pP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Umur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(dalam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hari) </a:t>
            </a: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ketika </a:t>
            </a:r>
            <a:r>
              <a:rPr kumimoji="0" sz="17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keluar</a:t>
            </a:r>
            <a:r>
              <a:rPr kumimoji="0" sz="1700" b="1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7500" marR="0" lvl="0" indent="-305435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17500" algn="l"/>
                <a:tab pos="318135" algn="l"/>
              </a:tabLst>
              <a:defRPr/>
            </a:pP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Jenis</a:t>
            </a:r>
            <a:r>
              <a:rPr kumimoji="0" sz="17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kelamin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0" marR="0" lvl="0" indent="-368935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81635" algn="l"/>
              </a:tabLst>
              <a:defRPr/>
            </a:pP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Berat </a:t>
            </a:r>
            <a:r>
              <a:rPr kumimoji="0" sz="17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Badan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Baru 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Lahir</a:t>
            </a:r>
            <a:r>
              <a:rPr kumimoji="0" sz="1700" b="1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(gram)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381000" algn="l"/>
              </a:tabLst>
              <a:defRPr/>
            </a:pPr>
            <a:r>
              <a:rPr kumimoji="0" lang="en-ID" sz="1700" b="1" i="0" u="none" strike="noStrike" kern="1200" cap="none" spc="-1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11.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 Ketika 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Pulang</a:t>
            </a:r>
            <a:r>
              <a:rPr kumimoji="0" sz="1700" b="1" i="0" u="none" strike="noStrike" kern="1200" cap="none" spc="27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(DISCHARGE)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1635" algn="l"/>
              </a:tabLst>
              <a:defRPr/>
            </a:pPr>
            <a:r>
              <a:rPr kumimoji="0" lang="en-ID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12. 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</a:t>
            </a:r>
            <a:r>
              <a:rPr kumimoji="0" sz="1700" b="1" i="0" u="none" strike="noStrike" kern="1200" cap="none" spc="17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Utama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66" marR="0" lvl="0" indent="0" algn="l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1800" algn="l"/>
                <a:tab pos="432434" algn="l"/>
              </a:tabLst>
              <a:defRPr/>
            </a:pPr>
            <a:r>
              <a:rPr kumimoji="0" lang="en-ID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13. 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 </a:t>
            </a:r>
            <a:r>
              <a:rPr kumimoji="0" sz="1700" b="1" i="0" u="none" strike="noStrike" kern="120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Sekunder </a:t>
            </a:r>
            <a:r>
              <a:rPr kumimoji="0" sz="1700" b="1" i="0" u="none" strike="noStrike" kern="1200" cap="none" spc="-2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(Komplikasi </a:t>
            </a: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1700" b="1" i="0" u="none" strike="noStrike" kern="1200" cap="none" spc="-114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Ko-morbiditi)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431165" algn="l"/>
                <a:tab pos="431800" algn="l"/>
              </a:tabLst>
              <a:defRPr/>
            </a:pPr>
            <a:r>
              <a:rPr kumimoji="0" lang="en-ID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14. </a:t>
            </a:r>
            <a:r>
              <a:rPr kumimoji="0" sz="1700" b="1" i="0" u="none" strike="noStrike" kern="1200" cap="none" spc="-25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1700" b="1" i="0" u="none" strike="noStrike" kern="1200" cap="none" spc="-25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Pembedahan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Judul 1">
            <a:extLst>
              <a:ext uri="{FF2B5EF4-FFF2-40B4-BE49-F238E27FC236}">
                <a16:creationId xmlns:a16="http://schemas.microsoft.com/office/drawing/2014/main" id="{C7606DB1-00D9-4C31-ADE8-FF5635D11264}"/>
              </a:ext>
            </a:extLst>
          </p:cNvPr>
          <p:cNvSpPr txBox="1">
            <a:spLocks/>
          </p:cNvSpPr>
          <p:nvPr/>
        </p:nvSpPr>
        <p:spPr>
          <a:xfrm>
            <a:off x="1503566" y="273722"/>
            <a:ext cx="6660219" cy="1248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DASAR UNTUK INA DRG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(SK No 989/Menkes/SK/IX/2007)</a:t>
            </a:r>
          </a:p>
        </p:txBody>
      </p:sp>
      <p:sp>
        <p:nvSpPr>
          <p:cNvPr id="7" name="object 4"/>
          <p:cNvSpPr/>
          <p:nvPr/>
        </p:nvSpPr>
        <p:spPr>
          <a:xfrm>
            <a:off x="1503566" y="1573091"/>
            <a:ext cx="7512313" cy="5015968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566" y="4948517"/>
            <a:ext cx="6276637" cy="164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77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3"/>
          <p:cNvSpPr txBox="1"/>
          <p:nvPr/>
        </p:nvSpPr>
        <p:spPr>
          <a:xfrm>
            <a:off x="2213514" y="2219622"/>
            <a:ext cx="7839075" cy="305562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55600" marR="460375" lvl="0" indent="-342900" algn="l" defTabSz="914400" rtl="0" eaLnBrk="1" fontAlgn="auto" latinLnBrk="0" hangingPunct="1">
              <a:lnSpc>
                <a:spcPct val="1016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Keberhasilan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Implementasi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DRG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</a:t>
            </a:r>
            <a:r>
              <a:rPr kumimoji="0" sz="3200" b="0" i="0" u="none" strike="noStrike" kern="1200" cap="none" spc="-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 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merupakan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pekerjaan</a:t>
            </a:r>
            <a:r>
              <a:rPr kumimoji="0" sz="3200" b="0" i="0" u="none" strike="noStrike" kern="1200" cap="none" spc="-3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multidisipliner: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Rekam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medis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klasifikasi</a:t>
            </a: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Dokter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clinical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pathway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Keuangan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costing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Sistem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informasi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standarisasi 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</a:t>
            </a:r>
            <a:r>
              <a:rPr kumimoji="0" sz="28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aplikasi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4"/>
          <p:cNvSpPr/>
          <p:nvPr/>
        </p:nvSpPr>
        <p:spPr>
          <a:xfrm>
            <a:off x="1859279" y="1823923"/>
            <a:ext cx="8564881" cy="3713277"/>
          </a:xfrm>
          <a:custGeom>
            <a:avLst/>
            <a:gdLst/>
            <a:ahLst/>
            <a:cxnLst/>
            <a:rect l="l" t="t" r="r" b="b"/>
            <a:pathLst>
              <a:path w="7467600" h="4876800">
                <a:moveTo>
                  <a:pt x="0" y="0"/>
                </a:moveTo>
                <a:lnTo>
                  <a:pt x="7467604" y="0"/>
                </a:lnTo>
                <a:lnTo>
                  <a:pt x="7467604" y="4876802"/>
                </a:lnTo>
                <a:lnTo>
                  <a:pt x="0" y="4876802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9219A-E430-46C6-BA8B-5F79F18D5906}"/>
              </a:ext>
            </a:extLst>
          </p:cNvPr>
          <p:cNvSpPr/>
          <p:nvPr/>
        </p:nvSpPr>
        <p:spPr>
          <a:xfrm>
            <a:off x="0" y="68649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KESIMPULAN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496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ersegi Panjang 17">
            <a:extLst>
              <a:ext uri="{FF2B5EF4-FFF2-40B4-BE49-F238E27FC236}">
                <a16:creationId xmlns:a16="http://schemas.microsoft.com/office/drawing/2014/main" id="{1EDCD92B-0B95-440F-89CB-4DBA7E49D947}"/>
              </a:ext>
            </a:extLst>
          </p:cNvPr>
          <p:cNvSpPr/>
          <p:nvPr/>
        </p:nvSpPr>
        <p:spPr>
          <a:xfrm>
            <a:off x="11443317" y="0"/>
            <a:ext cx="748683" cy="1455938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ersegi Panjang 18">
            <a:extLst>
              <a:ext uri="{FF2B5EF4-FFF2-40B4-BE49-F238E27FC236}">
                <a16:creationId xmlns:a16="http://schemas.microsoft.com/office/drawing/2014/main" id="{114B860C-9FCD-4A27-A4FB-40A935257068}"/>
              </a:ext>
            </a:extLst>
          </p:cNvPr>
          <p:cNvSpPr/>
          <p:nvPr/>
        </p:nvSpPr>
        <p:spPr>
          <a:xfrm>
            <a:off x="12020365" y="0"/>
            <a:ext cx="171635" cy="70133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79078"/>
            <a:ext cx="121900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KESIMPULAN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4"/>
          <p:cNvSpPr txBox="1">
            <a:spLocks/>
          </p:cNvSpPr>
          <p:nvPr/>
        </p:nvSpPr>
        <p:spPr>
          <a:xfrm>
            <a:off x="1850712" y="1781058"/>
            <a:ext cx="8732512" cy="41589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8465" marR="144780" lvl="0" indent="-228600" algn="l" defTabSz="914400" rtl="0" eaLnBrk="1" fontAlgn="auto" latinLnBrk="0" hangingPunct="1">
              <a:lnSpc>
                <a:spcPct val="992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Pelaksanaan</a:t>
            </a:r>
            <a:r>
              <a:rPr kumimoji="0" lang="en-US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DRG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merupakan</a:t>
            </a:r>
            <a:r>
              <a:rPr kumimoji="0" lang="en-US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alternatif</a:t>
            </a:r>
            <a:r>
              <a:rPr kumimoji="0" lang="en-US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US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meninjau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kembali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perhitungan</a:t>
            </a:r>
            <a:r>
              <a:rPr kumimoji="0" lang="en-US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biaya</a:t>
            </a:r>
            <a:r>
              <a:rPr kumimoji="0" lang="en-US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r>
              <a:rPr kumimoji="0" lang="en-US" sz="2800" b="0" i="0" u="none" strike="noStrike" kern="1200" cap="none" spc="-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  <a:r>
              <a:rPr kumimoji="0" lang="en-US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pencatatan</a:t>
            </a:r>
            <a:r>
              <a:rPr kumimoji="0" lang="en-US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agar </a:t>
            </a:r>
            <a:r>
              <a:rPr kumimoji="0" lang="en-US" sz="2800" b="0" i="0" u="none" strike="noStrike" kern="1200" cap="none" spc="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dapat</a:t>
            </a:r>
            <a:r>
              <a:rPr kumimoji="0" lang="en-US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memberikan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r>
              <a:rPr kumimoji="0" lang="en-US" sz="2800" b="0" i="0" u="none" strike="noStrike" kern="1200" cap="none" spc="-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berkualitas</a:t>
            </a:r>
            <a:r>
              <a:rPr kumimoji="0" lang="en-US" sz="2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2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harga</a:t>
            </a:r>
            <a:r>
              <a:rPr kumimoji="0" lang="en-US" sz="2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yang</a:t>
            </a:r>
            <a:r>
              <a:rPr kumimoji="0" lang="en-US" sz="28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kompetitif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05765" marR="0" lvl="0" indent="-22860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18465" marR="5080" lvl="0" indent="-228600" algn="l" defTabSz="914400" rtl="0" eaLnBrk="1" fontAlgn="auto" latinLnBrk="0" hangingPunct="1">
              <a:lnSpc>
                <a:spcPct val="99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meskipun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DRG </a:t>
            </a:r>
            <a:r>
              <a:rPr kumimoji="0" lang="en-US" sz="2800" b="0" i="0" u="none" strike="noStrike" kern="1200" cap="none" spc="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dapat</a:t>
            </a:r>
            <a:r>
              <a:rPr kumimoji="0" lang="en-US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mengefisiensikan</a:t>
            </a:r>
            <a:r>
              <a:rPr kumimoji="0" lang="en-US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biaya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prakteknya</a:t>
            </a:r>
            <a:r>
              <a:rPr kumimoji="0" lang="en-US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semudah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yang </a:t>
            </a:r>
            <a:r>
              <a:rPr kumimoji="0" lang="en-US" sz="28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dibayangkan</a:t>
            </a:r>
            <a:r>
              <a:rPr kumimoji="0" lang="en-US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u/  Indonesia yang </a:t>
            </a:r>
            <a:r>
              <a:rPr kumimoji="0" lang="en-US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</a:t>
            </a:r>
            <a:r>
              <a:rPr kumimoji="0" lang="en-US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r>
              <a:rPr kumimoji="0" lang="en-US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medisnya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belum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diterapkan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secara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penuh</a:t>
            </a:r>
            <a:r>
              <a:rPr kumimoji="0" lang="en-US" sz="2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karena</a:t>
            </a:r>
            <a:r>
              <a:rPr kumimoji="0" lang="en-US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</a:t>
            </a:r>
            <a:r>
              <a:rPr kumimoji="0" lang="en-US" sz="2800" b="0" i="0" u="none" strike="noStrike" kern="1200" cap="none" spc="-5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pembiayaan</a:t>
            </a:r>
            <a:r>
              <a:rPr kumimoji="0" lang="en-US" sz="2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lebih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banyak</a:t>
            </a:r>
            <a:r>
              <a:rPr kumimoji="0" lang="en-US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bersifat</a:t>
            </a:r>
            <a:r>
              <a:rPr kumimoji="0" lang="en-US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 for</a:t>
            </a:r>
            <a:r>
              <a:rPr kumimoji="0" lang="en-US" sz="2800" b="0" i="1" u="none" strike="noStrike" kern="1200" cap="none" spc="-5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service.</a:t>
            </a:r>
          </a:p>
        </p:txBody>
      </p:sp>
    </p:spTree>
    <p:extLst>
      <p:ext uri="{BB962C8B-B14F-4D97-AF65-F5344CB8AC3E}">
        <p14:creationId xmlns:p14="http://schemas.microsoft.com/office/powerpoint/2010/main" val="3994967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rsegi Panjang 5">
            <a:extLst>
              <a:ext uri="{FF2B5EF4-FFF2-40B4-BE49-F238E27FC236}">
                <a16:creationId xmlns:a16="http://schemas.microsoft.com/office/drawing/2014/main" id="{759330BC-A55E-4B5C-B5AF-CE9F8CDE370B}"/>
              </a:ext>
            </a:extLst>
          </p:cNvPr>
          <p:cNvSpPr/>
          <p:nvPr/>
        </p:nvSpPr>
        <p:spPr>
          <a:xfrm>
            <a:off x="-1" y="0"/>
            <a:ext cx="702617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id="{3FC1F765-E31D-4D2A-8B48-BA40C56681CD}"/>
              </a:ext>
            </a:extLst>
          </p:cNvPr>
          <p:cNvSpPr/>
          <p:nvPr/>
        </p:nvSpPr>
        <p:spPr>
          <a:xfrm>
            <a:off x="0" y="0"/>
            <a:ext cx="825623" cy="825623"/>
          </a:xfrm>
          <a:prstGeom prst="rect">
            <a:avLst/>
          </a:prstGeom>
          <a:solidFill>
            <a:srgbClr val="FDD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Judul 1">
            <a:extLst>
              <a:ext uri="{FF2B5EF4-FFF2-40B4-BE49-F238E27FC236}">
                <a16:creationId xmlns:a16="http://schemas.microsoft.com/office/drawing/2014/main" id="{583397FD-9CD1-4947-B621-CD6B313C285B}"/>
              </a:ext>
            </a:extLst>
          </p:cNvPr>
          <p:cNvSpPr txBox="1">
            <a:spLocks/>
          </p:cNvSpPr>
          <p:nvPr/>
        </p:nvSpPr>
        <p:spPr>
          <a:xfrm>
            <a:off x="825623" y="1975282"/>
            <a:ext cx="5547360" cy="644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Thank You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0" name="Persegi Panjang 9">
            <a:extLst>
              <a:ext uri="{FF2B5EF4-FFF2-40B4-BE49-F238E27FC236}">
                <a16:creationId xmlns:a16="http://schemas.microsoft.com/office/drawing/2014/main" id="{A27B85FD-CA36-4B6B-9C60-425E5B18E259}"/>
              </a:ext>
            </a:extLst>
          </p:cNvPr>
          <p:cNvSpPr/>
          <p:nvPr/>
        </p:nvSpPr>
        <p:spPr>
          <a:xfrm>
            <a:off x="957703" y="2673339"/>
            <a:ext cx="3817398" cy="45719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ambar 12" descr="Sebuah gambar berisi dalam ruangan, meja, teratas, duduk&#10;&#10;Deskripsi dihasilkan secara otomatis">
            <a:extLst>
              <a:ext uri="{FF2B5EF4-FFF2-40B4-BE49-F238E27FC236}">
                <a16:creationId xmlns:a16="http://schemas.microsoft.com/office/drawing/2014/main" id="{49821A7D-AA5D-4D93-8434-B1CB1939E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77" y="0"/>
            <a:ext cx="5164871" cy="6858000"/>
          </a:xfrm>
          <a:prstGeom prst="rect">
            <a:avLst/>
          </a:prstGeom>
        </p:spPr>
      </p:pic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81826A7C-F238-4FC5-8404-0B774B0DDA2F}"/>
              </a:ext>
            </a:extLst>
          </p:cNvPr>
          <p:cNvSpPr/>
          <p:nvPr/>
        </p:nvSpPr>
        <p:spPr>
          <a:xfrm>
            <a:off x="10999433" y="0"/>
            <a:ext cx="1191615" cy="6858000"/>
          </a:xfrm>
          <a:prstGeom prst="rect">
            <a:avLst/>
          </a:prstGeom>
          <a:solidFill>
            <a:srgbClr val="FDD300">
              <a:alpha val="4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eleksi Penerimaan Tenaga Kependidikan Tetap Gadjah Medical Center  Universitas Gadjah Mada - Lowongan Kerja BUMN CPNS Terbaru Bulan September  2020">
            <a:extLst>
              <a:ext uri="{FF2B5EF4-FFF2-40B4-BE49-F238E27FC236}">
                <a16:creationId xmlns:a16="http://schemas.microsoft.com/office/drawing/2014/main" id="{B50AA8F2-B20F-42F9-BD6E-F9570517C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11146" r="10423" b="15479"/>
          <a:stretch/>
        </p:blipFill>
        <p:spPr bwMode="auto">
          <a:xfrm>
            <a:off x="-2" y="5664198"/>
            <a:ext cx="2479040" cy="12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45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922" y="1790702"/>
            <a:ext cx="7032155" cy="4486741"/>
          </a:xfrm>
          <a:prstGeom prst="rect">
            <a:avLst/>
          </a:prstGeom>
        </p:spPr>
      </p:pic>
      <p:sp>
        <p:nvSpPr>
          <p:cNvPr id="20" name="object 2"/>
          <p:cNvSpPr txBox="1">
            <a:spLocks/>
          </p:cNvSpPr>
          <p:nvPr/>
        </p:nvSpPr>
        <p:spPr>
          <a:xfrm>
            <a:off x="1137919" y="580557"/>
            <a:ext cx="9916160" cy="98591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15265" marR="5080" lvl="0" indent="-203200" algn="ctr" defTabSz="914400" rtl="0" eaLnBrk="1" fontAlgn="auto" latinLnBrk="0" hangingPunct="1">
              <a:lnSpc>
                <a:spcPct val="1006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66365" algn="l"/>
              </a:tabLst>
              <a:defRPr/>
            </a:pP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Bagian </a:t>
            </a:r>
            <a:r>
              <a:rPr kumimoji="0" lang="en-US" sz="3200" b="1" i="0" u="none" strike="noStrike" kern="0" cap="none" spc="-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Pemeriksaan</a:t>
            </a:r>
            <a:r>
              <a:rPr kumimoji="0" lang="en-US" sz="3200" b="1" i="0" u="none" strike="noStrike" kern="0" cap="none" spc="-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200" b="1" i="0" u="none" strike="noStrike" kern="0" cap="none" spc="-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kelengkapan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200" b="1" i="0" u="none" strike="noStrike" kern="0" cap="none" spc="-1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dokumen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 </a:t>
            </a:r>
            <a:r>
              <a:rPr kumimoji="0" lang="en-US" sz="3200" b="1" i="0" u="none" strike="noStrike" kern="0" cap="none" spc="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Rekam</a:t>
            </a:r>
            <a:r>
              <a:rPr kumimoji="0" lang="en-US" sz="3200" b="1" i="0" u="none" strike="noStrike" kern="0" cap="none" spc="-2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200" b="1" i="0" u="none" strike="noStrike" kern="0" cap="none" spc="-2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Medik</a:t>
            </a:r>
            <a:r>
              <a:rPr kumimoji="0" lang="en-US" sz="3200" b="1" i="0" u="none" strike="noStrike" kern="0" cap="none" spc="-2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200" b="1" i="0" u="none" strike="noStrike" kern="0" cap="none" spc="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(</a:t>
            </a:r>
            <a:r>
              <a:rPr kumimoji="0" lang="en-US" sz="3200" b="1" i="0" u="none" strike="noStrike" kern="0" cap="none" spc="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maks</a:t>
            </a:r>
            <a:r>
              <a:rPr kumimoji="0" lang="en-US" sz="3200" b="1" i="0" u="none" strike="noStrike" kern="0" cap="none" spc="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72 </a:t>
            </a:r>
            <a:r>
              <a:rPr kumimoji="0" lang="en-US" sz="3200" b="1" i="0" u="none" strike="noStrike" kern="0" cap="none" spc="-2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jam)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Wingdings"/>
                <a:ea typeface="+mj-ea"/>
                <a:cs typeface="Wingdings"/>
              </a:rPr>
              <a:t>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15</a:t>
            </a:r>
            <a:r>
              <a:rPr kumimoji="0" lang="en-US" sz="3200" b="1" i="0" u="none" strike="noStrike" kern="0" cap="none" spc="4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 </a:t>
            </a:r>
            <a:r>
              <a:rPr kumimoji="0" lang="en-US" sz="3200" b="1" i="0" u="none" strike="noStrike" kern="0" cap="none" spc="-1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Arial"/>
              </a:rPr>
              <a:t>orang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458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ambar 20" descr="Sebuah gambar berisi burung&#10;&#10;Deskripsi dihasilkan secara otomatis">
            <a:extLst>
              <a:ext uri="{FF2B5EF4-FFF2-40B4-BE49-F238E27FC236}">
                <a16:creationId xmlns:a16="http://schemas.microsoft.com/office/drawing/2014/main" id="{58A25AD2-11B9-4309-B2B4-B06E7A25F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8213"/>
            <a:ext cx="12192000" cy="355345"/>
          </a:xfrm>
          <a:prstGeom prst="rect">
            <a:avLst/>
          </a:prstGeom>
        </p:spPr>
      </p:pic>
      <p:pic>
        <p:nvPicPr>
          <p:cNvPr id="23" name="Gambar 22" descr="Sebuah gambar berisi burung&#10;&#10;Deskripsi dihasilkan secara otomatis">
            <a:extLst>
              <a:ext uri="{FF2B5EF4-FFF2-40B4-BE49-F238E27FC236}">
                <a16:creationId xmlns:a16="http://schemas.microsoft.com/office/drawing/2014/main" id="{AA7C6235-3A82-4F8F-93B5-79CE43D5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"/>
            <a:ext cx="757668" cy="760160"/>
          </a:xfrm>
          <a:prstGeom prst="rect">
            <a:avLst/>
          </a:prstGeom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4019232" y="551378"/>
            <a:ext cx="41535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3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Borang</a:t>
            </a:r>
            <a:r>
              <a:rPr kumimoji="0" lang="en-US" sz="4400" b="1" i="0" u="none" strike="noStrike" kern="1200" cap="none" spc="65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-5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Casemix</a:t>
            </a:r>
            <a:endParaRPr kumimoji="0" lang="en-US" sz="4400" b="1" i="0" u="none" strike="noStrike" kern="1200" cap="none" spc="-5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084" y="1531563"/>
            <a:ext cx="7683830" cy="49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2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"/>
          <p:cNvSpPr txBox="1">
            <a:spLocks/>
          </p:cNvSpPr>
          <p:nvPr/>
        </p:nvSpPr>
        <p:spPr>
          <a:xfrm>
            <a:off x="133165" y="551923"/>
            <a:ext cx="10815391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400" b="1" i="0" u="none" strike="noStrike" kern="1200" cap="none" spc="-3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GROUPING DRG</a:t>
            </a:r>
            <a:endParaRPr kumimoji="0" lang="en-US" sz="4400" b="1" i="0" u="none" strike="noStrike" kern="1200" cap="none" spc="-5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0" name="object 6"/>
          <p:cNvSpPr txBox="1"/>
          <p:nvPr/>
        </p:nvSpPr>
        <p:spPr>
          <a:xfrm>
            <a:off x="1339315" y="1612792"/>
            <a:ext cx="8740444" cy="4892107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444500" marR="0" lvl="1" indent="0" algn="l" defTabSz="914400" rtl="0" eaLnBrk="1" fontAlgn="auto" latinLnBrk="0" hangingPunct="1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sz="28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Dasar 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penentuan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</a:t>
            </a:r>
            <a:r>
              <a:rPr kumimoji="0" sz="28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64135" lvl="1" indent="-292100" algn="l" defTabSz="914400" rtl="0" eaLnBrk="1" fontAlgn="auto" latinLnBrk="0" hangingPunct="1">
              <a:lnSpc>
                <a:spcPct val="100699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Principal Diagnosis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menjadi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penyebab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rawat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inap 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 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</a:t>
            </a:r>
            <a:r>
              <a:rPr kumimoji="0" sz="24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sakit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64135" lvl="1" indent="-292100" algn="l" defTabSz="914400" rtl="0" eaLnBrk="1" fontAlgn="auto" latinLnBrk="0" hangingPunct="1">
              <a:lnSpc>
                <a:spcPct val="1006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Complication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1" i="1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kondisi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timbul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setelah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dirawat</a:t>
            </a:r>
            <a:r>
              <a:rPr kumimoji="0" sz="2400" b="1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 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rumah sakit (terkait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dengan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principal</a:t>
            </a:r>
            <a:r>
              <a:rPr kumimoji="0" sz="2400" b="1" i="0" u="none" strike="noStrike" kern="120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377825" lvl="1" indent="-292100" algn="l" defTabSz="914400" rtl="0" eaLnBrk="1" fontAlgn="auto" latinLnBrk="0" hangingPunct="1">
              <a:lnSpc>
                <a:spcPct val="100699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Co-morbidity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400" b="1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keadaan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telah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 sebelum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pasien 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mondok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atau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kondisi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kronik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yang telah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sebelumnya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6200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Principal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Procedure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06450" marR="5080" lvl="2" indent="12065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438275" algn="l"/>
              </a:tabLst>
              <a:defRPr/>
            </a:pPr>
            <a:r>
              <a:rPr kumimoji="0" lang="en-ID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20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yang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dilakukan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sebagai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pengobatan </a:t>
            </a:r>
            <a:r>
              <a:rPr kumimoji="0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definitifbukan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</a:p>
          <a:p>
            <a:pPr marL="806450" marR="5080" lvl="2" indent="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en-ID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sz="20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untuk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eksplorasi diagnosis,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atau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untuk mengobati 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komplikasi.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06450" marR="0" lvl="2" indent="1206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438275" algn="l"/>
              </a:tabLst>
              <a:defRPr/>
            </a:pPr>
            <a:r>
              <a:rPr kumimoji="0" lang="en-ID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</a:t>
            </a:r>
            <a:r>
              <a:rPr kumimoji="0" sz="20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utama 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 terkait </a:t>
            </a:r>
            <a:r>
              <a:rPr kumimoji="0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dengan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diagnosis</a:t>
            </a:r>
            <a:r>
              <a:rPr kumimoji="0" sz="2000" b="1" i="0" u="none" strike="noStrike" kern="120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utama.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183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rsegi Panjang 25">
            <a:extLst>
              <a:ext uri="{FF2B5EF4-FFF2-40B4-BE49-F238E27FC236}">
                <a16:creationId xmlns:a16="http://schemas.microsoft.com/office/drawing/2014/main" id="{5866D542-7300-4720-A06C-825EEBBAAD6B}"/>
              </a:ext>
            </a:extLst>
          </p:cNvPr>
          <p:cNvSpPr/>
          <p:nvPr/>
        </p:nvSpPr>
        <p:spPr>
          <a:xfrm>
            <a:off x="133165" y="-23616"/>
            <a:ext cx="337352" cy="1009037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ersegi Panjang 26">
            <a:extLst>
              <a:ext uri="{FF2B5EF4-FFF2-40B4-BE49-F238E27FC236}">
                <a16:creationId xmlns:a16="http://schemas.microsoft.com/office/drawing/2014/main" id="{0808185C-53AC-443B-8F6A-919BDBED585C}"/>
              </a:ext>
            </a:extLst>
          </p:cNvPr>
          <p:cNvSpPr/>
          <p:nvPr/>
        </p:nvSpPr>
        <p:spPr>
          <a:xfrm>
            <a:off x="11141476" y="0"/>
            <a:ext cx="1103827" cy="685800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ersegi Panjang 27">
            <a:extLst>
              <a:ext uri="{FF2B5EF4-FFF2-40B4-BE49-F238E27FC236}">
                <a16:creationId xmlns:a16="http://schemas.microsoft.com/office/drawing/2014/main" id="{AA0B2364-775B-4880-ADBB-CD48A80FFD6C}"/>
              </a:ext>
            </a:extLst>
          </p:cNvPr>
          <p:cNvSpPr/>
          <p:nvPr/>
        </p:nvSpPr>
        <p:spPr>
          <a:xfrm>
            <a:off x="10948557" y="-11808"/>
            <a:ext cx="223031" cy="6881616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"/>
          <p:cNvSpPr txBox="1">
            <a:spLocks/>
          </p:cNvSpPr>
          <p:nvPr/>
        </p:nvSpPr>
        <p:spPr>
          <a:xfrm>
            <a:off x="133165" y="551923"/>
            <a:ext cx="10815392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400" b="1" i="0" u="none" strike="noStrike" kern="1200" cap="none" spc="-3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KODING INA DRG</a:t>
            </a:r>
            <a:endParaRPr kumimoji="0" lang="en-US" sz="4400" b="1" i="0" u="none" strike="noStrike" kern="1200" cap="none" spc="-5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1359492" y="1395656"/>
            <a:ext cx="5927090" cy="222440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Diagnosa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primer dan</a:t>
            </a:r>
            <a:r>
              <a:rPr kumimoji="0" sz="32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sekunder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5365" algn="l"/>
              </a:tabLst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ICD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Prosedur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32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Tindakan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ICD</a:t>
            </a:r>
            <a:r>
              <a:rPr kumimoji="0" sz="28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9-CM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" name="object 7"/>
          <p:cNvGrpSpPr/>
          <p:nvPr/>
        </p:nvGrpSpPr>
        <p:grpSpPr>
          <a:xfrm>
            <a:off x="1359492" y="3895301"/>
            <a:ext cx="1684655" cy="1308100"/>
            <a:chOff x="995362" y="4267200"/>
            <a:chExt cx="1684655" cy="1308100"/>
          </a:xfrm>
        </p:grpSpPr>
        <p:sp>
          <p:nvSpPr>
            <p:cNvPr id="9" name="object 8"/>
            <p:cNvSpPr/>
            <p:nvPr/>
          </p:nvSpPr>
          <p:spPr>
            <a:xfrm>
              <a:off x="1001712" y="4273550"/>
              <a:ext cx="1671955" cy="1295400"/>
            </a:xfrm>
            <a:custGeom>
              <a:avLst/>
              <a:gdLst/>
              <a:ahLst/>
              <a:cxnLst/>
              <a:rect l="l" t="t" r="r" b="b"/>
              <a:pathLst>
                <a:path w="1671955" h="1295400">
                  <a:moveTo>
                    <a:pt x="1176337" y="0"/>
                  </a:moveTo>
                  <a:lnTo>
                    <a:pt x="1176337" y="323850"/>
                  </a:lnTo>
                  <a:lnTo>
                    <a:pt x="0" y="323850"/>
                  </a:lnTo>
                  <a:lnTo>
                    <a:pt x="0" y="971550"/>
                  </a:lnTo>
                  <a:lnTo>
                    <a:pt x="1176337" y="971550"/>
                  </a:lnTo>
                  <a:lnTo>
                    <a:pt x="1176337" y="1295400"/>
                  </a:lnTo>
                  <a:lnTo>
                    <a:pt x="1671637" y="647700"/>
                  </a:lnTo>
                  <a:lnTo>
                    <a:pt x="1176337" y="0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9"/>
            <p:cNvSpPr/>
            <p:nvPr/>
          </p:nvSpPr>
          <p:spPr>
            <a:xfrm>
              <a:off x="1001712" y="4273550"/>
              <a:ext cx="1671955" cy="1295400"/>
            </a:xfrm>
            <a:custGeom>
              <a:avLst/>
              <a:gdLst/>
              <a:ahLst/>
              <a:cxnLst/>
              <a:rect l="l" t="t" r="r" b="b"/>
              <a:pathLst>
                <a:path w="1671955" h="1295400">
                  <a:moveTo>
                    <a:pt x="1176338" y="0"/>
                  </a:moveTo>
                  <a:lnTo>
                    <a:pt x="1176338" y="323850"/>
                  </a:lnTo>
                  <a:lnTo>
                    <a:pt x="0" y="323850"/>
                  </a:lnTo>
                  <a:lnTo>
                    <a:pt x="0" y="971550"/>
                  </a:lnTo>
                  <a:lnTo>
                    <a:pt x="1176338" y="971550"/>
                  </a:lnTo>
                  <a:lnTo>
                    <a:pt x="1176338" y="1295400"/>
                  </a:lnTo>
                  <a:lnTo>
                    <a:pt x="1671638" y="647700"/>
                  </a:lnTo>
                  <a:lnTo>
                    <a:pt x="1176338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6"/>
          <p:cNvSpPr txBox="1"/>
          <p:nvPr/>
        </p:nvSpPr>
        <p:spPr>
          <a:xfrm>
            <a:off x="3570880" y="4054051"/>
            <a:ext cx="6132512" cy="1134926"/>
          </a:xfrm>
          <a:prstGeom prst="rect">
            <a:avLst/>
          </a:prstGeom>
          <a:solidFill>
            <a:srgbClr val="3333CC"/>
          </a:solidFill>
          <a:ln w="12700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84455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>
                <a:tab pos="512445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KOMPETENSI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PETUGAS</a:t>
            </a:r>
            <a:r>
              <a:rPr kumimoji="0" sz="240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CODING	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89990" marR="0" lvl="0" indent="-191135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8999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89990" marR="0" lvl="0" indent="-191135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18999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7"/>
          <p:cNvSpPr txBox="1"/>
          <p:nvPr/>
        </p:nvSpPr>
        <p:spPr>
          <a:xfrm>
            <a:off x="1359492" y="5706036"/>
            <a:ext cx="8343900" cy="464230"/>
          </a:xfrm>
          <a:prstGeom prst="rect">
            <a:avLst/>
          </a:prstGeom>
          <a:solidFill>
            <a:srgbClr val="FF3300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488" marR="0" lvl="0" indent="0" algn="l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21805" algn="l"/>
              </a:tabLst>
              <a:defRPr/>
            </a:pP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SALAH KODING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SALAH</a:t>
            </a:r>
            <a:r>
              <a:rPr kumimoji="0" sz="2800" b="1" i="0" u="none" strike="noStrike" kern="1200" cap="none" spc="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KODE</a:t>
            </a:r>
            <a:r>
              <a:rPr kumimoji="0" sz="2800" b="1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DRG	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6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3">
            <a:extLst>
              <a:ext uri="{FF2B5EF4-FFF2-40B4-BE49-F238E27FC236}">
                <a16:creationId xmlns:a16="http://schemas.microsoft.com/office/drawing/2014/main" id="{0C8C8784-6E5C-48C5-B4B3-E715A01D6F42}"/>
              </a:ext>
            </a:extLst>
          </p:cNvPr>
          <p:cNvSpPr/>
          <p:nvPr/>
        </p:nvSpPr>
        <p:spPr>
          <a:xfrm>
            <a:off x="0" y="0"/>
            <a:ext cx="5972537" cy="231494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id="{364DA2D0-9B59-46FD-BE77-F5F9ED5A65E4}"/>
              </a:ext>
            </a:extLst>
          </p:cNvPr>
          <p:cNvSpPr/>
          <p:nvPr/>
        </p:nvSpPr>
        <p:spPr>
          <a:xfrm>
            <a:off x="5972537" y="0"/>
            <a:ext cx="1086631" cy="2314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id="{FAECAB23-DFA0-4E1E-914C-62084EC184E5}"/>
              </a:ext>
            </a:extLst>
          </p:cNvPr>
          <p:cNvSpPr/>
          <p:nvPr/>
        </p:nvSpPr>
        <p:spPr>
          <a:xfrm>
            <a:off x="0" y="6593840"/>
            <a:ext cx="12190096" cy="264160"/>
          </a:xfrm>
          <a:prstGeom prst="rect">
            <a:avLst/>
          </a:prstGeom>
          <a:solidFill>
            <a:srgbClr val="004A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ersegi Panjang 18">
            <a:extLst>
              <a:ext uri="{FF2B5EF4-FFF2-40B4-BE49-F238E27FC236}">
                <a16:creationId xmlns:a16="http://schemas.microsoft.com/office/drawing/2014/main" id="{D2B8AE76-DE34-437F-8D93-9023BAB91F09}"/>
              </a:ext>
            </a:extLst>
          </p:cNvPr>
          <p:cNvSpPr/>
          <p:nvPr/>
        </p:nvSpPr>
        <p:spPr>
          <a:xfrm>
            <a:off x="0" y="0"/>
            <a:ext cx="5972537" cy="26416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0AD776CE-24EE-45DE-94B7-64FA80A80C88}"/>
              </a:ext>
            </a:extLst>
          </p:cNvPr>
          <p:cNvSpPr/>
          <p:nvPr/>
        </p:nvSpPr>
        <p:spPr>
          <a:xfrm>
            <a:off x="5625296" y="0"/>
            <a:ext cx="1433872" cy="264160"/>
          </a:xfrm>
          <a:prstGeom prst="rect">
            <a:avLst/>
          </a:prstGeom>
          <a:solidFill>
            <a:srgbClr val="FD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03E10024-636E-482E-BB21-E517D8713B76}"/>
              </a:ext>
            </a:extLst>
          </p:cNvPr>
          <p:cNvSpPr/>
          <p:nvPr/>
        </p:nvSpPr>
        <p:spPr>
          <a:xfrm>
            <a:off x="0" y="6602634"/>
            <a:ext cx="12192000" cy="222700"/>
          </a:xfrm>
          <a:prstGeom prst="rect">
            <a:avLst/>
          </a:prstGeom>
          <a:solidFill>
            <a:srgbClr val="004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80111"/>
            <a:ext cx="121900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Kompetensi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Petugas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4A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Koding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4A7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3"/>
          <p:cNvSpPr txBox="1"/>
          <p:nvPr/>
        </p:nvSpPr>
        <p:spPr>
          <a:xfrm>
            <a:off x="1230112" y="1505072"/>
            <a:ext cx="5292090" cy="280606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Dokter</a:t>
            </a:r>
            <a:r>
              <a:rPr kumimoji="0" sz="32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(Singapura)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Trainer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dari</a:t>
            </a:r>
            <a:r>
              <a:rPr kumimoji="0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Australia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Perawat terlatih (Malaysia</a:t>
            </a:r>
            <a:r>
              <a:rPr kumimoji="0" sz="3200" b="0" i="0" u="none" strike="noStrike" kern="1200" cap="none" spc="-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762000" marR="0" lvl="1" indent="-29210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762000" algn="l"/>
              </a:tabLst>
              <a:defRPr/>
            </a:pPr>
            <a:r>
              <a:rPr kumimoji="0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Trainer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Petugas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rekam</a:t>
            </a:r>
            <a:r>
              <a:rPr kumimoji="0" sz="32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medik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4"/>
          <p:cNvGrpSpPr/>
          <p:nvPr/>
        </p:nvGrpSpPr>
        <p:grpSpPr>
          <a:xfrm>
            <a:off x="1223762" y="4608316"/>
            <a:ext cx="1155700" cy="1758950"/>
            <a:chOff x="1524000" y="5105400"/>
            <a:chExt cx="1155700" cy="1758950"/>
          </a:xfrm>
        </p:grpSpPr>
        <p:sp>
          <p:nvSpPr>
            <p:cNvPr id="13" name="object 5"/>
            <p:cNvSpPr/>
            <p:nvPr/>
          </p:nvSpPr>
          <p:spPr>
            <a:xfrm>
              <a:off x="1530350" y="5111749"/>
              <a:ext cx="1143000" cy="1746250"/>
            </a:xfrm>
            <a:custGeom>
              <a:avLst/>
              <a:gdLst/>
              <a:ahLst/>
              <a:cxnLst/>
              <a:rect l="l" t="t" r="r" b="b"/>
              <a:pathLst>
                <a:path w="1143000" h="1746250">
                  <a:moveTo>
                    <a:pt x="35712" y="438150"/>
                  </a:moveTo>
                  <a:lnTo>
                    <a:pt x="0" y="438150"/>
                  </a:lnTo>
                  <a:lnTo>
                    <a:pt x="0" y="1314450"/>
                  </a:lnTo>
                  <a:lnTo>
                    <a:pt x="35712" y="1314450"/>
                  </a:lnTo>
                  <a:lnTo>
                    <a:pt x="35712" y="438150"/>
                  </a:lnTo>
                  <a:close/>
                </a:path>
                <a:path w="1143000" h="1746250">
                  <a:moveTo>
                    <a:pt x="142875" y="438150"/>
                  </a:moveTo>
                  <a:lnTo>
                    <a:pt x="71437" y="438150"/>
                  </a:lnTo>
                  <a:lnTo>
                    <a:pt x="71437" y="1314450"/>
                  </a:lnTo>
                  <a:lnTo>
                    <a:pt x="142875" y="1314450"/>
                  </a:lnTo>
                  <a:lnTo>
                    <a:pt x="142875" y="438150"/>
                  </a:lnTo>
                  <a:close/>
                </a:path>
                <a:path w="1143000" h="1746250">
                  <a:moveTo>
                    <a:pt x="1143000" y="876300"/>
                  </a:moveTo>
                  <a:lnTo>
                    <a:pt x="857250" y="0"/>
                  </a:lnTo>
                  <a:lnTo>
                    <a:pt x="857250" y="438150"/>
                  </a:lnTo>
                  <a:lnTo>
                    <a:pt x="178600" y="438150"/>
                  </a:lnTo>
                  <a:lnTo>
                    <a:pt x="178600" y="1314450"/>
                  </a:lnTo>
                  <a:lnTo>
                    <a:pt x="857250" y="1314450"/>
                  </a:lnTo>
                  <a:lnTo>
                    <a:pt x="857250" y="1746250"/>
                  </a:lnTo>
                  <a:lnTo>
                    <a:pt x="859320" y="1746250"/>
                  </a:lnTo>
                  <a:lnTo>
                    <a:pt x="1143000" y="876300"/>
                  </a:lnTo>
                  <a:close/>
                </a:path>
              </a:pathLst>
            </a:custGeom>
            <a:solidFill>
              <a:srgbClr val="00CC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6"/>
            <p:cNvSpPr/>
            <p:nvPr/>
          </p:nvSpPr>
          <p:spPr>
            <a:xfrm>
              <a:off x="1530350" y="5111750"/>
              <a:ext cx="1143000" cy="1746250"/>
            </a:xfrm>
            <a:custGeom>
              <a:avLst/>
              <a:gdLst/>
              <a:ahLst/>
              <a:cxnLst/>
              <a:rect l="l" t="t" r="r" b="b"/>
              <a:pathLst>
                <a:path w="1143000" h="1746250">
                  <a:moveTo>
                    <a:pt x="857250" y="0"/>
                  </a:moveTo>
                  <a:lnTo>
                    <a:pt x="857250" y="438150"/>
                  </a:lnTo>
                  <a:lnTo>
                    <a:pt x="178594" y="438150"/>
                  </a:lnTo>
                  <a:lnTo>
                    <a:pt x="178594" y="1314450"/>
                  </a:lnTo>
                  <a:lnTo>
                    <a:pt x="857250" y="1314450"/>
                  </a:lnTo>
                  <a:lnTo>
                    <a:pt x="857250" y="1746249"/>
                  </a:lnTo>
                </a:path>
                <a:path w="1143000" h="1746250">
                  <a:moveTo>
                    <a:pt x="859321" y="1746249"/>
                  </a:moveTo>
                  <a:lnTo>
                    <a:pt x="1143000" y="876300"/>
                  </a:lnTo>
                  <a:lnTo>
                    <a:pt x="857250" y="0"/>
                  </a:lnTo>
                </a:path>
                <a:path w="1143000" h="1746250">
                  <a:moveTo>
                    <a:pt x="71437" y="438150"/>
                  </a:moveTo>
                  <a:lnTo>
                    <a:pt x="142875" y="438150"/>
                  </a:lnTo>
                  <a:lnTo>
                    <a:pt x="142875" y="1314450"/>
                  </a:lnTo>
                  <a:lnTo>
                    <a:pt x="71437" y="1314450"/>
                  </a:lnTo>
                  <a:lnTo>
                    <a:pt x="71437" y="438150"/>
                  </a:lnTo>
                  <a:close/>
                </a:path>
                <a:path w="1143000" h="1746250">
                  <a:moveTo>
                    <a:pt x="0" y="438150"/>
                  </a:moveTo>
                  <a:lnTo>
                    <a:pt x="35718" y="438150"/>
                  </a:lnTo>
                  <a:lnTo>
                    <a:pt x="35718" y="1314450"/>
                  </a:lnTo>
                  <a:lnTo>
                    <a:pt x="0" y="1314450"/>
                  </a:lnTo>
                  <a:lnTo>
                    <a:pt x="0" y="43815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object 7"/>
          <p:cNvSpPr txBox="1"/>
          <p:nvPr/>
        </p:nvSpPr>
        <p:spPr>
          <a:xfrm>
            <a:off x="2986268" y="4614665"/>
            <a:ext cx="6301802" cy="1562100"/>
          </a:xfrm>
          <a:prstGeom prst="rect">
            <a:avLst/>
          </a:prstGeom>
          <a:solidFill>
            <a:srgbClr val="66FFFF"/>
          </a:solidFill>
          <a:ln w="12700">
            <a:solidFill>
              <a:srgbClr val="000000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84455" marR="0" lvl="0" indent="0" algn="l" defTabSz="914400" rtl="0" eaLnBrk="1" fontAlgn="auto" latinLnBrk="0" hangingPunct="1">
              <a:lnSpc>
                <a:spcPct val="100000"/>
              </a:lnSpc>
              <a:spcBef>
                <a:spcPts val="2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Trainer :</a:t>
            </a:r>
            <a:r>
              <a:rPr kumimoji="0" sz="3200" b="0" i="0" u="none" strike="noStrike" kern="120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???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4455" marR="125095" lvl="0" indent="0" algn="l" defTabSz="914400" rtl="0" eaLnBrk="1" fontAlgn="auto" latinLnBrk="0" hangingPunct="1">
              <a:lnSpc>
                <a:spcPts val="380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Idealnya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pembuat</a:t>
            </a:r>
            <a:r>
              <a:rPr kumimoji="0" sz="3200" b="0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software  </a:t>
            </a:r>
            <a:r>
              <a:rPr kumimoji="0" sz="32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(Internasional</a:t>
            </a:r>
            <a:r>
              <a:rPr kumimoji="0" sz="3200" b="0" i="0" u="none" strike="noStrike" kern="1200" cap="none" spc="-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standard)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13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1661</Words>
  <Application>Microsoft Office PowerPoint</Application>
  <PresentationFormat>Widescreen</PresentationFormat>
  <Paragraphs>273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Marlett</vt:lpstr>
      <vt:lpstr>Segoe UI</vt:lpstr>
      <vt:lpstr>Segoe UI Light</vt:lpstr>
      <vt:lpstr>Times New Roman</vt:lpstr>
      <vt:lpstr>Wingdings</vt:lpstr>
      <vt:lpstr>Office Theme</vt:lpstr>
      <vt:lpstr>Tema Office</vt:lpstr>
      <vt:lpstr>PowerPoint Presentation</vt:lpstr>
      <vt:lpstr>PENDAHULUAN</vt:lpstr>
      <vt:lpstr>PERAN REKAM MEDIK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PERAN BAGIAN KEUANGAN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DUKUNGAN SIM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Windows</dc:creator>
  <cp:lastModifiedBy>ester.febe</cp:lastModifiedBy>
  <cp:revision>6</cp:revision>
  <dcterms:created xsi:type="dcterms:W3CDTF">2018-05-08T06:50:11Z</dcterms:created>
  <dcterms:modified xsi:type="dcterms:W3CDTF">2020-09-12T06:04:37Z</dcterms:modified>
</cp:coreProperties>
</file>